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0" r:id="rId1"/>
  </p:sldMasterIdLst>
  <p:notesMasterIdLst>
    <p:notesMasterId r:id="rId16"/>
  </p:notesMasterIdLst>
  <p:sldIdLst>
    <p:sldId id="539" r:id="rId2"/>
    <p:sldId id="540" r:id="rId3"/>
    <p:sldId id="602" r:id="rId4"/>
    <p:sldId id="601" r:id="rId5"/>
    <p:sldId id="603" r:id="rId6"/>
    <p:sldId id="550" r:id="rId7"/>
    <p:sldId id="543" r:id="rId8"/>
    <p:sldId id="501" r:id="rId9"/>
    <p:sldId id="456" r:id="rId10"/>
    <p:sldId id="604" r:id="rId11"/>
    <p:sldId id="605" r:id="rId12"/>
    <p:sldId id="606" r:id="rId13"/>
    <p:sldId id="607" r:id="rId14"/>
    <p:sldId id="600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85166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D18336-E4B7-4FFC-A094-8E8C11A313D2}" type="datetimeFigureOut">
              <a:rPr lang="tr-TR"/>
              <a:pPr>
                <a:defRPr/>
              </a:pPr>
              <a:t>12.12.2019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F9D501-B1A6-4D2F-832D-D960C9532C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F757CC0-FFAE-4E21-A10F-CE882C87C1D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195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558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8616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95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4113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96205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0EE33-5B43-4EA2-A4B2-59E14DADFC1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36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5E842-279E-4D2A-9B76-AB2A0B644F2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02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75E96FC-AE9B-4656-9812-8C192B720C4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7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A3E489-DF27-44B1-8CF7-6190E0F68E25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79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D4DFF16-6C84-43BB-83BB-639202E59BEB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533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29582-1DC0-4C71-893C-16E1E7BFD048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9970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1A9C9-E53A-4A9A-B75D-FE033876A36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6377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09F87-D6BE-4F63-BEDC-83B6F025AA9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0995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BEC03A1-D53D-405A-8292-07F7CFB55F7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038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636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  <p:sldLayoutId id="2147484133" r:id="rId13"/>
    <p:sldLayoutId id="2147484134" r:id="rId14"/>
    <p:sldLayoutId id="2147484135" r:id="rId15"/>
    <p:sldLayoutId id="21474841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6"/>
          <p:cNvSpPr>
            <a:spLocks noGrp="1" noChangeArrowheads="1"/>
          </p:cNvSpPr>
          <p:nvPr>
            <p:ph type="title"/>
          </p:nvPr>
        </p:nvSpPr>
        <p:spPr>
          <a:xfrm>
            <a:off x="1835695" y="620713"/>
            <a:ext cx="6913017" cy="769937"/>
          </a:xfrm>
          <a:noFill/>
        </p:spPr>
        <p:txBody>
          <a:bodyPr/>
          <a:lstStyle/>
          <a:p>
            <a:r>
              <a:rPr lang="tr-TR" altLang="tr-TR" dirty="0" err="1" smtClean="0"/>
              <a:t>Flagella</a:t>
            </a:r>
            <a:r>
              <a:rPr lang="tr-TR" altLang="tr-TR" dirty="0" smtClean="0"/>
              <a:t> ve Hareket</a:t>
            </a:r>
          </a:p>
        </p:txBody>
      </p:sp>
      <p:sp>
        <p:nvSpPr>
          <p:cNvPr id="40962" name="İçerik Yer Tutucusu 2"/>
          <p:cNvSpPr>
            <a:spLocks noGrp="1"/>
          </p:cNvSpPr>
          <p:nvPr>
            <p:ph idx="1"/>
          </p:nvPr>
        </p:nvSpPr>
        <p:spPr>
          <a:xfrm>
            <a:off x="944340" y="1916832"/>
            <a:ext cx="7772400" cy="1439738"/>
          </a:xfrm>
        </p:spPr>
        <p:txBody>
          <a:bodyPr/>
          <a:lstStyle/>
          <a:p>
            <a:r>
              <a:rPr lang="de-DE" altLang="tr-TR" dirty="0" err="1" smtClean="0"/>
              <a:t>Prokaryotların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çoğu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flagellum</a:t>
            </a:r>
            <a:r>
              <a:rPr lang="de-DE" altLang="tr-TR" dirty="0" smtClean="0"/>
              <a:t> (</a:t>
            </a:r>
            <a:r>
              <a:rPr lang="de-DE" altLang="tr-TR" dirty="0" err="1" smtClean="0"/>
              <a:t>çoğulu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flagella</a:t>
            </a:r>
            <a:r>
              <a:rPr lang="de-DE" altLang="tr-TR" dirty="0" smtClean="0"/>
              <a:t>) </a:t>
            </a:r>
            <a:r>
              <a:rPr lang="tr-TR" altLang="tr-TR" dirty="0" smtClean="0"/>
              <a:t>ile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hareket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eder</a:t>
            </a:r>
            <a:r>
              <a:rPr lang="de-DE" altLang="tr-TR" dirty="0" smtClean="0"/>
              <a:t>. </a:t>
            </a:r>
            <a:endParaRPr lang="tr-TR" altLang="tr-TR" dirty="0" smtClean="0"/>
          </a:p>
          <a:p>
            <a:r>
              <a:rPr lang="tr-TR" altLang="tr-TR" dirty="0" smtClean="0"/>
              <a:t>K</a:t>
            </a:r>
            <a:r>
              <a:rPr lang="de-DE" altLang="tr-TR" dirty="0" err="1" smtClean="0"/>
              <a:t>atı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yüzeylerde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kayma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hareketi</a:t>
            </a:r>
            <a:r>
              <a:rPr lang="de-DE" altLang="tr-TR" dirty="0" smtClean="0"/>
              <a:t> (</a:t>
            </a:r>
            <a:r>
              <a:rPr lang="de-DE" altLang="tr-TR" dirty="0" err="1" smtClean="0"/>
              <a:t>gliding</a:t>
            </a:r>
            <a:r>
              <a:rPr lang="de-DE" altLang="tr-TR" dirty="0" smtClean="0"/>
              <a:t>)  </a:t>
            </a:r>
            <a:endParaRPr lang="tr-TR" altLang="tr-TR" dirty="0" smtClean="0"/>
          </a:p>
          <a:p>
            <a:r>
              <a:rPr lang="de-DE" altLang="tr-TR" dirty="0" smtClean="0"/>
              <a:t>Suda </a:t>
            </a:r>
            <a:r>
              <a:rPr lang="tr-TR" altLang="tr-TR" dirty="0" smtClean="0"/>
              <a:t>olanlar </a:t>
            </a:r>
            <a:r>
              <a:rPr lang="de-DE" altLang="tr-TR" dirty="0" err="1" smtClean="0"/>
              <a:t>gaz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vesikülü</a:t>
            </a:r>
            <a:endParaRPr lang="tr-TR" altLang="tr-TR" dirty="0" smtClean="0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2051720" y="3789040"/>
            <a:ext cx="4678362" cy="206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auto">
              <a:buFontTx/>
              <a:buAutoNum type="arabicPeriod"/>
            </a:pPr>
            <a:r>
              <a:rPr lang="de-DE" altLang="tr-TR" dirty="0" err="1" smtClean="0"/>
              <a:t>kayma</a:t>
            </a:r>
            <a:r>
              <a:rPr lang="de-DE" altLang="tr-TR" dirty="0" smtClean="0"/>
              <a:t> (</a:t>
            </a:r>
            <a:r>
              <a:rPr lang="de-DE" altLang="tr-TR" dirty="0" err="1" smtClean="0"/>
              <a:t>gliding</a:t>
            </a:r>
            <a:r>
              <a:rPr lang="de-DE" altLang="tr-TR" dirty="0" smtClean="0"/>
              <a:t>)</a:t>
            </a:r>
            <a:r>
              <a:rPr lang="tr-TR" altLang="tr-TR" dirty="0" smtClean="0"/>
              <a:t> </a:t>
            </a:r>
            <a:r>
              <a:rPr lang="de-DE" altLang="tr-TR" dirty="0" err="1" smtClean="0"/>
              <a:t>hareketi</a:t>
            </a:r>
            <a:r>
              <a:rPr lang="de-DE" altLang="tr-TR" dirty="0" smtClean="0"/>
              <a:t> </a:t>
            </a:r>
            <a:endParaRPr lang="tr-TR" altLang="tr-TR" dirty="0" smtClean="0"/>
          </a:p>
          <a:p>
            <a:pPr marL="514350" indent="-514350" fontAlgn="auto">
              <a:buFontTx/>
              <a:buAutoNum type="arabicPeriod"/>
            </a:pPr>
            <a:r>
              <a:rPr lang="tr-TR" altLang="tr-TR" dirty="0" err="1" smtClean="0"/>
              <a:t>Siyanobakterilerin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slim</a:t>
            </a:r>
            <a:r>
              <a:rPr lang="tr-TR" altLang="tr-TR" dirty="0" smtClean="0"/>
              <a:t> tabakalarıyla yaptıkları hareket</a:t>
            </a:r>
          </a:p>
          <a:p>
            <a:pPr marL="514350" indent="-514350" fontAlgn="auto">
              <a:buFontTx/>
              <a:buAutoNum type="arabicPeriod"/>
            </a:pPr>
            <a:r>
              <a:rPr lang="tr-TR" altLang="tr-TR" dirty="0"/>
              <a:t>Tip IV pili ile </a:t>
            </a:r>
            <a:r>
              <a:rPr lang="tr-TR" altLang="tr-TR" dirty="0" err="1"/>
              <a:t>myxobakterilerin</a:t>
            </a:r>
            <a:r>
              <a:rPr lang="tr-TR" altLang="tr-TR" dirty="0"/>
              <a:t> yaptığı (</a:t>
            </a:r>
            <a:r>
              <a:rPr lang="tr-TR" altLang="tr-TR" dirty="0" err="1"/>
              <a:t>twitching</a:t>
            </a:r>
            <a:r>
              <a:rPr lang="tr-TR" altLang="tr-TR" dirty="0"/>
              <a:t> : ani ve hızlı çekmek) </a:t>
            </a:r>
            <a:r>
              <a:rPr lang="tr-TR" altLang="tr-TR" dirty="0" smtClean="0"/>
              <a:t>hareket</a:t>
            </a:r>
            <a:endParaRPr lang="tr-TR" alt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764704"/>
            <a:ext cx="6589199" cy="1140296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Fototaksi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Fotosentez </a:t>
            </a:r>
            <a:r>
              <a:rPr lang="tr-TR" dirty="0"/>
              <a:t>yapan bakterilerin ışığa doğru yaptıkları harekettir. </a:t>
            </a:r>
            <a:endParaRPr lang="tr-TR" dirty="0" smtClean="0"/>
          </a:p>
          <a:p>
            <a:r>
              <a:rPr lang="de-DE" dirty="0" err="1" smtClean="0"/>
              <a:t>Fotosentetik</a:t>
            </a:r>
            <a:r>
              <a:rPr lang="de-DE" dirty="0" smtClean="0"/>
              <a:t> </a:t>
            </a:r>
            <a:r>
              <a:rPr lang="de-DE" dirty="0" err="1"/>
              <a:t>bakterilerde</a:t>
            </a:r>
            <a:r>
              <a:rPr lang="de-DE" dirty="0"/>
              <a:t> </a:t>
            </a:r>
            <a:r>
              <a:rPr lang="de-DE" dirty="0" err="1"/>
              <a:t>iki</a:t>
            </a:r>
            <a:r>
              <a:rPr lang="de-DE" dirty="0"/>
              <a:t> </a:t>
            </a:r>
            <a:r>
              <a:rPr lang="de-DE" dirty="0" err="1"/>
              <a:t>farklı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belirlenmiştir</a:t>
            </a:r>
            <a:r>
              <a:rPr lang="de-DE" dirty="0"/>
              <a:t>. </a:t>
            </a:r>
            <a:r>
              <a:rPr lang="de-DE" dirty="0" err="1"/>
              <a:t>Bunlardan</a:t>
            </a:r>
            <a:r>
              <a:rPr lang="de-DE" dirty="0"/>
              <a:t> </a:t>
            </a:r>
            <a:r>
              <a:rPr lang="de-DE" dirty="0" err="1"/>
              <a:t>biri</a:t>
            </a:r>
            <a:r>
              <a:rPr lang="de-DE" dirty="0"/>
              <a:t> </a:t>
            </a:r>
            <a:r>
              <a:rPr lang="de-DE" dirty="0" err="1"/>
              <a:t>skotofobotaksi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</a:t>
            </a:r>
            <a:r>
              <a:rPr lang="de-DE" dirty="0"/>
              <a:t>. </a:t>
            </a:r>
            <a:r>
              <a:rPr lang="de-DE" dirty="0" err="1"/>
              <a:t>Mikroskopta</a:t>
            </a:r>
            <a:r>
              <a:rPr lang="de-DE" dirty="0"/>
              <a:t> </a:t>
            </a:r>
            <a:r>
              <a:rPr lang="de-DE" dirty="0" err="1"/>
              <a:t>farklı</a:t>
            </a:r>
            <a:r>
              <a:rPr lang="de-DE" dirty="0"/>
              <a:t> </a:t>
            </a:r>
            <a:r>
              <a:rPr lang="de-DE" dirty="0" err="1"/>
              <a:t>dalga</a:t>
            </a:r>
            <a:r>
              <a:rPr lang="de-DE" dirty="0"/>
              <a:t> </a:t>
            </a:r>
            <a:r>
              <a:rPr lang="de-DE" dirty="0" err="1"/>
              <a:t>boylarında</a:t>
            </a:r>
            <a:r>
              <a:rPr lang="de-DE" dirty="0"/>
              <a:t> </a:t>
            </a:r>
            <a:r>
              <a:rPr lang="de-DE" dirty="0" err="1"/>
              <a:t>ışık</a:t>
            </a:r>
            <a:r>
              <a:rPr lang="de-DE" dirty="0"/>
              <a:t> </a:t>
            </a:r>
            <a:r>
              <a:rPr lang="de-DE" dirty="0" err="1"/>
              <a:t>verilen</a:t>
            </a:r>
            <a:r>
              <a:rPr lang="de-DE" dirty="0"/>
              <a:t> </a:t>
            </a:r>
            <a:r>
              <a:rPr lang="de-DE" dirty="0" err="1"/>
              <a:t>lam</a:t>
            </a:r>
            <a:r>
              <a:rPr lang="de-DE" dirty="0"/>
              <a:t> </a:t>
            </a:r>
            <a:r>
              <a:rPr lang="de-DE" dirty="0" err="1"/>
              <a:t>üstünde</a:t>
            </a:r>
            <a:r>
              <a:rPr lang="de-DE" dirty="0"/>
              <a:t>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gözlenir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Bir</a:t>
            </a:r>
            <a:r>
              <a:rPr lang="de-DE" dirty="0" smtClean="0"/>
              <a:t> </a:t>
            </a:r>
            <a:r>
              <a:rPr lang="de-DE" dirty="0" err="1"/>
              <a:t>bakteri</a:t>
            </a:r>
            <a:r>
              <a:rPr lang="de-DE" dirty="0"/>
              <a:t> </a:t>
            </a:r>
            <a:r>
              <a:rPr lang="de-DE" dirty="0" err="1"/>
              <a:t>türüne</a:t>
            </a:r>
            <a:r>
              <a:rPr lang="de-DE" dirty="0"/>
              <a:t> </a:t>
            </a:r>
            <a:r>
              <a:rPr lang="de-DE" dirty="0" err="1"/>
              <a:t>ait</a:t>
            </a:r>
            <a:r>
              <a:rPr lang="de-DE" dirty="0"/>
              <a:t> </a:t>
            </a:r>
            <a:r>
              <a:rPr lang="de-DE" dirty="0" err="1"/>
              <a:t>hücreler</a:t>
            </a:r>
            <a:r>
              <a:rPr lang="de-DE" dirty="0"/>
              <a:t>, </a:t>
            </a:r>
            <a:r>
              <a:rPr lang="de-DE" dirty="0" err="1"/>
              <a:t>sahip</a:t>
            </a:r>
            <a:r>
              <a:rPr lang="de-DE" dirty="0"/>
              <a:t> </a:t>
            </a:r>
            <a:r>
              <a:rPr lang="de-DE" dirty="0" err="1"/>
              <a:t>oldukları</a:t>
            </a:r>
            <a:r>
              <a:rPr lang="de-DE" dirty="0"/>
              <a:t> </a:t>
            </a:r>
            <a:r>
              <a:rPr lang="de-DE" dirty="0" err="1"/>
              <a:t>fotosentetik</a:t>
            </a:r>
            <a:r>
              <a:rPr lang="de-DE" dirty="0"/>
              <a:t> </a:t>
            </a:r>
            <a:r>
              <a:rPr lang="de-DE" dirty="0" err="1"/>
              <a:t>pigmentin</a:t>
            </a:r>
            <a:r>
              <a:rPr lang="de-DE" dirty="0"/>
              <a:t> </a:t>
            </a:r>
            <a:r>
              <a:rPr lang="de-DE" dirty="0" err="1"/>
              <a:t>absorbe</a:t>
            </a:r>
            <a:r>
              <a:rPr lang="de-DE" dirty="0"/>
              <a:t> </a:t>
            </a:r>
            <a:r>
              <a:rPr lang="de-DE" dirty="0" err="1"/>
              <a:t>ettiği</a:t>
            </a:r>
            <a:r>
              <a:rPr lang="de-DE" dirty="0"/>
              <a:t> </a:t>
            </a:r>
            <a:r>
              <a:rPr lang="de-DE" dirty="0" err="1"/>
              <a:t>maksimum</a:t>
            </a:r>
            <a:r>
              <a:rPr lang="de-DE" dirty="0"/>
              <a:t> </a:t>
            </a:r>
            <a:r>
              <a:rPr lang="de-DE" dirty="0" err="1"/>
              <a:t>dalga</a:t>
            </a:r>
            <a:r>
              <a:rPr lang="de-DE" dirty="0"/>
              <a:t> </a:t>
            </a:r>
            <a:r>
              <a:rPr lang="de-DE" dirty="0" err="1"/>
              <a:t>boylarında</a:t>
            </a:r>
            <a:r>
              <a:rPr lang="de-DE" dirty="0"/>
              <a:t> </a:t>
            </a:r>
            <a:r>
              <a:rPr lang="de-DE" dirty="0" err="1"/>
              <a:t>toplanır</a:t>
            </a:r>
            <a:r>
              <a:rPr lang="de-DE" dirty="0"/>
              <a:t>. </a:t>
            </a:r>
            <a:r>
              <a:rPr lang="de-DE" dirty="0" err="1"/>
              <a:t>Örneğin</a:t>
            </a:r>
            <a:r>
              <a:rPr lang="de-DE" dirty="0"/>
              <a:t> </a:t>
            </a:r>
            <a:r>
              <a:rPr lang="de-DE" dirty="0" err="1"/>
              <a:t>bakteriyoklorofil</a:t>
            </a:r>
            <a:r>
              <a:rPr lang="de-DE" dirty="0"/>
              <a:t> a </a:t>
            </a:r>
            <a:r>
              <a:rPr lang="de-DE" dirty="0" err="1"/>
              <a:t>içeren</a:t>
            </a:r>
            <a:r>
              <a:rPr lang="de-DE" dirty="0"/>
              <a:t> </a:t>
            </a:r>
            <a:r>
              <a:rPr lang="de-DE" dirty="0" err="1"/>
              <a:t>bakteriler</a:t>
            </a:r>
            <a:r>
              <a:rPr lang="de-DE" dirty="0"/>
              <a:t>, </a:t>
            </a:r>
            <a:r>
              <a:rPr lang="de-DE" dirty="0" err="1"/>
              <a:t>bakteriyoklorofil</a:t>
            </a:r>
            <a:r>
              <a:rPr lang="de-DE" dirty="0"/>
              <a:t> </a:t>
            </a:r>
            <a:r>
              <a:rPr lang="de-DE" dirty="0" err="1"/>
              <a:t>a’nın</a:t>
            </a:r>
            <a:r>
              <a:rPr lang="de-DE" dirty="0"/>
              <a:t> </a:t>
            </a:r>
            <a:r>
              <a:rPr lang="de-DE" dirty="0" err="1"/>
              <a:t>ışığı</a:t>
            </a:r>
            <a:r>
              <a:rPr lang="de-DE" dirty="0"/>
              <a:t> </a:t>
            </a:r>
            <a:r>
              <a:rPr lang="de-DE" dirty="0" err="1"/>
              <a:t>maksimum</a:t>
            </a:r>
            <a:r>
              <a:rPr lang="de-DE" dirty="0"/>
              <a:t> </a:t>
            </a:r>
            <a:r>
              <a:rPr lang="de-DE" dirty="0" err="1"/>
              <a:t>absorpladığı</a:t>
            </a:r>
            <a:r>
              <a:rPr lang="de-DE" dirty="0"/>
              <a:t> 380, 590 </a:t>
            </a:r>
            <a:r>
              <a:rPr lang="de-DE" dirty="0" err="1"/>
              <a:t>ve</a:t>
            </a:r>
            <a:r>
              <a:rPr lang="de-DE" dirty="0"/>
              <a:t> 800nm </a:t>
            </a:r>
            <a:r>
              <a:rPr lang="de-DE" dirty="0" err="1"/>
              <a:t>dalga</a:t>
            </a:r>
            <a:r>
              <a:rPr lang="de-DE" dirty="0"/>
              <a:t> </a:t>
            </a:r>
            <a:r>
              <a:rPr lang="de-DE" dirty="0" err="1"/>
              <a:t>boylarında</a:t>
            </a:r>
            <a:r>
              <a:rPr lang="de-DE" dirty="0"/>
              <a:t> </a:t>
            </a:r>
            <a:r>
              <a:rPr lang="de-DE" dirty="0" err="1"/>
              <a:t>toplanır</a:t>
            </a:r>
            <a:r>
              <a:rPr lang="de-DE" dirty="0"/>
              <a:t>. </a:t>
            </a:r>
            <a:r>
              <a:rPr lang="de-DE" dirty="0" err="1"/>
              <a:t>Bakterilerin</a:t>
            </a:r>
            <a:r>
              <a:rPr lang="de-DE" dirty="0"/>
              <a:t> </a:t>
            </a:r>
            <a:r>
              <a:rPr lang="de-DE" dirty="0" err="1"/>
              <a:t>yaptığı</a:t>
            </a:r>
            <a:r>
              <a:rPr lang="de-DE" dirty="0"/>
              <a:t>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skotofobotaksi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adlandırılmaktadır</a:t>
            </a:r>
            <a:r>
              <a:rPr lang="de-DE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6387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908720"/>
            <a:ext cx="6589199" cy="996280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Aerotaksi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</a:t>
            </a:r>
            <a:r>
              <a:rPr lang="tr-TR" dirty="0"/>
              <a:t>bakteriler </a:t>
            </a:r>
            <a:r>
              <a:rPr lang="tr-TR" dirty="0" err="1"/>
              <a:t>metabolik</a:t>
            </a:r>
            <a:r>
              <a:rPr lang="tr-TR" dirty="0"/>
              <a:t> kapasitelerine göre oksijen yada hava karşısında çeşitli hareketler yaparlar. </a:t>
            </a:r>
            <a:endParaRPr lang="tr-TR" dirty="0" smtClean="0"/>
          </a:p>
          <a:p>
            <a:r>
              <a:rPr lang="tr-TR" dirty="0" smtClean="0"/>
              <a:t>Lam </a:t>
            </a:r>
            <a:r>
              <a:rPr lang="tr-TR" dirty="0"/>
              <a:t>ve lamel arasında bulunan bir bakteri süspansiyonunda aerobik organizmalar lamelin uçlarına doğru yada arada kalan hava kabarcıklarına doğru hareket ederken, zorunlu </a:t>
            </a:r>
            <a:r>
              <a:rPr lang="tr-TR" dirty="0" err="1"/>
              <a:t>anaerob</a:t>
            </a:r>
            <a:r>
              <a:rPr lang="tr-TR" dirty="0"/>
              <a:t> bakteriler lamın ortasına doğru hareket ederek ortada toplanırlar. </a:t>
            </a:r>
            <a:endParaRPr lang="tr-TR" dirty="0" smtClean="0"/>
          </a:p>
          <a:p>
            <a:r>
              <a:rPr lang="tr-TR" dirty="0" smtClean="0"/>
              <a:t>Bakterilerin </a:t>
            </a:r>
            <a:r>
              <a:rPr lang="tr-TR" dirty="0"/>
              <a:t>yaptıkları bu hareket </a:t>
            </a:r>
            <a:r>
              <a:rPr lang="tr-TR" dirty="0" err="1"/>
              <a:t>aerotaksi</a:t>
            </a:r>
            <a:r>
              <a:rPr lang="tr-TR" dirty="0"/>
              <a:t> olarak adlandırılır.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8170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836712"/>
            <a:ext cx="6589199" cy="1068288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Magnetotaksi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Göllerin </a:t>
            </a:r>
            <a:r>
              <a:rPr lang="tr-TR" dirty="0"/>
              <a:t>ve denizlerin </a:t>
            </a:r>
            <a:r>
              <a:rPr lang="tr-TR" dirty="0" err="1"/>
              <a:t>sediment</a:t>
            </a:r>
            <a:r>
              <a:rPr lang="tr-TR" dirty="0"/>
              <a:t> yüzeylerinden izole edilen pek çok bakterinin (çubuklar, </a:t>
            </a:r>
            <a:r>
              <a:rPr lang="tr-TR" dirty="0" err="1"/>
              <a:t>spirillumlar</a:t>
            </a:r>
            <a:r>
              <a:rPr lang="tr-TR" dirty="0"/>
              <a:t> ve koklar) bir manyetik alan boyunca hareket ettiği bulunmuştur.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bakteriler </a:t>
            </a:r>
            <a:r>
              <a:rPr lang="tr-TR" dirty="0" err="1"/>
              <a:t>flagellar</a:t>
            </a:r>
            <a:r>
              <a:rPr lang="tr-TR" dirty="0"/>
              <a:t> bölgeye yakın bir yerde bulunan </a:t>
            </a:r>
            <a:r>
              <a:rPr lang="tr-TR" dirty="0" err="1"/>
              <a:t>magnetozomlarında</a:t>
            </a:r>
            <a:r>
              <a:rPr lang="tr-TR" dirty="0"/>
              <a:t> </a:t>
            </a:r>
            <a:r>
              <a:rPr lang="tr-TR" dirty="0" err="1"/>
              <a:t>ferromagnetik</a:t>
            </a:r>
            <a:r>
              <a:rPr lang="tr-TR" dirty="0"/>
              <a:t> demir oksit formunda (</a:t>
            </a:r>
            <a:r>
              <a:rPr lang="tr-TR" dirty="0" err="1"/>
              <a:t>magnetit</a:t>
            </a:r>
            <a:r>
              <a:rPr lang="tr-TR" dirty="0"/>
              <a:t>) demir (kuru ağırlıklarının %0.4'ü kadar) içerirler. </a:t>
            </a:r>
            <a:endParaRPr lang="tr-TR" dirty="0" smtClean="0"/>
          </a:p>
          <a:p>
            <a:r>
              <a:rPr lang="tr-TR" dirty="0" err="1" smtClean="0"/>
              <a:t>Magnetotaktik</a:t>
            </a:r>
            <a:r>
              <a:rPr lang="tr-TR" dirty="0" smtClean="0"/>
              <a:t> </a:t>
            </a:r>
            <a:r>
              <a:rPr lang="tr-TR" dirty="0"/>
              <a:t>hareketle bu bakteriler, oksijenli </a:t>
            </a:r>
            <a:r>
              <a:rPr lang="tr-TR" dirty="0" err="1"/>
              <a:t>sedimentlerden</a:t>
            </a:r>
            <a:r>
              <a:rPr lang="tr-TR" dirty="0"/>
              <a:t> yada oksijence fakir </a:t>
            </a:r>
            <a:r>
              <a:rPr lang="tr-TR" dirty="0" err="1"/>
              <a:t>sedimentlerden</a:t>
            </a:r>
            <a:r>
              <a:rPr lang="tr-TR" dirty="0"/>
              <a:t> aşağıya doğru göç edeceklerdir. </a:t>
            </a:r>
            <a:endParaRPr lang="tr-TR" dirty="0" smtClean="0"/>
          </a:p>
          <a:p>
            <a:r>
              <a:rPr lang="tr-TR" dirty="0" smtClean="0"/>
              <a:t>Manyetik </a:t>
            </a:r>
            <a:r>
              <a:rPr lang="tr-TR" dirty="0"/>
              <a:t>alan boyunca bakterilerin yaptıkları bu hareket </a:t>
            </a:r>
            <a:r>
              <a:rPr lang="tr-TR" dirty="0" err="1"/>
              <a:t>magnetotaksi</a:t>
            </a:r>
            <a:r>
              <a:rPr lang="tr-TR" dirty="0"/>
              <a:t> olarak adlandırılmaktadır.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2804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764704"/>
            <a:ext cx="6589199" cy="716658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Fimbria</a:t>
            </a:r>
            <a:r>
              <a:rPr lang="tr-TR" b="1" dirty="0"/>
              <a:t> ve </a:t>
            </a:r>
            <a:r>
              <a:rPr lang="tr-TR" b="1" dirty="0" err="1"/>
              <a:t>Pilus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Bazı </a:t>
            </a:r>
            <a:r>
              <a:rPr lang="tr-TR" dirty="0"/>
              <a:t>bakterilerin hücre yüzeyleri çok sayıda ince uzantılarla kaplıdır. Yaklaşık 3-25nm çapında, 12 µm uzunluğunda olan bu yapılar </a:t>
            </a:r>
            <a:r>
              <a:rPr lang="tr-TR" dirty="0" err="1"/>
              <a:t>fimbriae</a:t>
            </a:r>
            <a:r>
              <a:rPr lang="tr-TR" dirty="0"/>
              <a:t> (tekil: </a:t>
            </a:r>
            <a:r>
              <a:rPr lang="tr-TR" dirty="0" err="1"/>
              <a:t>fimbria</a:t>
            </a:r>
            <a:r>
              <a:rPr lang="tr-TR" dirty="0"/>
              <a:t>) yada pili (tekil: </a:t>
            </a:r>
            <a:r>
              <a:rPr lang="tr-TR" dirty="0" err="1"/>
              <a:t>pilus</a:t>
            </a:r>
            <a:r>
              <a:rPr lang="tr-TR" dirty="0"/>
              <a:t>) olarak adlandırılır. </a:t>
            </a:r>
            <a:endParaRPr lang="tr-TR" dirty="0" smtClean="0"/>
          </a:p>
          <a:p>
            <a:r>
              <a:rPr lang="de-DE" dirty="0" err="1" smtClean="0"/>
              <a:t>Bunlar</a:t>
            </a:r>
            <a:r>
              <a:rPr lang="de-DE" dirty="0" smtClean="0"/>
              <a:t> </a:t>
            </a:r>
            <a:r>
              <a:rPr lang="de-DE" dirty="0"/>
              <a:t>hem </a:t>
            </a:r>
            <a:r>
              <a:rPr lang="de-DE" dirty="0" err="1"/>
              <a:t>flagellalı</a:t>
            </a:r>
            <a:r>
              <a:rPr lang="de-DE" dirty="0"/>
              <a:t> hem de </a:t>
            </a:r>
            <a:r>
              <a:rPr lang="de-DE" dirty="0" err="1"/>
              <a:t>flagellasız</a:t>
            </a:r>
            <a:r>
              <a:rPr lang="de-DE" dirty="0"/>
              <a:t> </a:t>
            </a:r>
            <a:r>
              <a:rPr lang="de-DE" dirty="0" err="1"/>
              <a:t>türlerde</a:t>
            </a:r>
            <a:r>
              <a:rPr lang="de-DE" dirty="0"/>
              <a:t> </a:t>
            </a:r>
            <a:r>
              <a:rPr lang="de-DE" dirty="0" err="1"/>
              <a:t>bulunur</a:t>
            </a:r>
            <a:r>
              <a:rPr lang="de-DE" dirty="0"/>
              <a:t>. </a:t>
            </a:r>
            <a:r>
              <a:rPr lang="de-DE" dirty="0" err="1"/>
              <a:t>Fimbriae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pili</a:t>
            </a:r>
            <a:r>
              <a:rPr lang="de-DE" dirty="0"/>
              <a:t> </a:t>
            </a:r>
            <a:r>
              <a:rPr lang="de-DE" dirty="0" err="1"/>
              <a:t>yapısal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flagellaya</a:t>
            </a:r>
            <a:r>
              <a:rPr lang="de-DE" dirty="0"/>
              <a:t> </a:t>
            </a:r>
            <a:r>
              <a:rPr lang="de-DE" dirty="0" err="1"/>
              <a:t>benzemekle</a:t>
            </a:r>
            <a:r>
              <a:rPr lang="de-DE" dirty="0"/>
              <a:t> </a:t>
            </a:r>
            <a:r>
              <a:rPr lang="de-DE" dirty="0" err="1"/>
              <a:t>birlikte</a:t>
            </a:r>
            <a:r>
              <a:rPr lang="de-DE" dirty="0"/>
              <a:t> </a:t>
            </a:r>
            <a:r>
              <a:rPr lang="de-DE" dirty="0" err="1"/>
              <a:t>hareketten</a:t>
            </a:r>
            <a:r>
              <a:rPr lang="de-DE" dirty="0"/>
              <a:t> </a:t>
            </a:r>
            <a:r>
              <a:rPr lang="de-DE" dirty="0" err="1"/>
              <a:t>sorumlu</a:t>
            </a:r>
            <a:r>
              <a:rPr lang="de-DE" dirty="0"/>
              <a:t> </a:t>
            </a:r>
            <a:r>
              <a:rPr lang="de-DE" dirty="0" err="1"/>
              <a:t>yapılar</a:t>
            </a:r>
            <a:r>
              <a:rPr lang="de-DE" dirty="0"/>
              <a:t> </a:t>
            </a:r>
            <a:r>
              <a:rPr lang="de-DE" dirty="0" err="1"/>
              <a:t>değildir</a:t>
            </a:r>
            <a:r>
              <a:rPr lang="de-DE" dirty="0"/>
              <a:t>. </a:t>
            </a:r>
            <a:endParaRPr lang="tr-TR" dirty="0"/>
          </a:p>
          <a:p>
            <a:r>
              <a:rPr lang="de-DE" dirty="0" err="1"/>
              <a:t>Yapısal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flagelladan</a:t>
            </a:r>
            <a:r>
              <a:rPr lang="de-DE" dirty="0"/>
              <a:t> </a:t>
            </a:r>
            <a:r>
              <a:rPr lang="de-DE" dirty="0" err="1"/>
              <a:t>daha</a:t>
            </a:r>
            <a:r>
              <a:rPr lang="de-DE" dirty="0"/>
              <a:t> </a:t>
            </a:r>
            <a:r>
              <a:rPr lang="de-DE" dirty="0" err="1"/>
              <a:t>kısa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daha</a:t>
            </a:r>
            <a:r>
              <a:rPr lang="de-DE" dirty="0"/>
              <a:t> </a:t>
            </a:r>
            <a:r>
              <a:rPr lang="de-DE" dirty="0" err="1"/>
              <a:t>fazla</a:t>
            </a:r>
            <a:r>
              <a:rPr lang="de-DE" dirty="0"/>
              <a:t> </a:t>
            </a:r>
            <a:r>
              <a:rPr lang="de-DE" dirty="0" err="1"/>
              <a:t>sayıda</a:t>
            </a:r>
            <a:r>
              <a:rPr lang="de-DE" dirty="0"/>
              <a:t> (1000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üstü</a:t>
            </a:r>
            <a:r>
              <a:rPr lang="de-DE" dirty="0"/>
              <a:t>) </a:t>
            </a:r>
            <a:r>
              <a:rPr lang="de-DE" dirty="0" err="1"/>
              <a:t>olan</a:t>
            </a:r>
            <a:r>
              <a:rPr lang="de-DE" dirty="0"/>
              <a:t> </a:t>
            </a:r>
            <a:r>
              <a:rPr lang="de-DE" dirty="0" err="1"/>
              <a:t>fimbria</a:t>
            </a:r>
            <a:r>
              <a:rPr lang="de-DE" dirty="0"/>
              <a:t>, </a:t>
            </a:r>
            <a:r>
              <a:rPr lang="de-DE" dirty="0" err="1"/>
              <a:t>bütün</a:t>
            </a:r>
            <a:r>
              <a:rPr lang="de-DE" dirty="0"/>
              <a:t> </a:t>
            </a:r>
            <a:r>
              <a:rPr lang="de-DE" dirty="0" err="1"/>
              <a:t>organizmalarda</a:t>
            </a:r>
            <a:r>
              <a:rPr lang="de-DE" dirty="0"/>
              <a:t> </a:t>
            </a:r>
            <a:r>
              <a:rPr lang="de-DE" dirty="0" err="1"/>
              <a:t>bulunmaz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Fimbrianın</a:t>
            </a:r>
            <a:r>
              <a:rPr lang="de-DE" dirty="0" smtClean="0"/>
              <a:t> </a:t>
            </a:r>
            <a:r>
              <a:rPr lang="de-DE" dirty="0" err="1" smtClean="0"/>
              <a:t>düz</a:t>
            </a:r>
            <a:r>
              <a:rPr lang="de-DE" dirty="0" smtClean="0"/>
              <a:t> </a:t>
            </a:r>
            <a:r>
              <a:rPr lang="de-DE" dirty="0" err="1"/>
              <a:t>yüzeylere</a:t>
            </a:r>
            <a:r>
              <a:rPr lang="de-DE" dirty="0"/>
              <a:t> </a:t>
            </a:r>
            <a:r>
              <a:rPr lang="de-DE" dirty="0" err="1" smtClean="0"/>
              <a:t>tutunma</a:t>
            </a:r>
            <a:r>
              <a:rPr lang="de-DE" dirty="0" smtClean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sıvıların</a:t>
            </a:r>
            <a:r>
              <a:rPr lang="de-DE" dirty="0"/>
              <a:t> </a:t>
            </a:r>
            <a:r>
              <a:rPr lang="de-DE" dirty="0" err="1"/>
              <a:t>yüzeyinde</a:t>
            </a:r>
            <a:r>
              <a:rPr lang="de-DE" dirty="0"/>
              <a:t> </a:t>
            </a:r>
            <a:r>
              <a:rPr lang="de-DE" dirty="0" err="1"/>
              <a:t>zar</a:t>
            </a:r>
            <a:r>
              <a:rPr lang="de-DE" dirty="0"/>
              <a:t> </a:t>
            </a:r>
            <a:r>
              <a:rPr lang="de-DE" dirty="0" err="1" smtClean="0"/>
              <a:t>oluşturma</a:t>
            </a:r>
            <a:r>
              <a:rPr lang="tr-TR" dirty="0" smtClean="0"/>
              <a:t>y</a:t>
            </a:r>
            <a:r>
              <a:rPr lang="de-DE" dirty="0" smtClean="0"/>
              <a:t>ı </a:t>
            </a:r>
            <a:r>
              <a:rPr lang="de-DE" dirty="0" err="1"/>
              <a:t>sağladığı</a:t>
            </a:r>
            <a:r>
              <a:rPr lang="de-DE" dirty="0"/>
              <a:t> </a:t>
            </a:r>
            <a:r>
              <a:rPr lang="de-DE" dirty="0" err="1"/>
              <a:t>bilinmektedir</a:t>
            </a:r>
            <a:r>
              <a:rPr lang="de-DE" dirty="0"/>
              <a:t>.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5144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Başlık"/>
          <p:cNvSpPr>
            <a:spLocks noGrp="1"/>
          </p:cNvSpPr>
          <p:nvPr>
            <p:ph type="title"/>
          </p:nvPr>
        </p:nvSpPr>
        <p:spPr>
          <a:xfrm>
            <a:off x="1926528" y="764704"/>
            <a:ext cx="6515785" cy="769937"/>
          </a:xfrm>
        </p:spPr>
        <p:txBody>
          <a:bodyPr/>
          <a:lstStyle/>
          <a:p>
            <a:r>
              <a:rPr lang="tr-TR" altLang="tr-TR" dirty="0" smtClean="0">
                <a:solidFill>
                  <a:schemeClr val="tx1"/>
                </a:solidFill>
              </a:rPr>
              <a:t>Tip IV pili</a:t>
            </a:r>
          </a:p>
        </p:txBody>
      </p:sp>
      <p:sp>
        <p:nvSpPr>
          <p:cNvPr id="6963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400" dirty="0" smtClean="0">
                <a:solidFill>
                  <a:schemeClr val="tx1"/>
                </a:solidFill>
              </a:rPr>
              <a:t>Bazı patojen bakteriler (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Vibrio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cholerae</a:t>
            </a:r>
            <a:r>
              <a:rPr lang="tr-TR" altLang="tr-TR" sz="2400" dirty="0" smtClean="0">
                <a:solidFill>
                  <a:schemeClr val="tx1"/>
                </a:solidFill>
              </a:rPr>
              <a:t>,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Neisseria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gonorrhoae</a:t>
            </a:r>
            <a:r>
              <a:rPr lang="tr-TR" altLang="tr-TR" sz="2400" dirty="0" smtClean="0">
                <a:solidFill>
                  <a:schemeClr val="tx1"/>
                </a:solidFill>
              </a:rPr>
              <a:t> )</a:t>
            </a:r>
          </a:p>
          <a:p>
            <a:r>
              <a:rPr lang="tr-TR" altLang="tr-TR" sz="2400" dirty="0" smtClean="0">
                <a:solidFill>
                  <a:schemeClr val="tx1"/>
                </a:solidFill>
              </a:rPr>
              <a:t>Çubuk şekilli bakterilerin hücre uçlarında 6nm çapında</a:t>
            </a:r>
          </a:p>
          <a:p>
            <a:r>
              <a:rPr lang="tr-TR" altLang="tr-TR" sz="2400" dirty="0" smtClean="0">
                <a:solidFill>
                  <a:schemeClr val="tx1"/>
                </a:solidFill>
              </a:rPr>
              <a:t>Kayma (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twitching</a:t>
            </a:r>
            <a:r>
              <a:rPr lang="tr-TR" altLang="tr-TR" sz="2400" dirty="0" smtClean="0">
                <a:solidFill>
                  <a:schemeClr val="tx1"/>
                </a:solidFill>
              </a:rPr>
              <a:t>) hareketinden sorumlu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pilus</a:t>
            </a:r>
            <a:r>
              <a:rPr lang="tr-TR" altLang="tr-TR" sz="2400" dirty="0" smtClean="0">
                <a:solidFill>
                  <a:schemeClr val="tx1"/>
                </a:solidFill>
              </a:rPr>
              <a:t> taşırlar.</a:t>
            </a:r>
          </a:p>
          <a:p>
            <a:r>
              <a:rPr lang="tr-TR" altLang="tr-TR" sz="2400" dirty="0" smtClean="0">
                <a:solidFill>
                  <a:schemeClr val="tx1"/>
                </a:solidFill>
              </a:rPr>
              <a:t>ATP harcayarak katı yüzeyde hareket ederler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7"/>
          <p:cNvSpPr txBox="1">
            <a:spLocks noChangeArrowheads="1"/>
          </p:cNvSpPr>
          <p:nvPr/>
        </p:nvSpPr>
        <p:spPr bwMode="auto">
          <a:xfrm>
            <a:off x="2195736" y="1603375"/>
            <a:ext cx="439261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M</a:t>
            </a:r>
            <a:r>
              <a:rPr lang="de-DE" altLang="tr-TR" dirty="0" err="1">
                <a:latin typeface="Times New Roman" panose="02020603050405020304" pitchFamily="18" charset="0"/>
              </a:rPr>
              <a:t>onotrik</a:t>
            </a:r>
            <a:r>
              <a:rPr lang="tr-TR" altLang="tr-TR" dirty="0">
                <a:latin typeface="Times New Roman" panose="02020603050405020304" pitchFamily="18" charset="0"/>
              </a:rPr>
              <a:t> (polar)</a:t>
            </a:r>
            <a:r>
              <a:rPr lang="de-DE" altLang="tr-TR" dirty="0">
                <a:latin typeface="Times New Roman" panose="02020603050405020304" pitchFamily="18" charset="0"/>
              </a:rPr>
              <a:t> 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AutoNum type="arabicPeriod"/>
            </a:pPr>
            <a:r>
              <a:rPr lang="tr-TR" altLang="tr-TR" dirty="0">
                <a:latin typeface="Times New Roman" panose="02020603050405020304" pitchFamily="18" charset="0"/>
              </a:rPr>
              <a:t>L</a:t>
            </a:r>
            <a:r>
              <a:rPr lang="de-DE" altLang="tr-TR" dirty="0" err="1">
                <a:latin typeface="Times New Roman" panose="02020603050405020304" pitchFamily="18" charset="0"/>
              </a:rPr>
              <a:t>ofotrik</a:t>
            </a:r>
            <a:r>
              <a:rPr lang="tr-TR" altLang="tr-TR" dirty="0">
                <a:latin typeface="Times New Roman" panose="02020603050405020304" pitchFamily="18" charset="0"/>
              </a:rPr>
              <a:t> (polar)</a:t>
            </a:r>
          </a:p>
          <a:p>
            <a:pPr eaLnBrk="1" hangingPunct="1">
              <a:spcBef>
                <a:spcPct val="0"/>
              </a:spcBef>
              <a:buSzTx/>
              <a:buFontTx/>
              <a:buAutoNum type="arabicPeriod"/>
            </a:pPr>
            <a:r>
              <a:rPr lang="de-DE" altLang="tr-TR" dirty="0" err="1">
                <a:latin typeface="Times New Roman" panose="02020603050405020304" pitchFamily="18" charset="0"/>
              </a:rPr>
              <a:t>Amfitrik</a:t>
            </a:r>
            <a:r>
              <a:rPr lang="tr-TR" altLang="tr-TR" dirty="0">
                <a:latin typeface="Times New Roman" panose="02020603050405020304" pitchFamily="18" charset="0"/>
              </a:rPr>
              <a:t> (polar)</a:t>
            </a:r>
            <a:r>
              <a:rPr lang="de-DE" altLang="tr-TR" dirty="0">
                <a:latin typeface="Times New Roman" panose="02020603050405020304" pitchFamily="18" charset="0"/>
              </a:rPr>
              <a:t> 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AutoNum type="arabicPeriod"/>
            </a:pPr>
            <a:r>
              <a:rPr lang="tr-TR" altLang="tr-TR" dirty="0" err="1">
                <a:latin typeface="Times New Roman" panose="02020603050405020304" pitchFamily="18" charset="0"/>
              </a:rPr>
              <a:t>Peritrik</a:t>
            </a:r>
            <a:endParaRPr lang="tr-TR" altLang="tr-TR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AutoNum type="arabicPeriod"/>
            </a:pPr>
            <a:endParaRPr lang="tr-TR" altLang="tr-TR" b="1" dirty="0">
              <a:latin typeface="Times New Roman" panose="02020603050405020304" pitchFamily="18" charset="0"/>
            </a:endParaRPr>
          </a:p>
        </p:txBody>
      </p:sp>
      <p:pic>
        <p:nvPicPr>
          <p:cNvPr id="48133" name="Picture 2" descr="http://delrio.dcccd.edu/jreynolds/microbiology/lab_manual/flag_typ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161" y="4157663"/>
            <a:ext cx="5729043" cy="2367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 txBox="1">
            <a:spLocks noChangeArrowheads="1"/>
          </p:cNvSpPr>
          <p:nvPr/>
        </p:nvSpPr>
        <p:spPr>
          <a:xfrm>
            <a:off x="1835695" y="620713"/>
            <a:ext cx="6913017" cy="769937"/>
          </a:xfrm>
          <a:prstGeom prst="rect">
            <a:avLst/>
          </a:prstGeom>
          <a:noFill/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tr-TR" altLang="tr-TR" smtClean="0"/>
              <a:t>Flagella ve Hareket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>
            <a:normAutofit fontScale="90000"/>
          </a:bodyPr>
          <a:lstStyle/>
          <a:p>
            <a:r>
              <a:rPr lang="de-DE" b="1" dirty="0"/>
              <a:t>Flagellum </a:t>
            </a:r>
            <a:r>
              <a:rPr lang="de-DE" b="1" dirty="0" err="1"/>
              <a:t>yapısı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1772816"/>
            <a:ext cx="6734041" cy="4752528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</a:rPr>
              <a:t>Flagellum </a:t>
            </a:r>
            <a:r>
              <a:rPr lang="de-DE" dirty="0" err="1">
                <a:solidFill>
                  <a:schemeClr val="tx1"/>
                </a:solidFill>
              </a:rPr>
              <a:t>üç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kısımdan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oluşur</a:t>
            </a:r>
            <a:r>
              <a:rPr lang="de-DE" dirty="0">
                <a:solidFill>
                  <a:schemeClr val="tx1"/>
                </a:solidFill>
              </a:rPr>
              <a:t>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1. Filament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2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Çengel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3. </a:t>
            </a:r>
            <a:r>
              <a:rPr lang="de-DE" dirty="0" err="1">
                <a:solidFill>
                  <a:schemeClr val="tx1"/>
                </a:solidFill>
              </a:rPr>
              <a:t>Bazal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cisim</a:t>
            </a:r>
            <a:r>
              <a:rPr lang="de-DE" dirty="0">
                <a:solidFill>
                  <a:schemeClr val="tx1"/>
                </a:solidFill>
              </a:rPr>
              <a:t> (</a:t>
            </a:r>
            <a:r>
              <a:rPr lang="de-DE" dirty="0" err="1">
                <a:solidFill>
                  <a:schemeClr val="tx1"/>
                </a:solidFill>
              </a:rPr>
              <a:t>bazal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bölge</a:t>
            </a:r>
            <a:r>
              <a:rPr lang="de-DE" dirty="0">
                <a:solidFill>
                  <a:schemeClr val="tx1"/>
                </a:solidFill>
              </a:rPr>
              <a:t>)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</a:rPr>
              <a:t>Filament, </a:t>
            </a:r>
            <a:r>
              <a:rPr lang="de-DE" dirty="0" err="1">
                <a:solidFill>
                  <a:schemeClr val="tx1"/>
                </a:solidFill>
              </a:rPr>
              <a:t>hücre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yüzeyinden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dışarı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doğru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uzanan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uzun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silindir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şeklinde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flagellin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adı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verilen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protein</a:t>
            </a:r>
            <a:r>
              <a:rPr lang="de-DE" dirty="0">
                <a:solidFill>
                  <a:schemeClr val="tx1"/>
                </a:solidFill>
              </a:rPr>
              <a:t> (MA 30 000-60 000) alt </a:t>
            </a:r>
            <a:r>
              <a:rPr lang="de-DE" dirty="0" err="1">
                <a:solidFill>
                  <a:schemeClr val="tx1"/>
                </a:solidFill>
              </a:rPr>
              <a:t>ünitelerinden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oluşmuştur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Flagellumun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dalgalanmasını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şeklini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bu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proteinlerin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yapısı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belirler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Yapıdaki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herhangi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bir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değişiklik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flagellumun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morfolojisini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etkilemektedir</a:t>
            </a:r>
            <a:r>
              <a:rPr lang="de-DE" dirty="0">
                <a:solidFill>
                  <a:schemeClr val="tx1"/>
                </a:solidFill>
              </a:rPr>
              <a:t>.</a:t>
            </a:r>
            <a:endParaRPr lang="tr-TR" dirty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72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3689" y="1905000"/>
            <a:ext cx="6984776" cy="4953000"/>
          </a:xfrm>
        </p:spPr>
        <p:txBody>
          <a:bodyPr/>
          <a:lstStyle/>
          <a:p>
            <a:r>
              <a:rPr lang="de-DE" b="1" dirty="0">
                <a:solidFill>
                  <a:schemeClr val="tx1"/>
                </a:solidFill>
              </a:rPr>
              <a:t>Flagellum </a:t>
            </a:r>
            <a:r>
              <a:rPr lang="de-DE" b="1" dirty="0" err="1">
                <a:solidFill>
                  <a:schemeClr val="tx1"/>
                </a:solidFill>
              </a:rPr>
              <a:t>sentezi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de-DE" dirty="0" err="1">
                <a:solidFill>
                  <a:schemeClr val="tx1"/>
                </a:solidFill>
              </a:rPr>
              <a:t>Flagellanın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sentezinden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hareketinden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bir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kaç</a:t>
            </a:r>
            <a:r>
              <a:rPr lang="de-DE" dirty="0">
                <a:solidFill>
                  <a:schemeClr val="tx1"/>
                </a:solidFill>
              </a:rPr>
              <a:t> gen </a:t>
            </a:r>
            <a:r>
              <a:rPr lang="de-DE" dirty="0" err="1">
                <a:solidFill>
                  <a:schemeClr val="tx1"/>
                </a:solidFill>
              </a:rPr>
              <a:t>sorumludur</a:t>
            </a:r>
            <a:r>
              <a:rPr lang="de-DE" dirty="0">
                <a:solidFill>
                  <a:schemeClr val="tx1"/>
                </a:solidFill>
              </a:rPr>
              <a:t>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de-DE" i="1" dirty="0" smtClean="0">
                <a:solidFill>
                  <a:schemeClr val="tx1"/>
                </a:solidFill>
              </a:rPr>
              <a:t>E</a:t>
            </a:r>
            <a:r>
              <a:rPr lang="de-DE" i="1" dirty="0">
                <a:solidFill>
                  <a:schemeClr val="tx1"/>
                </a:solidFill>
              </a:rPr>
              <a:t>. coli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i="1" dirty="0">
                <a:solidFill>
                  <a:schemeClr val="tx1"/>
                </a:solidFill>
              </a:rPr>
              <a:t>Salmonella </a:t>
            </a:r>
            <a:r>
              <a:rPr lang="de-DE" i="1" dirty="0" err="1">
                <a:solidFill>
                  <a:schemeClr val="tx1"/>
                </a:solidFill>
              </a:rPr>
              <a:t>typhimurium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bakterilerinde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flg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genleri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olarak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adlandırılan</a:t>
            </a:r>
            <a:r>
              <a:rPr lang="de-DE" dirty="0">
                <a:solidFill>
                  <a:schemeClr val="tx1"/>
                </a:solidFill>
              </a:rPr>
              <a:t> 40'dan </a:t>
            </a:r>
            <a:r>
              <a:rPr lang="de-DE" dirty="0" err="1">
                <a:solidFill>
                  <a:schemeClr val="tx1"/>
                </a:solidFill>
              </a:rPr>
              <a:t>fazla</a:t>
            </a:r>
            <a:r>
              <a:rPr lang="de-DE" dirty="0">
                <a:solidFill>
                  <a:schemeClr val="tx1"/>
                </a:solidFill>
              </a:rPr>
              <a:t> gen </a:t>
            </a:r>
            <a:r>
              <a:rPr lang="de-DE" dirty="0" err="1">
                <a:solidFill>
                  <a:schemeClr val="tx1"/>
                </a:solidFill>
              </a:rPr>
              <a:t>bulunmuştur</a:t>
            </a:r>
            <a:r>
              <a:rPr lang="de-DE" dirty="0">
                <a:solidFill>
                  <a:schemeClr val="tx1"/>
                </a:solidFill>
              </a:rPr>
              <a:t>. 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de-DE" dirty="0" err="1" smtClean="0">
                <a:solidFill>
                  <a:schemeClr val="tx1"/>
                </a:solidFill>
              </a:rPr>
              <a:t>Bu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genlerin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birkaç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fonksiyonu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vardır</a:t>
            </a:r>
            <a:r>
              <a:rPr lang="de-DE" dirty="0">
                <a:solidFill>
                  <a:schemeClr val="tx1"/>
                </a:solidFill>
              </a:rPr>
              <a:t>. </a:t>
            </a:r>
            <a:r>
              <a:rPr lang="de-DE" dirty="0" err="1">
                <a:solidFill>
                  <a:schemeClr val="tx1"/>
                </a:solidFill>
              </a:rPr>
              <a:t>Bunlar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flagellanın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yapısal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proteinlerini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şifrelemek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hücre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dışına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membran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içinden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flagella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komponentlerini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taşımak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yeni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flagella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sentezinde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biyokimyasal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olayları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düzenlemektir</a:t>
            </a:r>
            <a:r>
              <a:rPr lang="de-DE" dirty="0">
                <a:solidFill>
                  <a:schemeClr val="tx1"/>
                </a:solidFill>
              </a:rPr>
              <a:t>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de-DE" dirty="0" err="1" smtClean="0">
                <a:solidFill>
                  <a:schemeClr val="tx1"/>
                </a:solidFill>
              </a:rPr>
              <a:t>Hücrede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flagella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sentezi</a:t>
            </a:r>
            <a:r>
              <a:rPr lang="de-DE" dirty="0">
                <a:solidFill>
                  <a:schemeClr val="tx1"/>
                </a:solidFill>
              </a:rPr>
              <a:t>, </a:t>
            </a:r>
            <a:r>
              <a:rPr lang="de-DE" dirty="0" err="1">
                <a:solidFill>
                  <a:schemeClr val="tx1"/>
                </a:solidFill>
              </a:rPr>
              <a:t>metabolik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faktörler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ve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bölünme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aşamasındaki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sinyallerle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kontrol</a:t>
            </a:r>
            <a:r>
              <a:rPr lang="de-DE" dirty="0">
                <a:solidFill>
                  <a:schemeClr val="tx1"/>
                </a:solidFill>
              </a:rPr>
              <a:t> </a:t>
            </a:r>
            <a:r>
              <a:rPr lang="de-DE" dirty="0" err="1">
                <a:solidFill>
                  <a:schemeClr val="tx1"/>
                </a:solidFill>
              </a:rPr>
              <a:t>edilir</a:t>
            </a:r>
            <a:r>
              <a:rPr lang="de-DE" dirty="0">
                <a:solidFill>
                  <a:schemeClr val="tx1"/>
                </a:solidFill>
              </a:rPr>
              <a:t>.  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 err="1" smtClean="0"/>
              <a:t>Flagella</a:t>
            </a:r>
            <a:r>
              <a:rPr lang="tr-TR" altLang="tr-TR" dirty="0" smtClean="0"/>
              <a:t> ve Hareket</a:t>
            </a:r>
          </a:p>
        </p:txBody>
      </p:sp>
    </p:spTree>
    <p:extLst>
      <p:ext uri="{BB962C8B-B14F-4D97-AF65-F5344CB8AC3E}">
        <p14:creationId xmlns:p14="http://schemas.microsoft.com/office/powerpoint/2010/main" val="3091065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04690"/>
          </a:xfrm>
        </p:spPr>
        <p:txBody>
          <a:bodyPr>
            <a:normAutofit fontScale="90000"/>
          </a:bodyPr>
          <a:lstStyle/>
          <a:p>
            <a:r>
              <a:rPr lang="de-DE" b="1" dirty="0" err="1"/>
              <a:t>Flagellar</a:t>
            </a:r>
            <a:r>
              <a:rPr lang="de-DE" b="1" dirty="0"/>
              <a:t> </a:t>
            </a:r>
            <a:r>
              <a:rPr lang="de-DE" b="1" dirty="0" err="1"/>
              <a:t>Hareket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63688" y="1340768"/>
            <a:ext cx="7056783" cy="5400600"/>
          </a:xfrm>
        </p:spPr>
        <p:txBody>
          <a:bodyPr>
            <a:normAutofit/>
          </a:bodyPr>
          <a:lstStyle/>
          <a:p>
            <a:r>
              <a:rPr lang="de-DE" dirty="0" err="1" smtClean="0"/>
              <a:t>Dalgalı</a:t>
            </a:r>
            <a:r>
              <a:rPr lang="de-DE" dirty="0" smtClean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yapıda</a:t>
            </a:r>
            <a:r>
              <a:rPr lang="de-DE" dirty="0"/>
              <a:t> </a:t>
            </a:r>
            <a:r>
              <a:rPr lang="de-DE" dirty="0" err="1"/>
              <a:t>olan</a:t>
            </a:r>
            <a:r>
              <a:rPr lang="de-DE" dirty="0"/>
              <a:t> </a:t>
            </a:r>
            <a:r>
              <a:rPr lang="de-DE" dirty="0" err="1"/>
              <a:t>flagella</a:t>
            </a:r>
            <a:r>
              <a:rPr lang="de-DE" dirty="0"/>
              <a:t>, </a:t>
            </a:r>
            <a:r>
              <a:rPr lang="de-DE" dirty="0" err="1"/>
              <a:t>esnektir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rotasyonla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eder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Flagella</a:t>
            </a:r>
            <a:r>
              <a:rPr lang="de-DE" dirty="0" smtClean="0"/>
              <a:t> </a:t>
            </a:r>
            <a:r>
              <a:rPr lang="de-DE" dirty="0" err="1"/>
              <a:t>sabit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hızda</a:t>
            </a:r>
            <a:r>
              <a:rPr lang="de-DE" dirty="0"/>
              <a:t> dönmez, </a:t>
            </a:r>
            <a:r>
              <a:rPr lang="de-DE" dirty="0" err="1"/>
              <a:t>hızlı</a:t>
            </a:r>
            <a:r>
              <a:rPr lang="de-DE" dirty="0"/>
              <a:t> </a:t>
            </a:r>
            <a:r>
              <a:rPr lang="de-DE" dirty="0" err="1"/>
              <a:t>yada</a:t>
            </a:r>
            <a:r>
              <a:rPr lang="de-DE" dirty="0"/>
              <a:t> </a:t>
            </a:r>
            <a:r>
              <a:rPr lang="de-DE" dirty="0" err="1"/>
              <a:t>yavaş</a:t>
            </a:r>
            <a:r>
              <a:rPr lang="de-DE" dirty="0"/>
              <a:t> </a:t>
            </a:r>
            <a:r>
              <a:rPr lang="de-DE" dirty="0" err="1"/>
              <a:t>rotasyon</a:t>
            </a:r>
            <a:r>
              <a:rPr lang="de-DE" dirty="0"/>
              <a:t> </a:t>
            </a:r>
            <a:r>
              <a:rPr lang="de-DE" dirty="0" err="1"/>
              <a:t>hareketi</a:t>
            </a:r>
            <a:r>
              <a:rPr lang="de-DE" dirty="0"/>
              <a:t> </a:t>
            </a:r>
            <a:r>
              <a:rPr lang="de-DE" dirty="0" err="1"/>
              <a:t>yapabilir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Sıvı</a:t>
            </a:r>
            <a:r>
              <a:rPr lang="de-DE" dirty="0" smtClean="0"/>
              <a:t> </a:t>
            </a:r>
            <a:r>
              <a:rPr lang="de-DE" dirty="0" err="1"/>
              <a:t>ortamdaki</a:t>
            </a:r>
            <a:r>
              <a:rPr lang="de-DE" dirty="0"/>
              <a:t> </a:t>
            </a:r>
            <a:r>
              <a:rPr lang="de-DE" dirty="0" err="1"/>
              <a:t>flagella</a:t>
            </a:r>
            <a:r>
              <a:rPr lang="de-DE" dirty="0"/>
              <a:t> </a:t>
            </a:r>
            <a:r>
              <a:rPr lang="de-DE" dirty="0" err="1"/>
              <a:t>hareketi</a:t>
            </a:r>
            <a:r>
              <a:rPr lang="de-DE" dirty="0"/>
              <a:t> </a:t>
            </a:r>
            <a:r>
              <a:rPr lang="de-DE" dirty="0" err="1"/>
              <a:t>bakteriyi</a:t>
            </a:r>
            <a:r>
              <a:rPr lang="de-DE" dirty="0"/>
              <a:t> </a:t>
            </a:r>
            <a:r>
              <a:rPr lang="de-DE" dirty="0" err="1"/>
              <a:t>saniyede</a:t>
            </a:r>
            <a:r>
              <a:rPr lang="de-DE" dirty="0"/>
              <a:t> </a:t>
            </a:r>
            <a:r>
              <a:rPr lang="de-DE" dirty="0" err="1"/>
              <a:t>kendi</a:t>
            </a:r>
            <a:r>
              <a:rPr lang="de-DE" dirty="0"/>
              <a:t> </a:t>
            </a:r>
            <a:r>
              <a:rPr lang="de-DE" dirty="0" err="1"/>
              <a:t>uzunluğunun</a:t>
            </a:r>
            <a:r>
              <a:rPr lang="de-DE" dirty="0"/>
              <a:t> 60 </a:t>
            </a:r>
            <a:r>
              <a:rPr lang="de-DE" dirty="0" err="1"/>
              <a:t>katından</a:t>
            </a:r>
            <a:r>
              <a:rPr lang="de-DE" dirty="0"/>
              <a:t> </a:t>
            </a:r>
            <a:r>
              <a:rPr lang="de-DE" dirty="0" err="1"/>
              <a:t>daha</a:t>
            </a:r>
            <a:r>
              <a:rPr lang="de-DE" dirty="0"/>
              <a:t> </a:t>
            </a:r>
            <a:r>
              <a:rPr lang="de-DE" dirty="0" err="1"/>
              <a:t>uzak</a:t>
            </a:r>
            <a:r>
              <a:rPr lang="de-DE" dirty="0"/>
              <a:t> </a:t>
            </a:r>
            <a:r>
              <a:rPr lang="de-DE" dirty="0" err="1"/>
              <a:t>mesafelere</a:t>
            </a:r>
            <a:r>
              <a:rPr lang="de-DE" dirty="0"/>
              <a:t> </a:t>
            </a:r>
            <a:r>
              <a:rPr lang="de-DE" dirty="0" err="1"/>
              <a:t>götürebilir</a:t>
            </a:r>
            <a:r>
              <a:rPr lang="de-DE" dirty="0" smtClean="0"/>
              <a:t>.</a:t>
            </a:r>
            <a:endParaRPr lang="tr-TR" dirty="0" smtClean="0"/>
          </a:p>
          <a:p>
            <a:r>
              <a:rPr lang="de-DE" dirty="0" smtClean="0"/>
              <a:t>Flagellum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botun</a:t>
            </a:r>
            <a:r>
              <a:rPr lang="de-DE" dirty="0"/>
              <a:t> </a:t>
            </a:r>
            <a:r>
              <a:rPr lang="de-DE" dirty="0" err="1"/>
              <a:t>pervanesi</a:t>
            </a:r>
            <a:r>
              <a:rPr lang="de-DE" dirty="0"/>
              <a:t> </a:t>
            </a:r>
            <a:r>
              <a:rPr lang="de-DE" dirty="0" err="1"/>
              <a:t>gibi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eder</a:t>
            </a:r>
            <a:r>
              <a:rPr lang="de-DE" dirty="0"/>
              <a:t>. </a:t>
            </a:r>
            <a:r>
              <a:rPr lang="de-DE" dirty="0" err="1"/>
              <a:t>Farklı</a:t>
            </a:r>
            <a:r>
              <a:rPr lang="de-DE" dirty="0"/>
              <a:t> </a:t>
            </a:r>
            <a:r>
              <a:rPr lang="de-DE" dirty="0" err="1"/>
              <a:t>morfolojik</a:t>
            </a:r>
            <a:r>
              <a:rPr lang="de-DE" dirty="0"/>
              <a:t> </a:t>
            </a:r>
            <a:r>
              <a:rPr lang="de-DE" dirty="0" err="1"/>
              <a:t>yapıya</a:t>
            </a:r>
            <a:r>
              <a:rPr lang="de-DE" dirty="0"/>
              <a:t> </a:t>
            </a:r>
            <a:r>
              <a:rPr lang="de-DE" dirty="0" err="1"/>
              <a:t>sahip</a:t>
            </a:r>
            <a:r>
              <a:rPr lang="de-DE" dirty="0"/>
              <a:t> (</a:t>
            </a:r>
            <a:r>
              <a:rPr lang="de-DE" dirty="0" err="1"/>
              <a:t>doğrusal</a:t>
            </a:r>
            <a:r>
              <a:rPr lang="de-DE" dirty="0"/>
              <a:t> </a:t>
            </a:r>
            <a:r>
              <a:rPr lang="de-DE" dirty="0" err="1"/>
              <a:t>yada</a:t>
            </a:r>
            <a:r>
              <a:rPr lang="de-DE" dirty="0"/>
              <a:t> anormal </a:t>
            </a:r>
            <a:r>
              <a:rPr lang="de-DE" dirty="0" err="1"/>
              <a:t>boyutlu</a:t>
            </a:r>
            <a:r>
              <a:rPr lang="de-DE" dirty="0"/>
              <a:t>) </a:t>
            </a:r>
            <a:r>
              <a:rPr lang="de-DE" dirty="0" err="1"/>
              <a:t>flagellalı</a:t>
            </a:r>
            <a:r>
              <a:rPr lang="de-DE" dirty="0"/>
              <a:t> </a:t>
            </a:r>
            <a:r>
              <a:rPr lang="de-DE" dirty="0" err="1"/>
              <a:t>mutant</a:t>
            </a:r>
            <a:r>
              <a:rPr lang="de-DE" dirty="0"/>
              <a:t> </a:t>
            </a:r>
            <a:r>
              <a:rPr lang="de-DE" dirty="0" err="1"/>
              <a:t>bakterilerin</a:t>
            </a:r>
            <a:r>
              <a:rPr lang="de-DE" dirty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etmediği</a:t>
            </a:r>
            <a:r>
              <a:rPr lang="de-DE" dirty="0"/>
              <a:t> </a:t>
            </a:r>
            <a:r>
              <a:rPr lang="de-DE" dirty="0" err="1"/>
              <a:t>belirlenmiştir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Flagella</a:t>
            </a:r>
            <a:r>
              <a:rPr lang="de-DE" dirty="0" smtClean="0"/>
              <a:t> </a:t>
            </a:r>
            <a:r>
              <a:rPr lang="de-DE" dirty="0" err="1"/>
              <a:t>antibadilerle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lam</a:t>
            </a:r>
            <a:r>
              <a:rPr lang="de-DE" dirty="0"/>
              <a:t> </a:t>
            </a:r>
            <a:r>
              <a:rPr lang="de-DE" dirty="0" err="1"/>
              <a:t>üzerinde</a:t>
            </a:r>
            <a:r>
              <a:rPr lang="de-DE" dirty="0"/>
              <a:t> </a:t>
            </a:r>
            <a:r>
              <a:rPr lang="de-DE" dirty="0" err="1"/>
              <a:t>sabit</a:t>
            </a:r>
            <a:r>
              <a:rPr lang="de-DE" dirty="0"/>
              <a:t> </a:t>
            </a:r>
            <a:r>
              <a:rPr lang="de-DE" dirty="0" err="1"/>
              <a:t>tutulduğunda</a:t>
            </a:r>
            <a:r>
              <a:rPr lang="de-DE" dirty="0"/>
              <a:t>, </a:t>
            </a:r>
            <a:r>
              <a:rPr lang="de-DE" dirty="0" err="1"/>
              <a:t>hücrenin</a:t>
            </a:r>
            <a:r>
              <a:rPr lang="de-DE" dirty="0"/>
              <a:t> </a:t>
            </a:r>
            <a:r>
              <a:rPr lang="de-DE" dirty="0" err="1"/>
              <a:t>hızla</a:t>
            </a:r>
            <a:r>
              <a:rPr lang="de-DE" dirty="0"/>
              <a:t> </a:t>
            </a:r>
            <a:r>
              <a:rPr lang="de-DE" dirty="0" err="1"/>
              <a:t>flagella</a:t>
            </a:r>
            <a:r>
              <a:rPr lang="de-DE" dirty="0"/>
              <a:t> </a:t>
            </a:r>
            <a:r>
              <a:rPr lang="de-DE" dirty="0" err="1"/>
              <a:t>etrafında</a:t>
            </a:r>
            <a:r>
              <a:rPr lang="de-DE" dirty="0"/>
              <a:t> </a:t>
            </a:r>
            <a:r>
              <a:rPr lang="de-DE" dirty="0" err="1"/>
              <a:t>döndüğü</a:t>
            </a:r>
            <a:r>
              <a:rPr lang="de-DE" dirty="0"/>
              <a:t> </a:t>
            </a:r>
            <a:r>
              <a:rPr lang="de-DE" dirty="0" err="1"/>
              <a:t>görülmüştür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de-DE" dirty="0" err="1" smtClean="0"/>
              <a:t>Hızlı</a:t>
            </a:r>
            <a:r>
              <a:rPr lang="de-DE" dirty="0" smtClean="0"/>
              <a:t> </a:t>
            </a:r>
            <a:r>
              <a:rPr lang="de-DE" dirty="0" err="1"/>
              <a:t>hareket</a:t>
            </a:r>
            <a:r>
              <a:rPr lang="de-DE" dirty="0"/>
              <a:t> </a:t>
            </a:r>
            <a:r>
              <a:rPr lang="de-DE" dirty="0" err="1"/>
              <a:t>eden</a:t>
            </a:r>
            <a:r>
              <a:rPr lang="de-DE" dirty="0"/>
              <a:t> </a:t>
            </a:r>
            <a:r>
              <a:rPr lang="de-DE" dirty="0" err="1"/>
              <a:t>bakterilerde</a:t>
            </a:r>
            <a:r>
              <a:rPr lang="de-DE" dirty="0"/>
              <a:t> </a:t>
            </a:r>
            <a:r>
              <a:rPr lang="de-DE" dirty="0" err="1"/>
              <a:t>flagellanın</a:t>
            </a:r>
            <a:r>
              <a:rPr lang="de-DE" dirty="0"/>
              <a:t> </a:t>
            </a:r>
            <a:r>
              <a:rPr lang="de-DE" dirty="0" err="1"/>
              <a:t>saniyede</a:t>
            </a:r>
            <a:r>
              <a:rPr lang="de-DE" dirty="0"/>
              <a:t> 40-60 </a:t>
            </a:r>
            <a:r>
              <a:rPr lang="de-DE" dirty="0" err="1"/>
              <a:t>kez</a:t>
            </a:r>
            <a:r>
              <a:rPr lang="de-DE" dirty="0"/>
              <a:t> </a:t>
            </a:r>
            <a:r>
              <a:rPr lang="de-DE" dirty="0" err="1"/>
              <a:t>döndüğü</a:t>
            </a:r>
            <a:r>
              <a:rPr lang="de-DE" dirty="0"/>
              <a:t> </a:t>
            </a:r>
            <a:r>
              <a:rPr lang="de-DE" dirty="0" err="1"/>
              <a:t>belirlenmiştir</a:t>
            </a:r>
            <a:r>
              <a:rPr lang="de-DE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240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Başlık 1"/>
          <p:cNvSpPr>
            <a:spLocks noGrp="1"/>
          </p:cNvSpPr>
          <p:nvPr>
            <p:ph type="title"/>
          </p:nvPr>
        </p:nvSpPr>
        <p:spPr>
          <a:xfrm>
            <a:off x="1837854" y="908720"/>
            <a:ext cx="6620346" cy="769937"/>
          </a:xfrm>
        </p:spPr>
        <p:txBody>
          <a:bodyPr/>
          <a:lstStyle/>
          <a:p>
            <a:r>
              <a:rPr lang="tr-TR" altLang="tr-TR" dirty="0" err="1" smtClean="0"/>
              <a:t>Arke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flagella</a:t>
            </a:r>
            <a:endParaRPr lang="tr-TR" altLang="tr-TR" dirty="0" smtClean="0"/>
          </a:p>
        </p:txBody>
      </p:sp>
      <p:sp>
        <p:nvSpPr>
          <p:cNvPr id="53251" name="İçerik Yer Tutucusu 2"/>
          <p:cNvSpPr>
            <a:spLocks noGrp="1"/>
          </p:cNvSpPr>
          <p:nvPr>
            <p:ph idx="1"/>
          </p:nvPr>
        </p:nvSpPr>
        <p:spPr>
          <a:xfrm>
            <a:off x="1475656" y="2348879"/>
            <a:ext cx="6982544" cy="4080495"/>
          </a:xfrm>
        </p:spPr>
        <p:txBody>
          <a:bodyPr/>
          <a:lstStyle/>
          <a:p>
            <a:r>
              <a:rPr lang="tr-TR" altLang="tr-TR" sz="2800" dirty="0" smtClean="0"/>
              <a:t>Bakteri </a:t>
            </a:r>
            <a:r>
              <a:rPr lang="tr-TR" altLang="tr-TR" sz="2800" dirty="0" err="1" smtClean="0"/>
              <a:t>flagellumundan</a:t>
            </a:r>
            <a:r>
              <a:rPr lang="tr-TR" altLang="tr-TR" sz="2800" dirty="0" smtClean="0"/>
              <a:t> (15-20nm) daha ince (10-14nm) </a:t>
            </a:r>
          </a:p>
          <a:p>
            <a:r>
              <a:rPr lang="tr-TR" altLang="tr-TR" sz="2800" dirty="0" smtClean="0"/>
              <a:t>Bakteride tek bir </a:t>
            </a:r>
            <a:r>
              <a:rPr lang="tr-TR" altLang="tr-TR" sz="2800" dirty="0" err="1" smtClean="0"/>
              <a:t>flagellin</a:t>
            </a:r>
            <a:r>
              <a:rPr lang="tr-TR" altLang="tr-TR" sz="2800" dirty="0" smtClean="0"/>
              <a:t> proteini var, </a:t>
            </a:r>
            <a:r>
              <a:rPr lang="tr-TR" altLang="tr-TR" sz="2800" dirty="0" err="1" smtClean="0"/>
              <a:t>arke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lerde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flagellin</a:t>
            </a:r>
            <a:r>
              <a:rPr lang="tr-TR" altLang="tr-TR" sz="2800" dirty="0" smtClean="0"/>
              <a:t> birden fazla proteinden oluşuyor </a:t>
            </a:r>
          </a:p>
          <a:p>
            <a:r>
              <a:rPr lang="tr-TR" altLang="tr-TR" sz="2800" dirty="0" smtClean="0"/>
              <a:t>Bazı </a:t>
            </a:r>
            <a:r>
              <a:rPr lang="tr-TR" altLang="tr-TR" sz="2800" dirty="0" err="1" smtClean="0"/>
              <a:t>arke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flagellinleri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glikoprotein</a:t>
            </a:r>
            <a:r>
              <a:rPr lang="tr-TR" altLang="tr-TR" sz="2800" dirty="0" smtClean="0"/>
              <a:t> yapısında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ChangeArrowheads="1"/>
          </p:cNvSpPr>
          <p:nvPr/>
        </p:nvSpPr>
        <p:spPr bwMode="auto">
          <a:xfrm>
            <a:off x="1403648" y="1124744"/>
            <a:ext cx="726797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tr-TR" altLang="tr-TR" sz="4400" b="1" dirty="0" err="1">
                <a:latin typeface="Arial Black" panose="020B0A04020102020204" pitchFamily="34" charset="0"/>
              </a:rPr>
              <a:t>Ökaryot</a:t>
            </a:r>
            <a:r>
              <a:rPr lang="tr-TR" altLang="tr-TR" sz="4400" b="1" dirty="0">
                <a:latin typeface="Arial Black" panose="020B0A04020102020204" pitchFamily="34" charset="0"/>
              </a:rPr>
              <a:t> </a:t>
            </a:r>
            <a:r>
              <a:rPr lang="tr-TR" altLang="tr-TR" sz="4400" b="1" dirty="0" err="1">
                <a:latin typeface="Arial Black" panose="020B0A04020102020204" pitchFamily="34" charset="0"/>
              </a:rPr>
              <a:t>flagella</a:t>
            </a:r>
            <a:r>
              <a:rPr lang="tr-TR" altLang="tr-TR" sz="4400" b="1" dirty="0">
                <a:latin typeface="Arial Black" panose="020B0A04020102020204" pitchFamily="34" charset="0"/>
              </a:rPr>
              <a:t> sil</a:t>
            </a:r>
          </a:p>
        </p:txBody>
      </p:sp>
      <p:sp>
        <p:nvSpPr>
          <p:cNvPr id="58372" name="İçerik Yer Tutucusu 2"/>
          <p:cNvSpPr txBox="1">
            <a:spLocks/>
          </p:cNvSpPr>
          <p:nvPr/>
        </p:nvSpPr>
        <p:spPr bwMode="auto">
          <a:xfrm>
            <a:off x="2915816" y="2420888"/>
            <a:ext cx="4678362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tr-TR" dirty="0" err="1"/>
              <a:t>kamçı</a:t>
            </a:r>
            <a:r>
              <a:rPr lang="de-DE" altLang="tr-TR" dirty="0"/>
              <a:t> </a:t>
            </a:r>
            <a:r>
              <a:rPr lang="de-DE" altLang="tr-TR" dirty="0" err="1"/>
              <a:t>şeklinde</a:t>
            </a:r>
            <a:r>
              <a:rPr lang="de-DE" altLang="tr-TR" dirty="0"/>
              <a:t> </a:t>
            </a:r>
            <a:r>
              <a:rPr lang="de-DE" altLang="tr-TR" dirty="0" err="1"/>
              <a:t>hareket</a:t>
            </a:r>
            <a:endParaRPr lang="tr-TR" altLang="tr-TR" dirty="0"/>
          </a:p>
          <a:p>
            <a:r>
              <a:rPr lang="de-DE" altLang="tr-TR" dirty="0" err="1" smtClean="0"/>
              <a:t>mikrotübül</a:t>
            </a:r>
            <a:r>
              <a:rPr lang="de-DE" altLang="tr-TR" dirty="0" smtClean="0"/>
              <a:t> </a:t>
            </a:r>
            <a:r>
              <a:rPr lang="de-DE" altLang="tr-TR" dirty="0" err="1"/>
              <a:t>yapısında</a:t>
            </a:r>
            <a:endParaRPr lang="tr-TR" altLang="tr-TR" dirty="0"/>
          </a:p>
          <a:p>
            <a:r>
              <a:rPr lang="de-DE" altLang="tr-TR" dirty="0" err="1" smtClean="0"/>
              <a:t>enerji</a:t>
            </a:r>
            <a:r>
              <a:rPr lang="de-DE" altLang="tr-TR" dirty="0" smtClean="0"/>
              <a:t> </a:t>
            </a:r>
            <a:r>
              <a:rPr lang="de-DE" altLang="tr-TR" dirty="0"/>
              <a:t>ATP</a:t>
            </a:r>
            <a:endParaRPr lang="tr-TR" altLang="tr-TR" dirty="0"/>
          </a:p>
          <a:p>
            <a:r>
              <a:rPr lang="tr-TR" altLang="tr-TR" dirty="0" smtClean="0"/>
              <a:t>H </a:t>
            </a:r>
            <a:r>
              <a:rPr lang="tr-TR" altLang="tr-TR" dirty="0"/>
              <a:t>antijeni</a:t>
            </a:r>
          </a:p>
          <a:p>
            <a:r>
              <a:rPr lang="tr-TR" altLang="tr-TR" dirty="0"/>
              <a:t>O antijeni</a:t>
            </a:r>
          </a:p>
          <a:p>
            <a:endParaRPr lang="tr-TR" alt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260350"/>
            <a:ext cx="6620917" cy="701675"/>
          </a:xfrm>
        </p:spPr>
        <p:txBody>
          <a:bodyPr/>
          <a:lstStyle/>
          <a:p>
            <a:pPr eaLnBrk="1" hangingPunct="1"/>
            <a:r>
              <a:rPr lang="de-DE" altLang="tr-TR" sz="4000" b="1" dirty="0" err="1" smtClean="0"/>
              <a:t>Bakteriyel</a:t>
            </a:r>
            <a:r>
              <a:rPr lang="de-DE" altLang="tr-TR" sz="4000" b="1" dirty="0" smtClean="0"/>
              <a:t> </a:t>
            </a:r>
            <a:r>
              <a:rPr lang="de-DE" altLang="tr-TR" sz="4000" b="1" dirty="0" err="1" smtClean="0"/>
              <a:t>hareket</a:t>
            </a:r>
            <a:r>
              <a:rPr lang="de-DE" altLang="tr-TR" sz="4000" b="1" dirty="0" smtClean="0"/>
              <a:t> </a:t>
            </a:r>
            <a:r>
              <a:rPr lang="de-DE" altLang="tr-TR" sz="4000" b="1" dirty="0" err="1" smtClean="0"/>
              <a:t>tipleri</a:t>
            </a:r>
            <a:endParaRPr lang="tr-TR" altLang="tr-TR" sz="4000" b="1" dirty="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196752"/>
            <a:ext cx="6910536" cy="566124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tr-TR" altLang="tr-TR" sz="2800" dirty="0" smtClean="0"/>
              <a:t>Ç</a:t>
            </a:r>
            <a:r>
              <a:rPr lang="de-DE" altLang="tr-TR" sz="2800" dirty="0" err="1" smtClean="0"/>
              <a:t>eşitli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çevresel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faktörlerin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etkisiyle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taksi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olarak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adlandırılan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bazı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hareketler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yaparlar</a:t>
            </a:r>
            <a:r>
              <a:rPr lang="de-DE" altLang="tr-TR" sz="2800" dirty="0" smtClean="0"/>
              <a:t>. </a:t>
            </a:r>
            <a:endParaRPr lang="tr-TR" altLang="tr-TR" sz="2800" dirty="0" smtClean="0"/>
          </a:p>
          <a:p>
            <a:pPr marL="609600" indent="-609600" eaLnBrk="1" hangingPunct="1">
              <a:buFontTx/>
              <a:buNone/>
            </a:pPr>
            <a:r>
              <a:rPr lang="de-DE" altLang="tr-TR" sz="2800" dirty="0" err="1" smtClean="0"/>
              <a:t>Bu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hareketler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ancak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çevresel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faktörlerin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miktarında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farklılık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varsa</a:t>
            </a:r>
            <a:r>
              <a:rPr lang="de-DE" altLang="tr-TR" sz="2800" dirty="0" smtClean="0"/>
              <a:t> </a:t>
            </a:r>
            <a:r>
              <a:rPr lang="de-DE" altLang="tr-TR" sz="2800" dirty="0" err="1" smtClean="0"/>
              <a:t>gerçekleşebilir</a:t>
            </a:r>
            <a:r>
              <a:rPr lang="de-DE" altLang="tr-TR" sz="2800" dirty="0" smtClean="0"/>
              <a:t>. </a:t>
            </a:r>
            <a:endParaRPr lang="tr-TR" altLang="tr-TR" sz="2800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smtClean="0"/>
              <a:t>K</a:t>
            </a:r>
            <a:r>
              <a:rPr lang="de-DE" altLang="tr-TR" dirty="0" err="1" smtClean="0"/>
              <a:t>emotaksi</a:t>
            </a:r>
            <a:endParaRPr lang="tr-TR" altLang="tr-TR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smtClean="0"/>
              <a:t>F</a:t>
            </a:r>
            <a:r>
              <a:rPr lang="de-DE" altLang="tr-TR" dirty="0" err="1" smtClean="0"/>
              <a:t>ototaksi</a:t>
            </a:r>
            <a:r>
              <a:rPr lang="de-DE" altLang="tr-TR" dirty="0" smtClean="0"/>
              <a:t> </a:t>
            </a:r>
            <a:endParaRPr lang="tr-TR" altLang="tr-TR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smtClean="0"/>
              <a:t>A</a:t>
            </a:r>
            <a:r>
              <a:rPr lang="de-DE" altLang="tr-TR" dirty="0" err="1" smtClean="0"/>
              <a:t>erotaksi</a:t>
            </a:r>
            <a:r>
              <a:rPr lang="de-DE" altLang="tr-TR" dirty="0" smtClean="0"/>
              <a:t> </a:t>
            </a:r>
            <a:endParaRPr lang="tr-TR" altLang="tr-TR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smtClean="0"/>
              <a:t>M</a:t>
            </a:r>
            <a:r>
              <a:rPr lang="de-DE" altLang="tr-TR" dirty="0" err="1" smtClean="0"/>
              <a:t>agnetotaksi</a:t>
            </a:r>
            <a:endParaRPr lang="tr-TR" altLang="tr-TR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err="1" smtClean="0"/>
              <a:t>Ozmotaksi</a:t>
            </a:r>
            <a:endParaRPr lang="tr-TR" altLang="tr-TR" dirty="0" smtClean="0"/>
          </a:p>
          <a:p>
            <a:pPr marL="609600" indent="-609600" eaLnBrk="1" hangingPunct="1">
              <a:buFont typeface="Arial Black" panose="020B0A04020102020204" pitchFamily="34" charset="0"/>
              <a:buAutoNum type="arabicPeriod"/>
            </a:pPr>
            <a:r>
              <a:rPr lang="tr-TR" altLang="tr-TR" dirty="0" err="1" smtClean="0"/>
              <a:t>Hidrotaksi</a:t>
            </a:r>
            <a:endParaRPr lang="tr-TR" alt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3864" y="692696"/>
            <a:ext cx="6910536" cy="762000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K</a:t>
            </a:r>
            <a:r>
              <a:rPr lang="de-DE" altLang="tr-TR" dirty="0" err="1" smtClean="0"/>
              <a:t>emotaksi</a:t>
            </a:r>
            <a:endParaRPr lang="tr-TR" altLang="tr-TR" dirty="0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1942415" y="1700808"/>
            <a:ext cx="6806049" cy="4896544"/>
          </a:xfrm>
        </p:spPr>
        <p:txBody>
          <a:bodyPr>
            <a:normAutofit/>
          </a:bodyPr>
          <a:lstStyle/>
          <a:p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organizmanın</a:t>
            </a:r>
            <a:r>
              <a:rPr lang="de-DE" dirty="0"/>
              <a:t> </a:t>
            </a:r>
            <a:r>
              <a:rPr lang="de-DE" dirty="0" err="1"/>
              <a:t>kimyasal</a:t>
            </a:r>
            <a:r>
              <a:rPr lang="de-DE" dirty="0"/>
              <a:t> </a:t>
            </a:r>
            <a:r>
              <a:rPr lang="de-DE" dirty="0" err="1"/>
              <a:t>maddelere</a:t>
            </a:r>
            <a:r>
              <a:rPr lang="de-DE" dirty="0"/>
              <a:t> </a:t>
            </a:r>
            <a:r>
              <a:rPr lang="de-DE" dirty="0" err="1"/>
              <a:t>karşı</a:t>
            </a:r>
            <a:r>
              <a:rPr lang="de-DE" dirty="0"/>
              <a:t> </a:t>
            </a:r>
            <a:r>
              <a:rPr lang="de-DE" dirty="0" err="1"/>
              <a:t>gösterdiği</a:t>
            </a:r>
            <a:r>
              <a:rPr lang="de-DE" dirty="0"/>
              <a:t> </a:t>
            </a:r>
            <a:r>
              <a:rPr lang="de-DE" dirty="0" err="1"/>
              <a:t>uzaklaşma</a:t>
            </a:r>
            <a:r>
              <a:rPr lang="de-DE" dirty="0"/>
              <a:t> </a:t>
            </a:r>
            <a:r>
              <a:rPr lang="de-DE" dirty="0" err="1"/>
              <a:t>yada</a:t>
            </a:r>
            <a:r>
              <a:rPr lang="de-DE" dirty="0"/>
              <a:t> </a:t>
            </a:r>
            <a:r>
              <a:rPr lang="de-DE" dirty="0" err="1"/>
              <a:t>yakınlaşma</a:t>
            </a:r>
            <a:r>
              <a:rPr lang="de-DE" dirty="0"/>
              <a:t> </a:t>
            </a:r>
            <a:r>
              <a:rPr lang="de-DE" dirty="0" err="1"/>
              <a:t>şeklindeki</a:t>
            </a:r>
            <a:r>
              <a:rPr lang="de-DE" dirty="0"/>
              <a:t> </a:t>
            </a:r>
            <a:r>
              <a:rPr lang="de-DE" dirty="0" err="1"/>
              <a:t>hareketi</a:t>
            </a:r>
            <a:r>
              <a:rPr lang="de-DE" dirty="0"/>
              <a:t> </a:t>
            </a:r>
            <a:r>
              <a:rPr lang="de-DE" dirty="0" err="1"/>
              <a:t>kemotaksi</a:t>
            </a:r>
            <a:r>
              <a:rPr lang="de-DE" dirty="0"/>
              <a:t> </a:t>
            </a:r>
            <a:r>
              <a:rPr lang="de-DE" dirty="0" err="1"/>
              <a:t>olarak</a:t>
            </a:r>
            <a:r>
              <a:rPr lang="de-DE" dirty="0"/>
              <a:t> </a:t>
            </a:r>
            <a:r>
              <a:rPr lang="de-DE" dirty="0" err="1"/>
              <a:t>adlandırılır</a:t>
            </a:r>
            <a:r>
              <a:rPr lang="de-DE" dirty="0"/>
              <a:t>. </a:t>
            </a:r>
            <a:endParaRPr lang="tr-TR" dirty="0" smtClean="0"/>
          </a:p>
          <a:p>
            <a:r>
              <a:rPr lang="en-US" dirty="0" err="1" smtClean="0"/>
              <a:t>Kemotakside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bakteri</a:t>
            </a:r>
            <a:r>
              <a:rPr lang="en-US" dirty="0"/>
              <a:t> </a:t>
            </a:r>
            <a:r>
              <a:rPr lang="en-US" dirty="0" err="1"/>
              <a:t>hareketini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maddeye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ayarlar</a:t>
            </a:r>
            <a:r>
              <a:rPr lang="en-US" dirty="0"/>
              <a:t>. </a:t>
            </a:r>
            <a:r>
              <a:rPr lang="en-US" dirty="0" err="1"/>
              <a:t>Pozitif</a:t>
            </a:r>
            <a:r>
              <a:rPr lang="en-US" dirty="0"/>
              <a:t> </a:t>
            </a:r>
            <a:r>
              <a:rPr lang="en-US" dirty="0" err="1"/>
              <a:t>kemotaksi</a:t>
            </a:r>
            <a:r>
              <a:rPr lang="en-US" dirty="0"/>
              <a:t> </a:t>
            </a:r>
            <a:r>
              <a:rPr lang="en-US" dirty="0" err="1"/>
              <a:t>hücreye</a:t>
            </a:r>
            <a:r>
              <a:rPr lang="en-US" dirty="0"/>
              <a:t> </a:t>
            </a:r>
            <a:r>
              <a:rPr lang="en-US" dirty="0" err="1"/>
              <a:t>faydalı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kimyasala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harekettir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/>
              <a:t>kemotaksi</a:t>
            </a:r>
            <a:r>
              <a:rPr lang="en-US" dirty="0"/>
              <a:t> </a:t>
            </a:r>
            <a:r>
              <a:rPr lang="en-US" dirty="0" err="1"/>
              <a:t>hücreye</a:t>
            </a:r>
            <a:r>
              <a:rPr lang="en-US" dirty="0"/>
              <a:t> </a:t>
            </a:r>
            <a:r>
              <a:rPr lang="en-US" dirty="0" err="1"/>
              <a:t>zararlı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kimyasaldan</a:t>
            </a:r>
            <a:r>
              <a:rPr lang="en-US" dirty="0"/>
              <a:t> </a:t>
            </a:r>
            <a:r>
              <a:rPr lang="en-US" dirty="0" err="1"/>
              <a:t>uzaklaşmak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harekettir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Pozitif</a:t>
            </a:r>
            <a:r>
              <a:rPr lang="en-US" dirty="0" smtClean="0"/>
              <a:t> </a:t>
            </a:r>
            <a:r>
              <a:rPr lang="en-US" dirty="0" err="1"/>
              <a:t>kemotaksiye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kimyasallar</a:t>
            </a:r>
            <a:r>
              <a:rPr lang="en-US" dirty="0"/>
              <a:t> </a:t>
            </a:r>
            <a:r>
              <a:rPr lang="en-US" dirty="0" err="1"/>
              <a:t>çekici</a:t>
            </a:r>
            <a:r>
              <a:rPr lang="en-US" dirty="0"/>
              <a:t> (attractant),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kamotaksiye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kimyasallar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itici</a:t>
            </a:r>
            <a:r>
              <a:rPr lang="en-US" dirty="0"/>
              <a:t> (repellent)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err="1" smtClean="0"/>
              <a:t>Kemotakside</a:t>
            </a:r>
            <a:r>
              <a:rPr lang="en-US" dirty="0" smtClean="0"/>
              <a:t> </a:t>
            </a:r>
            <a:r>
              <a:rPr lang="en-US" dirty="0" err="1"/>
              <a:t>sitoplazmik</a:t>
            </a:r>
            <a:r>
              <a:rPr lang="en-US" dirty="0"/>
              <a:t> </a:t>
            </a:r>
            <a:r>
              <a:rPr lang="en-US" dirty="0" err="1"/>
              <a:t>membrandaki</a:t>
            </a:r>
            <a:r>
              <a:rPr lang="en-US" dirty="0"/>
              <a:t> </a:t>
            </a:r>
            <a:r>
              <a:rPr lang="en-US" dirty="0" err="1"/>
              <a:t>kemoreseptör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adlandırılan</a:t>
            </a:r>
            <a:r>
              <a:rPr lang="en-US" dirty="0"/>
              <a:t> </a:t>
            </a:r>
            <a:r>
              <a:rPr lang="en-US" dirty="0" err="1"/>
              <a:t>proteinler</a:t>
            </a:r>
            <a:r>
              <a:rPr lang="en-US" dirty="0"/>
              <a:t> </a:t>
            </a:r>
            <a:r>
              <a:rPr lang="en-US" dirty="0" err="1"/>
              <a:t>sitoplazmik</a:t>
            </a:r>
            <a:r>
              <a:rPr lang="en-US" dirty="0"/>
              <a:t> </a:t>
            </a:r>
            <a:r>
              <a:rPr lang="en-US" dirty="0" err="1"/>
              <a:t>proteinleri</a:t>
            </a:r>
            <a:r>
              <a:rPr lang="en-US" dirty="0"/>
              <a:t> </a:t>
            </a:r>
            <a:r>
              <a:rPr lang="en-US" dirty="0" err="1"/>
              <a:t>uyararak</a:t>
            </a:r>
            <a:r>
              <a:rPr lang="en-US" dirty="0"/>
              <a:t> </a:t>
            </a:r>
            <a:r>
              <a:rPr lang="en-US" dirty="0" err="1"/>
              <a:t>flagellar</a:t>
            </a:r>
            <a:r>
              <a:rPr lang="en-US" dirty="0"/>
              <a:t> </a:t>
            </a:r>
            <a:r>
              <a:rPr lang="en-US" dirty="0" err="1"/>
              <a:t>hareketi</a:t>
            </a:r>
            <a:r>
              <a:rPr lang="en-US" dirty="0"/>
              <a:t> </a:t>
            </a:r>
            <a:r>
              <a:rPr lang="en-US" dirty="0" err="1"/>
              <a:t>etkilemektedir</a:t>
            </a:r>
            <a:r>
              <a:rPr lang="en-US" dirty="0"/>
              <a:t>. </a:t>
            </a:r>
            <a:endParaRPr lang="tr-TR" alt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3755</TotalTime>
  <Words>808</Words>
  <Application>Microsoft Office PowerPoint</Application>
  <PresentationFormat>Ekran Gösterisi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Century Gothic</vt:lpstr>
      <vt:lpstr>Times New Roman</vt:lpstr>
      <vt:lpstr>Wingdings 3</vt:lpstr>
      <vt:lpstr>Duman</vt:lpstr>
      <vt:lpstr>Flagella ve Hareket</vt:lpstr>
      <vt:lpstr>PowerPoint Sunusu</vt:lpstr>
      <vt:lpstr>Flagellum yapısı </vt:lpstr>
      <vt:lpstr>Flagella ve Hareket</vt:lpstr>
      <vt:lpstr>Flagellar Hareket </vt:lpstr>
      <vt:lpstr>Arke flagella</vt:lpstr>
      <vt:lpstr>PowerPoint Sunusu</vt:lpstr>
      <vt:lpstr>Bakteriyel hareket tipleri</vt:lpstr>
      <vt:lpstr>Kemotaksi</vt:lpstr>
      <vt:lpstr>Fototaksi </vt:lpstr>
      <vt:lpstr>Aerotaksi </vt:lpstr>
      <vt:lpstr>Magnetotaksi </vt:lpstr>
      <vt:lpstr>Fimbria ve Pilus </vt:lpstr>
      <vt:lpstr>Tip IV pili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 209 GENEL MİKROBİYOLOJİ I</dc:title>
  <dc:creator>-</dc:creator>
  <cp:lastModifiedBy>gönül dönmez</cp:lastModifiedBy>
  <cp:revision>334</cp:revision>
  <dcterms:created xsi:type="dcterms:W3CDTF">2007-09-22T21:01:28Z</dcterms:created>
  <dcterms:modified xsi:type="dcterms:W3CDTF">2019-12-12T07:12:16Z</dcterms:modified>
</cp:coreProperties>
</file>