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59" r:id="rId6"/>
    <p:sldId id="264" r:id="rId7"/>
    <p:sldId id="263" r:id="rId8"/>
    <p:sldId id="262" r:id="rId9"/>
    <p:sldId id="260" r:id="rId10"/>
    <p:sldId id="261"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208A770-D89F-4197-87EA-402E688E8A50}"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DD2FD4-CFDC-4788-BB05-9331382F40AC}" type="slidenum">
              <a:rPr lang="tr-TR" smtClean="0"/>
              <a:t>‹#›</a:t>
            </a:fld>
            <a:endParaRPr lang="tr-TR"/>
          </a:p>
        </p:txBody>
      </p:sp>
    </p:spTree>
    <p:extLst>
      <p:ext uri="{BB962C8B-B14F-4D97-AF65-F5344CB8AC3E}">
        <p14:creationId xmlns:p14="http://schemas.microsoft.com/office/powerpoint/2010/main" val="4212579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208A770-D89F-4197-87EA-402E688E8A50}"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DD2FD4-CFDC-4788-BB05-9331382F40AC}" type="slidenum">
              <a:rPr lang="tr-TR" smtClean="0"/>
              <a:t>‹#›</a:t>
            </a:fld>
            <a:endParaRPr lang="tr-TR"/>
          </a:p>
        </p:txBody>
      </p:sp>
    </p:spTree>
    <p:extLst>
      <p:ext uri="{BB962C8B-B14F-4D97-AF65-F5344CB8AC3E}">
        <p14:creationId xmlns:p14="http://schemas.microsoft.com/office/powerpoint/2010/main" val="2348865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208A770-D89F-4197-87EA-402E688E8A50}"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DD2FD4-CFDC-4788-BB05-9331382F40AC}" type="slidenum">
              <a:rPr lang="tr-TR" smtClean="0"/>
              <a:t>‹#›</a:t>
            </a:fld>
            <a:endParaRPr lang="tr-TR"/>
          </a:p>
        </p:txBody>
      </p:sp>
    </p:spTree>
    <p:extLst>
      <p:ext uri="{BB962C8B-B14F-4D97-AF65-F5344CB8AC3E}">
        <p14:creationId xmlns:p14="http://schemas.microsoft.com/office/powerpoint/2010/main" val="1851264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208A770-D89F-4197-87EA-402E688E8A50}"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DD2FD4-CFDC-4788-BB05-9331382F40AC}" type="slidenum">
              <a:rPr lang="tr-TR" smtClean="0"/>
              <a:t>‹#›</a:t>
            </a:fld>
            <a:endParaRPr lang="tr-TR"/>
          </a:p>
        </p:txBody>
      </p:sp>
    </p:spTree>
    <p:extLst>
      <p:ext uri="{BB962C8B-B14F-4D97-AF65-F5344CB8AC3E}">
        <p14:creationId xmlns:p14="http://schemas.microsoft.com/office/powerpoint/2010/main" val="3931497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208A770-D89F-4197-87EA-402E688E8A50}"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DD2FD4-CFDC-4788-BB05-9331382F40AC}" type="slidenum">
              <a:rPr lang="tr-TR" smtClean="0"/>
              <a:t>‹#›</a:t>
            </a:fld>
            <a:endParaRPr lang="tr-TR"/>
          </a:p>
        </p:txBody>
      </p:sp>
    </p:spTree>
    <p:extLst>
      <p:ext uri="{BB962C8B-B14F-4D97-AF65-F5344CB8AC3E}">
        <p14:creationId xmlns:p14="http://schemas.microsoft.com/office/powerpoint/2010/main" val="2481804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208A770-D89F-4197-87EA-402E688E8A50}" type="datetimeFigureOut">
              <a:rPr lang="tr-TR" smtClean="0"/>
              <a:t>12.11.2019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1DD2FD4-CFDC-4788-BB05-9331382F40AC}" type="slidenum">
              <a:rPr lang="tr-TR" smtClean="0"/>
              <a:t>‹#›</a:t>
            </a:fld>
            <a:endParaRPr lang="tr-TR"/>
          </a:p>
        </p:txBody>
      </p:sp>
    </p:spTree>
    <p:extLst>
      <p:ext uri="{BB962C8B-B14F-4D97-AF65-F5344CB8AC3E}">
        <p14:creationId xmlns:p14="http://schemas.microsoft.com/office/powerpoint/2010/main" val="1619823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208A770-D89F-4197-87EA-402E688E8A50}" type="datetimeFigureOut">
              <a:rPr lang="tr-TR" smtClean="0"/>
              <a:t>12.11.2019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1DD2FD4-CFDC-4788-BB05-9331382F40AC}" type="slidenum">
              <a:rPr lang="tr-TR" smtClean="0"/>
              <a:t>‹#›</a:t>
            </a:fld>
            <a:endParaRPr lang="tr-TR"/>
          </a:p>
        </p:txBody>
      </p:sp>
    </p:spTree>
    <p:extLst>
      <p:ext uri="{BB962C8B-B14F-4D97-AF65-F5344CB8AC3E}">
        <p14:creationId xmlns:p14="http://schemas.microsoft.com/office/powerpoint/2010/main" val="3528574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208A770-D89F-4197-87EA-402E688E8A50}" type="datetimeFigureOut">
              <a:rPr lang="tr-TR" smtClean="0"/>
              <a:t>12.11.2019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1DD2FD4-CFDC-4788-BB05-9331382F40AC}" type="slidenum">
              <a:rPr lang="tr-TR" smtClean="0"/>
              <a:t>‹#›</a:t>
            </a:fld>
            <a:endParaRPr lang="tr-TR"/>
          </a:p>
        </p:txBody>
      </p:sp>
    </p:spTree>
    <p:extLst>
      <p:ext uri="{BB962C8B-B14F-4D97-AF65-F5344CB8AC3E}">
        <p14:creationId xmlns:p14="http://schemas.microsoft.com/office/powerpoint/2010/main" val="3680569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208A770-D89F-4197-87EA-402E688E8A50}" type="datetimeFigureOut">
              <a:rPr lang="tr-TR" smtClean="0"/>
              <a:t>12.11.2019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1DD2FD4-CFDC-4788-BB05-9331382F40AC}" type="slidenum">
              <a:rPr lang="tr-TR" smtClean="0"/>
              <a:t>‹#›</a:t>
            </a:fld>
            <a:endParaRPr lang="tr-TR"/>
          </a:p>
        </p:txBody>
      </p:sp>
    </p:spTree>
    <p:extLst>
      <p:ext uri="{BB962C8B-B14F-4D97-AF65-F5344CB8AC3E}">
        <p14:creationId xmlns:p14="http://schemas.microsoft.com/office/powerpoint/2010/main" val="3050057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208A770-D89F-4197-87EA-402E688E8A50}" type="datetimeFigureOut">
              <a:rPr lang="tr-TR" smtClean="0"/>
              <a:t>12.11.2019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1DD2FD4-CFDC-4788-BB05-9331382F40AC}" type="slidenum">
              <a:rPr lang="tr-TR" smtClean="0"/>
              <a:t>‹#›</a:t>
            </a:fld>
            <a:endParaRPr lang="tr-TR"/>
          </a:p>
        </p:txBody>
      </p:sp>
    </p:spTree>
    <p:extLst>
      <p:ext uri="{BB962C8B-B14F-4D97-AF65-F5344CB8AC3E}">
        <p14:creationId xmlns:p14="http://schemas.microsoft.com/office/powerpoint/2010/main" val="4293126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208A770-D89F-4197-87EA-402E688E8A50}" type="datetimeFigureOut">
              <a:rPr lang="tr-TR" smtClean="0"/>
              <a:t>12.11.2019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1DD2FD4-CFDC-4788-BB05-9331382F40AC}" type="slidenum">
              <a:rPr lang="tr-TR" smtClean="0"/>
              <a:t>‹#›</a:t>
            </a:fld>
            <a:endParaRPr lang="tr-TR"/>
          </a:p>
        </p:txBody>
      </p:sp>
    </p:spTree>
    <p:extLst>
      <p:ext uri="{BB962C8B-B14F-4D97-AF65-F5344CB8AC3E}">
        <p14:creationId xmlns:p14="http://schemas.microsoft.com/office/powerpoint/2010/main" val="611539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08A770-D89F-4197-87EA-402E688E8A50}" type="datetimeFigureOut">
              <a:rPr lang="tr-TR" smtClean="0"/>
              <a:t>12.11.2019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DD2FD4-CFDC-4788-BB05-9331382F40AC}" type="slidenum">
              <a:rPr lang="tr-TR" smtClean="0"/>
              <a:t>‹#›</a:t>
            </a:fld>
            <a:endParaRPr lang="tr-TR"/>
          </a:p>
        </p:txBody>
      </p:sp>
    </p:spTree>
    <p:extLst>
      <p:ext uri="{BB962C8B-B14F-4D97-AF65-F5344CB8AC3E}">
        <p14:creationId xmlns:p14="http://schemas.microsoft.com/office/powerpoint/2010/main" val="593709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smtClean="0">
                <a:latin typeface="Times New Roman" panose="02020603050405020304" pitchFamily="18" charset="0"/>
                <a:cs typeface="Times New Roman" panose="02020603050405020304" pitchFamily="18" charset="0"/>
              </a:rPr>
              <a:t>Mercia</a:t>
            </a:r>
            <a:r>
              <a:rPr lang="tr-TR" dirty="0" smtClean="0">
                <a:latin typeface="Times New Roman" panose="02020603050405020304" pitchFamily="18" charset="0"/>
                <a:cs typeface="Times New Roman" panose="02020603050405020304" pitchFamily="18" charset="0"/>
              </a:rPr>
              <a:t> Kralı OFFA</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856006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Ayrıca </a:t>
            </a:r>
            <a:r>
              <a:rPr lang="tr-TR" dirty="0" err="1" smtClean="0"/>
              <a:t>Offa</a:t>
            </a:r>
            <a:r>
              <a:rPr lang="tr-TR" dirty="0" smtClean="0"/>
              <a:t> hükümdarlığı sırasında üzerinde kralın adı ve unvanıyla birlikte sikkelerin kalitesinden sorumlu olan kişinin adının da yazılı olduğu yeni madeni altın paralar bastırdı. 774 yılında 4,25 gram ağırlığında ve Abbasi Halifeliğinde kullanılan altın dinara eşdeğer olan ve arkasında "Lâ ilâhe il-</a:t>
            </a:r>
            <a:r>
              <a:rPr lang="tr-TR" dirty="0" err="1" smtClean="0"/>
              <a:t>l'Allah</a:t>
            </a:r>
            <a:r>
              <a:rPr lang="tr-TR" dirty="0" smtClean="0"/>
              <a:t>" yazan "altın sikkeler" bastırdı. </a:t>
            </a:r>
            <a:r>
              <a:rPr lang="tr-TR" smtClean="0"/>
              <a:t>Bu sikkelerin İspanya ile yapılan ticaretlerde kullanılma olasılığı oldukça fazladır.</a:t>
            </a:r>
          </a:p>
          <a:p>
            <a:endParaRPr lang="tr-TR"/>
          </a:p>
        </p:txBody>
      </p:sp>
    </p:spTree>
    <p:extLst>
      <p:ext uri="{BB962C8B-B14F-4D97-AF65-F5344CB8AC3E}">
        <p14:creationId xmlns:p14="http://schemas.microsoft.com/office/powerpoint/2010/main" val="2118288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Önde gelen </a:t>
            </a:r>
            <a:r>
              <a:rPr lang="tr-TR" dirty="0" err="1" smtClean="0"/>
              <a:t>Anglo-Saxon</a:t>
            </a:r>
            <a:r>
              <a:rPr lang="tr-TR" dirty="0" smtClean="0"/>
              <a:t> krallarından biri olan </a:t>
            </a:r>
            <a:r>
              <a:rPr lang="tr-TR" dirty="0" err="1" smtClean="0"/>
              <a:t>Offa</a:t>
            </a:r>
            <a:r>
              <a:rPr lang="tr-TR" dirty="0" smtClean="0"/>
              <a:t>, Kuzeni kral </a:t>
            </a:r>
            <a:r>
              <a:rPr lang="tr-TR" dirty="0" err="1" smtClean="0"/>
              <a:t>Aethelbald'ın</a:t>
            </a:r>
            <a:r>
              <a:rPr lang="tr-TR" dirty="0" smtClean="0"/>
              <a:t> (715-757) öldürülmesiyle başlayan iç savaş sonunda iktidarı ele geçirdi. 39 yıl boyunca hüküm süren (757/796 29 Temmuz) </a:t>
            </a:r>
            <a:r>
              <a:rPr lang="tr-TR" dirty="0" err="1" smtClean="0"/>
              <a:t>Offa</a:t>
            </a:r>
            <a:r>
              <a:rPr lang="tr-TR" dirty="0" smtClean="0"/>
              <a:t>, </a:t>
            </a:r>
            <a:r>
              <a:rPr lang="tr-TR" dirty="0" err="1" smtClean="0"/>
              <a:t>Mercia</a:t>
            </a:r>
            <a:r>
              <a:rPr lang="tr-TR" dirty="0" smtClean="0"/>
              <a:t> içinde ve dışında birçok küçük krallığı kendine bağlayarak İngiltere'nin Yorkshire’ın güneyinde kalan kısmını tek bir yönetim altında birleştirdi böylelikle İngiltere ile Galler’in çoğunu konsolide etti. </a:t>
            </a:r>
            <a:r>
              <a:rPr lang="tr-TR" dirty="0" err="1" smtClean="0"/>
              <a:t>Offa'nın</a:t>
            </a:r>
            <a:r>
              <a:rPr lang="tr-TR" dirty="0" smtClean="0"/>
              <a:t> elde ettiği güç ve prestij, onu Erken Ortaçağ İngiltere'sindeki en önemli yöneticilerden biri yaptı. Ancak bir biyografisi olmadığından ve elde ettiğimiz bilgilerin çoğunluğunun geldiği kaynak </a:t>
            </a:r>
            <a:r>
              <a:rPr lang="tr-TR" dirty="0" err="1" smtClean="0"/>
              <a:t>Anglo-Sakson</a:t>
            </a:r>
            <a:r>
              <a:rPr lang="tr-TR" dirty="0" smtClean="0"/>
              <a:t> Kronikleri </a:t>
            </a:r>
            <a:r>
              <a:rPr lang="tr-TR" dirty="0" err="1" smtClean="0"/>
              <a:t>Sakson</a:t>
            </a:r>
            <a:r>
              <a:rPr lang="tr-TR" dirty="0" smtClean="0"/>
              <a:t> yapımı bir kaynak olduğu için </a:t>
            </a:r>
            <a:r>
              <a:rPr lang="tr-TR" dirty="0" err="1" smtClean="0"/>
              <a:t>Offa’nın</a:t>
            </a:r>
            <a:r>
              <a:rPr lang="tr-TR" dirty="0" smtClean="0"/>
              <a:t> gücü ve etkisi hakkındaki yargılarımız </a:t>
            </a:r>
            <a:r>
              <a:rPr lang="tr-TR" dirty="0" err="1" smtClean="0"/>
              <a:t>Wessex</a:t>
            </a:r>
            <a:r>
              <a:rPr lang="tr-TR" dirty="0" smtClean="0"/>
              <a:t> etkisi altında ve taraflı olabilir. Bu güç </a:t>
            </a:r>
            <a:r>
              <a:rPr lang="tr-TR" dirty="0" err="1" smtClean="0"/>
              <a:t>Offa’nın</a:t>
            </a:r>
            <a:r>
              <a:rPr lang="tr-TR" dirty="0" smtClean="0"/>
              <a:t> saltanatından kalma anlaşmalarda görülebilir. </a:t>
            </a:r>
            <a:r>
              <a:rPr lang="tr-TR" dirty="0" err="1" smtClean="0"/>
              <a:t>Offa</a:t>
            </a:r>
            <a:r>
              <a:rPr lang="tr-TR" dirty="0" smtClean="0"/>
              <a:t>, takipçilerine ve kiliseye toprak bağışlama yetkisine sahipti ve bu gücü kullanmıştı. </a:t>
            </a:r>
            <a:r>
              <a:rPr lang="tr-TR" dirty="0" err="1" smtClean="0"/>
              <a:t>Offa</a:t>
            </a:r>
            <a:r>
              <a:rPr lang="tr-TR" dirty="0" smtClean="0"/>
              <a:t> Set’i de gücünün kaynağına bir örnek olarak verilebilir. Bir diğer örnek ise </a:t>
            </a:r>
            <a:r>
              <a:rPr lang="tr-TR" dirty="0" err="1" smtClean="0"/>
              <a:t>Tribal</a:t>
            </a:r>
            <a:r>
              <a:rPr lang="tr-TR" dirty="0" smtClean="0"/>
              <a:t> </a:t>
            </a:r>
            <a:r>
              <a:rPr lang="tr-TR" dirty="0" err="1" smtClean="0"/>
              <a:t>Hidage</a:t>
            </a:r>
            <a:r>
              <a:rPr lang="tr-TR" dirty="0" smtClean="0"/>
              <a:t> adı verilen 35 kabilenin isminin derlendiği bir listedir bu bazılarına göre bir haraç listesi bazılarına göre ise idari alanların bir listesi olduğunu düşünmüşlerdir. </a:t>
            </a:r>
            <a:r>
              <a:rPr lang="tr-TR" dirty="0" err="1" smtClean="0"/>
              <a:t>Mercia</a:t>
            </a:r>
            <a:r>
              <a:rPr lang="tr-TR" dirty="0" smtClean="0"/>
              <a:t> kaynaklı olduğu düşünülmekle beraber bir kısım tarihçi metnin </a:t>
            </a:r>
            <a:r>
              <a:rPr lang="tr-TR" dirty="0" err="1" smtClean="0"/>
              <a:t>Norhumbria</a:t>
            </a:r>
            <a:r>
              <a:rPr lang="tr-TR" dirty="0" smtClean="0"/>
              <a:t> kaynaklı olabileceğini iddia etmektedir. Diğer bir örnek </a:t>
            </a:r>
            <a:r>
              <a:rPr lang="tr-TR" dirty="0" err="1" smtClean="0"/>
              <a:t>Aachen</a:t>
            </a:r>
            <a:r>
              <a:rPr lang="tr-TR" dirty="0" smtClean="0"/>
              <a:t> sarayında görevli ve </a:t>
            </a:r>
            <a:r>
              <a:rPr lang="tr-TR" dirty="0" err="1" smtClean="0"/>
              <a:t>Karlman’ın</a:t>
            </a:r>
            <a:r>
              <a:rPr lang="tr-TR" dirty="0" smtClean="0"/>
              <a:t> danışmanlarından biri olan </a:t>
            </a:r>
            <a:r>
              <a:rPr lang="tr-TR" dirty="0" err="1" smtClean="0"/>
              <a:t>Alcuin’in</a:t>
            </a:r>
            <a:r>
              <a:rPr lang="tr-TR" dirty="0" smtClean="0"/>
              <a:t> idare ettiği mektuplaşmalar gösterilebilir. Bu mektuplarda </a:t>
            </a:r>
            <a:r>
              <a:rPr lang="tr-TR" dirty="0" err="1" smtClean="0"/>
              <a:t>Offa’nın</a:t>
            </a:r>
            <a:r>
              <a:rPr lang="tr-TR" dirty="0" smtClean="0"/>
              <a:t> etki alanı rahatlıkla görülebilir.</a:t>
            </a:r>
            <a:endParaRPr lang="tr-TR" dirty="0"/>
          </a:p>
        </p:txBody>
      </p:sp>
    </p:spTree>
    <p:extLst>
      <p:ext uri="{BB962C8B-B14F-4D97-AF65-F5344CB8AC3E}">
        <p14:creationId xmlns:p14="http://schemas.microsoft.com/office/powerpoint/2010/main" val="2576181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Sürekli </a:t>
            </a:r>
            <a:r>
              <a:rPr lang="tr-TR" dirty="0" err="1"/>
              <a:t>Galliler</a:t>
            </a:r>
            <a:r>
              <a:rPr lang="tr-TR" dirty="0"/>
              <a:t> ile çatışan </a:t>
            </a:r>
            <a:r>
              <a:rPr lang="tr-TR" dirty="0" err="1"/>
              <a:t>Offa</a:t>
            </a:r>
            <a:r>
              <a:rPr lang="tr-TR" dirty="0"/>
              <a:t>, İngiltere ve </a:t>
            </a:r>
            <a:r>
              <a:rPr lang="tr-TR" dirty="0" err="1"/>
              <a:t>Galliler</a:t>
            </a:r>
            <a:r>
              <a:rPr lang="tr-TR" dirty="0"/>
              <a:t> arasındaki sınır boyunca uzanan bir duvar yaptırdı. Rahip </a:t>
            </a:r>
            <a:r>
              <a:rPr lang="tr-TR" dirty="0" err="1"/>
              <a:t>Asser</a:t>
            </a:r>
            <a:r>
              <a:rPr lang="tr-TR" dirty="0"/>
              <a:t> tarafından yazılan Büyük </a:t>
            </a:r>
            <a:r>
              <a:rPr lang="tr-TR" dirty="0" err="1"/>
              <a:t>Alfred</a:t>
            </a:r>
            <a:r>
              <a:rPr lang="tr-TR" dirty="0"/>
              <a:t> biyografisinde duvar hakkında şöyle bir bilgi vardır;</a:t>
            </a:r>
          </a:p>
          <a:p>
            <a:r>
              <a:rPr lang="tr-TR" dirty="0"/>
              <a:t>“</a:t>
            </a:r>
            <a:r>
              <a:rPr lang="tr-TR" dirty="0" err="1"/>
              <a:t>Offa</a:t>
            </a:r>
            <a:r>
              <a:rPr lang="tr-TR" dirty="0"/>
              <a:t> adında güçlü bir kral ... </a:t>
            </a:r>
            <a:r>
              <a:rPr lang="tr-TR" dirty="0" err="1"/>
              <a:t>Galliler</a:t>
            </a:r>
            <a:r>
              <a:rPr lang="tr-TR" dirty="0"/>
              <a:t> ve </a:t>
            </a:r>
            <a:r>
              <a:rPr lang="tr-TR" dirty="0" err="1"/>
              <a:t>Mercia</a:t>
            </a:r>
            <a:r>
              <a:rPr lang="tr-TR" dirty="0"/>
              <a:t> arasında, denizden denize harika bir duvar(bent) inşa etti’’</a:t>
            </a:r>
          </a:p>
          <a:p>
            <a:r>
              <a:rPr lang="tr-TR" dirty="0"/>
              <a:t>Toplamda yaklaşık 270 km olan bu duvar için harcanması gereken emek ve masraflar etkileyicidir bu da </a:t>
            </a:r>
            <a:r>
              <a:rPr lang="tr-TR" dirty="0" err="1"/>
              <a:t>Offa’nın</a:t>
            </a:r>
            <a:r>
              <a:rPr lang="tr-TR" dirty="0"/>
              <a:t> gücünün boyutları hakkında bize fikir verebilir. </a:t>
            </a:r>
          </a:p>
          <a:p>
            <a:endParaRPr lang="tr-TR" dirty="0"/>
          </a:p>
        </p:txBody>
      </p:sp>
    </p:spTree>
    <p:extLst>
      <p:ext uri="{BB962C8B-B14F-4D97-AF65-F5344CB8AC3E}">
        <p14:creationId xmlns:p14="http://schemas.microsoft.com/office/powerpoint/2010/main" val="3845744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buNone/>
            </a:pPr>
            <a:r>
              <a:rPr lang="tr-TR" dirty="0" err="1" smtClean="0"/>
              <a:t>Offa</a:t>
            </a:r>
            <a:r>
              <a:rPr lang="tr-TR" dirty="0" smtClean="0"/>
              <a:t> Hristiyan bir kral olarak hüküm sürdü. Büyük Karl’ın danışmanı </a:t>
            </a:r>
            <a:r>
              <a:rPr lang="tr-TR" dirty="0" err="1" smtClean="0"/>
              <a:t>Alcuin</a:t>
            </a:r>
            <a:r>
              <a:rPr lang="tr-TR" dirty="0" smtClean="0"/>
              <a:t> tarafından dindarlığı nedeniyle övülmesine rağmen </a:t>
            </a:r>
            <a:r>
              <a:rPr lang="tr-TR" dirty="0" err="1" smtClean="0"/>
              <a:t>Canterbury</a:t>
            </a:r>
            <a:r>
              <a:rPr lang="tr-TR" dirty="0" smtClean="0"/>
              <a:t> başpiskoposu </a:t>
            </a:r>
            <a:r>
              <a:rPr lang="tr-TR" dirty="0" err="1" smtClean="0"/>
              <a:t>Jeanberth</a:t>
            </a:r>
            <a:r>
              <a:rPr lang="tr-TR" dirty="0" smtClean="0"/>
              <a:t> ile çatışmaya başladı. </a:t>
            </a:r>
            <a:r>
              <a:rPr lang="tr-TR" dirty="0" err="1" smtClean="0"/>
              <a:t>Offa’nın</a:t>
            </a:r>
            <a:r>
              <a:rPr lang="tr-TR" dirty="0" smtClean="0"/>
              <a:t> Kent’e müdahalede bulunduğu 760 yılında </a:t>
            </a:r>
            <a:r>
              <a:rPr lang="tr-TR" dirty="0" err="1" smtClean="0"/>
              <a:t>Jeanberth</a:t>
            </a:r>
            <a:r>
              <a:rPr lang="tr-TR" dirty="0" smtClean="0"/>
              <a:t>, II. </a:t>
            </a:r>
            <a:r>
              <a:rPr lang="tr-TR" dirty="0" err="1" smtClean="0"/>
              <a:t>Ecgberth’i</a:t>
            </a:r>
            <a:r>
              <a:rPr lang="tr-TR" dirty="0" smtClean="0"/>
              <a:t> desteklemişti. </a:t>
            </a:r>
            <a:r>
              <a:rPr lang="tr-TR" dirty="0" err="1" smtClean="0"/>
              <a:t>Offa</a:t>
            </a:r>
            <a:r>
              <a:rPr lang="tr-TR" dirty="0" smtClean="0"/>
              <a:t> buna karşılık </a:t>
            </a:r>
            <a:r>
              <a:rPr lang="tr-TR" dirty="0" err="1" smtClean="0"/>
              <a:t>Ecgberth</a:t>
            </a:r>
            <a:r>
              <a:rPr lang="tr-TR" dirty="0" smtClean="0"/>
              <a:t> tarafından </a:t>
            </a:r>
            <a:r>
              <a:rPr lang="tr-TR" dirty="0" err="1" smtClean="0"/>
              <a:t>Canterbury’e</a:t>
            </a:r>
            <a:r>
              <a:rPr lang="tr-TR" dirty="0" smtClean="0"/>
              <a:t> yapılan hibeleri feshetti ve mülkiyeti altında bulunan </a:t>
            </a:r>
            <a:r>
              <a:rPr lang="tr-TR" dirty="0" err="1" smtClean="0"/>
              <a:t>Cookham</a:t>
            </a:r>
            <a:r>
              <a:rPr lang="tr-TR" dirty="0" smtClean="0"/>
              <a:t> Manastırına, </a:t>
            </a:r>
            <a:r>
              <a:rPr lang="tr-TR" dirty="0" err="1" smtClean="0"/>
              <a:t>Jeanberth</a:t>
            </a:r>
            <a:r>
              <a:rPr lang="tr-TR" dirty="0" smtClean="0"/>
              <a:t> tarafından yapılan talebi de reddetti. </a:t>
            </a:r>
          </a:p>
          <a:p>
            <a:pPr marL="0" indent="0">
              <a:buNone/>
            </a:pPr>
            <a:r>
              <a:rPr lang="tr-TR" dirty="0" smtClean="0"/>
              <a:t>	786 yılında Papa </a:t>
            </a:r>
            <a:r>
              <a:rPr lang="tr-TR" dirty="0" err="1" smtClean="0"/>
              <a:t>Hadrianus</a:t>
            </a:r>
            <a:r>
              <a:rPr lang="tr-TR" dirty="0" smtClean="0"/>
              <a:t> kilisenin durumunu değerlendirmek ve İngiltere krallarına, soylularına ve din adamlarına rehberlik etmek için </a:t>
            </a:r>
            <a:r>
              <a:rPr lang="tr-TR" dirty="0" err="1" smtClean="0"/>
              <a:t>Ostia</a:t>
            </a:r>
            <a:r>
              <a:rPr lang="tr-TR" dirty="0" smtClean="0"/>
              <a:t> Piskoposu George ve </a:t>
            </a:r>
            <a:r>
              <a:rPr lang="tr-TR" dirty="0" err="1" smtClean="0"/>
              <a:t>Todi</a:t>
            </a:r>
            <a:r>
              <a:rPr lang="tr-TR" dirty="0" smtClean="0"/>
              <a:t> Piskoposu </a:t>
            </a:r>
            <a:r>
              <a:rPr lang="tr-TR" dirty="0" err="1" smtClean="0"/>
              <a:t>Theophylact’ı</a:t>
            </a:r>
            <a:r>
              <a:rPr lang="tr-TR" dirty="0" smtClean="0"/>
              <a:t> yolladı. Önce </a:t>
            </a:r>
            <a:r>
              <a:rPr lang="tr-TR" dirty="0" err="1" smtClean="0"/>
              <a:t>Canterbury'yi</a:t>
            </a:r>
            <a:r>
              <a:rPr lang="tr-TR" dirty="0" smtClean="0"/>
              <a:t> ziyaret ettiler, sonra da </a:t>
            </a:r>
            <a:r>
              <a:rPr lang="tr-TR" dirty="0" err="1" smtClean="0"/>
              <a:t>Offa</a:t>
            </a:r>
            <a:r>
              <a:rPr lang="tr-TR" dirty="0" smtClean="0"/>
              <a:t> tarafından kabul edildiler ayrıca </a:t>
            </a:r>
            <a:r>
              <a:rPr lang="tr-TR" dirty="0" err="1" smtClean="0"/>
              <a:t>Offa</a:t>
            </a:r>
            <a:r>
              <a:rPr lang="tr-TR" dirty="0" smtClean="0"/>
              <a:t>, misyonun amaçlarının tartışıldığı bir </a:t>
            </a:r>
            <a:r>
              <a:rPr lang="tr-TR" dirty="0" err="1" smtClean="0"/>
              <a:t>konsile</a:t>
            </a:r>
            <a:r>
              <a:rPr lang="tr-TR" dirty="0" smtClean="0"/>
              <a:t> katıldı. George daha sonra </a:t>
            </a:r>
            <a:r>
              <a:rPr lang="tr-TR" dirty="0" err="1" smtClean="0"/>
              <a:t>Northumbria'ya</a:t>
            </a:r>
            <a:r>
              <a:rPr lang="tr-TR" dirty="0" smtClean="0"/>
              <a:t> gitti, </a:t>
            </a:r>
            <a:r>
              <a:rPr lang="tr-TR" dirty="0" err="1" smtClean="0"/>
              <a:t>Theophylact</a:t>
            </a:r>
            <a:r>
              <a:rPr lang="tr-TR" dirty="0" smtClean="0"/>
              <a:t> </a:t>
            </a:r>
            <a:r>
              <a:rPr lang="tr-TR" dirty="0" err="1" smtClean="0"/>
              <a:t>Mercia'yı</a:t>
            </a:r>
            <a:r>
              <a:rPr lang="tr-TR" dirty="0" smtClean="0"/>
              <a:t> ve İngiltere'nin bazı bölgelerini ziyaret etti.</a:t>
            </a:r>
          </a:p>
          <a:p>
            <a:endParaRPr lang="tr-TR" dirty="0"/>
          </a:p>
        </p:txBody>
      </p:sp>
    </p:spTree>
    <p:extLst>
      <p:ext uri="{BB962C8B-B14F-4D97-AF65-F5344CB8AC3E}">
        <p14:creationId xmlns:p14="http://schemas.microsoft.com/office/powerpoint/2010/main" val="341597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Kuzey konseyinden sonra George, güneye geri döndü ve hem </a:t>
            </a:r>
            <a:r>
              <a:rPr lang="tr-TR" dirty="0" err="1" smtClean="0"/>
              <a:t>Offa</a:t>
            </a:r>
            <a:r>
              <a:rPr lang="tr-TR" dirty="0" smtClean="0"/>
              <a:t> hem de </a:t>
            </a:r>
            <a:r>
              <a:rPr lang="tr-TR" dirty="0" err="1" smtClean="0"/>
              <a:t>Jaenberht'in</a:t>
            </a:r>
            <a:r>
              <a:rPr lang="tr-TR" dirty="0" smtClean="0"/>
              <a:t> katıldığı bir başka </a:t>
            </a:r>
            <a:r>
              <a:rPr lang="tr-TR" dirty="0" err="1" smtClean="0"/>
              <a:t>konsil</a:t>
            </a:r>
            <a:r>
              <a:rPr lang="tr-TR" dirty="0" smtClean="0"/>
              <a:t> yapıldı. Daha sonra 787'de </a:t>
            </a:r>
            <a:r>
              <a:rPr lang="tr-TR" dirty="0" err="1" smtClean="0"/>
              <a:t>Offa</a:t>
            </a:r>
            <a:r>
              <a:rPr lang="tr-TR" dirty="0" smtClean="0"/>
              <a:t>, </a:t>
            </a:r>
            <a:r>
              <a:rPr lang="tr-TR" dirty="0" err="1" smtClean="0"/>
              <a:t>Lichfield'de</a:t>
            </a:r>
            <a:r>
              <a:rPr lang="tr-TR" dirty="0" smtClean="0"/>
              <a:t> rakip bir başpiskoposluk kurarak </a:t>
            </a:r>
            <a:r>
              <a:rPr lang="tr-TR" dirty="0" err="1" smtClean="0"/>
              <a:t>Canterbury'nin</a:t>
            </a:r>
            <a:r>
              <a:rPr lang="tr-TR" dirty="0" smtClean="0"/>
              <a:t> gücünü azaltmayı başardı. Bunun nedeni </a:t>
            </a:r>
            <a:r>
              <a:rPr lang="tr-TR" dirty="0" err="1" smtClean="0"/>
              <a:t>Jeanberth’in</a:t>
            </a:r>
            <a:r>
              <a:rPr lang="tr-TR" dirty="0" smtClean="0"/>
              <a:t>, Kent ile kurduğu ilişkiler ile alakalı olmalıdır. Diğer bir neden olarak da </a:t>
            </a:r>
            <a:r>
              <a:rPr lang="tr-TR" dirty="0" err="1" smtClean="0"/>
              <a:t>Offa’nın</a:t>
            </a:r>
            <a:r>
              <a:rPr lang="tr-TR" dirty="0" smtClean="0"/>
              <a:t> topraklarının büyüklüğü öne sürülebilir. </a:t>
            </a:r>
            <a:r>
              <a:rPr lang="tr-TR" dirty="0" err="1" smtClean="0"/>
              <a:t>Lichfield'de</a:t>
            </a:r>
            <a:r>
              <a:rPr lang="tr-TR" dirty="0" smtClean="0"/>
              <a:t> bir başpiskoposluğun yaratılmasının bir başka olası nedeni de </a:t>
            </a:r>
            <a:r>
              <a:rPr lang="tr-TR" dirty="0" err="1" smtClean="0"/>
              <a:t>Offa'nın</a:t>
            </a:r>
            <a:r>
              <a:rPr lang="tr-TR" dirty="0" smtClean="0"/>
              <a:t> oğlu </a:t>
            </a:r>
            <a:r>
              <a:rPr lang="tr-TR" dirty="0" err="1" smtClean="0"/>
              <a:t>Ecgfrith</a:t>
            </a:r>
            <a:r>
              <a:rPr lang="tr-TR" dirty="0" smtClean="0"/>
              <a:t> ile ilgili olabilir. </a:t>
            </a:r>
            <a:r>
              <a:rPr lang="tr-TR" dirty="0" err="1" smtClean="0"/>
              <a:t>Hygeberh</a:t>
            </a:r>
            <a:r>
              <a:rPr lang="tr-TR" dirty="0" smtClean="0"/>
              <a:t>, başpiskopos olduktan sonra </a:t>
            </a:r>
            <a:r>
              <a:rPr lang="tr-TR" dirty="0" err="1" smtClean="0"/>
              <a:t>Ecgfrith'i</a:t>
            </a:r>
            <a:r>
              <a:rPr lang="tr-TR" dirty="0" smtClean="0"/>
              <a:t> kral olarak kabul etti. </a:t>
            </a:r>
            <a:r>
              <a:rPr lang="tr-TR" dirty="0" err="1" smtClean="0"/>
              <a:t>Jaenberht'ün</a:t>
            </a:r>
            <a:r>
              <a:rPr lang="tr-TR" dirty="0" smtClean="0"/>
              <a:t> töreni yapmayı reddetmesi ve </a:t>
            </a:r>
            <a:r>
              <a:rPr lang="tr-TR" dirty="0" err="1" smtClean="0"/>
              <a:t>Offa'nın</a:t>
            </a:r>
            <a:r>
              <a:rPr lang="tr-TR" dirty="0" smtClean="0"/>
              <a:t> bu amaç için alternatif bir başpiskoposa ihtiyaç duyması mümkün olabilir. Törenin diğer bir ilginç noktası ise ilk defa bir İngiliz kralının seremoni ile ödüllendirilmesi ve babası hayattayken </a:t>
            </a:r>
            <a:r>
              <a:rPr lang="tr-TR" dirty="0" err="1" smtClean="0"/>
              <a:t>Ecgfrith’in</a:t>
            </a:r>
            <a:r>
              <a:rPr lang="tr-TR" dirty="0" smtClean="0"/>
              <a:t> kral statüsüne ulaşmasıydı. Törenin </a:t>
            </a:r>
            <a:r>
              <a:rPr lang="tr-TR" dirty="0" err="1" smtClean="0"/>
              <a:t>Offa</a:t>
            </a:r>
            <a:r>
              <a:rPr lang="tr-TR" dirty="0" smtClean="0"/>
              <a:t> açısından ilginç olan noktası ise Büyük Karl’ın oğulları </a:t>
            </a:r>
            <a:r>
              <a:rPr lang="tr-TR" dirty="0" err="1" smtClean="0"/>
              <a:t>Pepin</a:t>
            </a:r>
            <a:r>
              <a:rPr lang="tr-TR" dirty="0" smtClean="0"/>
              <a:t> ve Louis’in Papa </a:t>
            </a:r>
            <a:r>
              <a:rPr lang="tr-TR" dirty="0" err="1" smtClean="0"/>
              <a:t>Hadrianus</a:t>
            </a:r>
            <a:r>
              <a:rPr lang="tr-TR" dirty="0" smtClean="0"/>
              <a:t> tarafından krallar olarak tanınmasını taklit etmek istemiş olabilir. </a:t>
            </a:r>
          </a:p>
          <a:p>
            <a:endParaRPr lang="tr-TR" dirty="0"/>
          </a:p>
        </p:txBody>
      </p:sp>
    </p:spTree>
    <p:extLst>
      <p:ext uri="{BB962C8B-B14F-4D97-AF65-F5344CB8AC3E}">
        <p14:creationId xmlns:p14="http://schemas.microsoft.com/office/powerpoint/2010/main" val="1458233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Yeni başpiskoposluğun yaratılmasına rağmen </a:t>
            </a:r>
            <a:r>
              <a:rPr lang="tr-TR" dirty="0" err="1" smtClean="0"/>
              <a:t>Jaenberht</a:t>
            </a:r>
            <a:r>
              <a:rPr lang="tr-TR" dirty="0" smtClean="0"/>
              <a:t>, ülkedeki kıdemli rahip olarak görevini sürdürdü ve </a:t>
            </a:r>
            <a:r>
              <a:rPr lang="tr-TR" dirty="0" err="1" smtClean="0"/>
              <a:t>Hygeberht</a:t>
            </a:r>
            <a:r>
              <a:rPr lang="tr-TR" dirty="0" smtClean="0"/>
              <a:t> önceliğini kabul etti. Daha sonra ilişkiler kabul edilebilir düzeyde devam etti. </a:t>
            </a:r>
          </a:p>
          <a:p>
            <a:pPr marL="0" indent="0">
              <a:buNone/>
            </a:pPr>
            <a:r>
              <a:rPr lang="tr-TR" dirty="0" smtClean="0"/>
              <a:t>	</a:t>
            </a:r>
            <a:r>
              <a:rPr lang="tr-TR" dirty="0" err="1" smtClean="0"/>
              <a:t>Offa</a:t>
            </a:r>
            <a:r>
              <a:rPr lang="tr-TR" dirty="0" smtClean="0"/>
              <a:t>, kilisenin cömert bir koruyucusu, genellikle Aziz Peter'e adanmış birçok kilise ve manastır kurdu. Ayrıca, Roma'ya yıllık 365 </a:t>
            </a:r>
            <a:r>
              <a:rPr lang="tr-TR" dirty="0" err="1" smtClean="0"/>
              <a:t>mancuses</a:t>
            </a:r>
            <a:r>
              <a:rPr lang="tr-TR" dirty="0" smtClean="0"/>
              <a:t> göndermeyi taahhüt etti. (bir </a:t>
            </a:r>
            <a:r>
              <a:rPr lang="tr-TR" dirty="0" err="1" smtClean="0"/>
              <a:t>mancus</a:t>
            </a:r>
            <a:r>
              <a:rPr lang="tr-TR" dirty="0" smtClean="0"/>
              <a:t> Abbasi altın sikkelerinden türetilmiş  otuz gümüş kuruşa eşdeğerdi)</a:t>
            </a:r>
          </a:p>
          <a:p>
            <a:endParaRPr lang="tr-TR" dirty="0"/>
          </a:p>
        </p:txBody>
      </p:sp>
    </p:spTree>
    <p:extLst>
      <p:ext uri="{BB962C8B-B14F-4D97-AF65-F5344CB8AC3E}">
        <p14:creationId xmlns:p14="http://schemas.microsoft.com/office/powerpoint/2010/main" val="5921656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780'lerin sonlarından veya 790'ların başlarından kalma mektuplarında </a:t>
            </a:r>
            <a:r>
              <a:rPr lang="tr-TR" dirty="0" err="1" smtClean="0"/>
              <a:t>Offa’nın</a:t>
            </a:r>
            <a:r>
              <a:rPr lang="tr-TR" dirty="0" smtClean="0"/>
              <a:t> eğitimi teşvik etmesinden dolayı </a:t>
            </a:r>
            <a:r>
              <a:rPr lang="tr-TR" dirty="0" err="1" smtClean="0"/>
              <a:t>Alcuin</a:t>
            </a:r>
            <a:r>
              <a:rPr lang="tr-TR" dirty="0" smtClean="0"/>
              <a:t> tarafından tebrik edilmiştir. Yaklaşık 789 ya da kısa bir süre önce </a:t>
            </a:r>
            <a:r>
              <a:rPr lang="tr-TR" dirty="0" err="1" smtClean="0"/>
              <a:t>Karlman</a:t>
            </a:r>
            <a:r>
              <a:rPr lang="tr-TR" dirty="0" smtClean="0"/>
              <a:t>, oğlu Karl'ın </a:t>
            </a:r>
            <a:r>
              <a:rPr lang="tr-TR" dirty="0" err="1" smtClean="0"/>
              <a:t>Offa'nın</a:t>
            </a:r>
            <a:r>
              <a:rPr lang="tr-TR" dirty="0" smtClean="0"/>
              <a:t> kızlarından biriyle evlenmesini önermiştir. </a:t>
            </a:r>
            <a:r>
              <a:rPr lang="tr-TR" dirty="0" err="1" smtClean="0"/>
              <a:t>Offa</a:t>
            </a:r>
            <a:r>
              <a:rPr lang="tr-TR" dirty="0" smtClean="0"/>
              <a:t> da oğlu </a:t>
            </a:r>
            <a:r>
              <a:rPr lang="tr-TR" dirty="0" err="1" smtClean="0"/>
              <a:t>Ecgfrith'in</a:t>
            </a:r>
            <a:r>
              <a:rPr lang="tr-TR" dirty="0" smtClean="0"/>
              <a:t> Büyük </a:t>
            </a:r>
            <a:r>
              <a:rPr lang="tr-TR" dirty="0" err="1" smtClean="0"/>
              <a:t>Karl’ınkızı</a:t>
            </a:r>
            <a:r>
              <a:rPr lang="tr-TR" dirty="0" smtClean="0"/>
              <a:t> </a:t>
            </a:r>
            <a:r>
              <a:rPr lang="tr-TR" dirty="0" err="1" smtClean="0"/>
              <a:t>Bertha</a:t>
            </a:r>
            <a:r>
              <a:rPr lang="tr-TR" dirty="0" smtClean="0"/>
              <a:t> ile evlenmesini talep etmesi üzerine Büyük Karl, İngiliz gemilerinin limanlarına girmesini yasakladı ve İngiltere ile temas bir süreliğine koptu. </a:t>
            </a:r>
            <a:r>
              <a:rPr lang="tr-TR" dirty="0" err="1" smtClean="0"/>
              <a:t>Alcuin'in</a:t>
            </a:r>
            <a:r>
              <a:rPr lang="tr-TR" dirty="0" smtClean="0"/>
              <a:t> mektuplarından anlaşıldığı üzere 790’ın sonunda anlaşmazlığın hala çözülmediğini ve </a:t>
            </a:r>
            <a:r>
              <a:rPr lang="tr-TR" dirty="0" err="1" smtClean="0"/>
              <a:t>Alcuin'in</a:t>
            </a:r>
            <a:r>
              <a:rPr lang="tr-TR" dirty="0" smtClean="0"/>
              <a:t> barışa yardımcı olmak için gönderilmeyi umduğu görülür. Sonunda diplomatik ilişkiler, St. </a:t>
            </a:r>
            <a:r>
              <a:rPr lang="tr-TR" dirty="0" err="1" smtClean="0"/>
              <a:t>Wandrille'in</a:t>
            </a:r>
            <a:r>
              <a:rPr lang="tr-TR" dirty="0" smtClean="0"/>
              <a:t> baş temsilcisi </a:t>
            </a:r>
            <a:r>
              <a:rPr lang="tr-TR" dirty="0" err="1" smtClean="0"/>
              <a:t>Gervold</a:t>
            </a:r>
            <a:r>
              <a:rPr lang="tr-TR" dirty="0" smtClean="0"/>
              <a:t> tarafından kısmen düzeltilir.</a:t>
            </a:r>
          </a:p>
          <a:p>
            <a:endParaRPr lang="tr-TR" dirty="0"/>
          </a:p>
        </p:txBody>
      </p:sp>
    </p:spTree>
    <p:extLst>
      <p:ext uri="{BB962C8B-B14F-4D97-AF65-F5344CB8AC3E}">
        <p14:creationId xmlns:p14="http://schemas.microsoft.com/office/powerpoint/2010/main" val="19980287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dirty="0" smtClean="0"/>
              <a:t>8. yüzyılın başında ‘</a:t>
            </a:r>
            <a:r>
              <a:rPr lang="tr-TR" dirty="0" err="1" smtClean="0"/>
              <a:t>sceattas</a:t>
            </a:r>
            <a:r>
              <a:rPr lang="tr-TR" dirty="0" smtClean="0"/>
              <a:t>’ denilen madeni paralar tedavüldeydi. Bunlar üstlerinde herhangi bir baskı taşımayan küçük gümüş paralardı. 790'ların başında basılan yeni paralar, orta ağırlıktaydı. Bu yeni orta ağırlıktaki sikkeler, </a:t>
            </a:r>
            <a:r>
              <a:rPr lang="tr-TR" dirty="0" err="1" smtClean="0"/>
              <a:t>sceattalardan</a:t>
            </a:r>
            <a:r>
              <a:rPr lang="tr-TR" dirty="0" smtClean="0"/>
              <a:t> daha ağır daha geniş ve daha ince ve </a:t>
            </a:r>
            <a:r>
              <a:rPr lang="tr-TR" dirty="0" err="1" smtClean="0"/>
              <a:t>Karolenj</a:t>
            </a:r>
            <a:r>
              <a:rPr lang="tr-TR" dirty="0" smtClean="0"/>
              <a:t> örneklerini baz alınarak yapılmışlardı. </a:t>
            </a:r>
          </a:p>
          <a:p>
            <a:pPr marL="0" indent="0">
              <a:buNone/>
            </a:pPr>
            <a:r>
              <a:rPr lang="tr-TR" dirty="0" smtClean="0"/>
              <a:t>	Bu madeni paralardan bazıları </a:t>
            </a:r>
            <a:r>
              <a:rPr lang="tr-TR" dirty="0" err="1" smtClean="0"/>
              <a:t>Jaenberht</a:t>
            </a:r>
            <a:r>
              <a:rPr lang="tr-TR" dirty="0" smtClean="0"/>
              <a:t> ve </a:t>
            </a:r>
            <a:r>
              <a:rPr lang="tr-TR" dirty="0" err="1" smtClean="0"/>
              <a:t>Thelheard’ın</a:t>
            </a:r>
            <a:r>
              <a:rPr lang="tr-TR" dirty="0" smtClean="0"/>
              <a:t> isimlerini taşımaktaydı. </a:t>
            </a:r>
            <a:r>
              <a:rPr lang="tr-TR" dirty="0" err="1" smtClean="0"/>
              <a:t>Jaenberht'in</a:t>
            </a:r>
            <a:r>
              <a:rPr lang="tr-TR" dirty="0" smtClean="0"/>
              <a:t> sikkelerinin değeri daha düşüktü.</a:t>
            </a:r>
          </a:p>
          <a:p>
            <a:pPr marL="0" indent="0">
              <a:buNone/>
            </a:pPr>
            <a:r>
              <a:rPr lang="tr-TR" dirty="0" smtClean="0"/>
              <a:t>	</a:t>
            </a:r>
            <a:endParaRPr lang="tr-TR" dirty="0"/>
          </a:p>
        </p:txBody>
      </p:sp>
    </p:spTree>
    <p:extLst>
      <p:ext uri="{BB962C8B-B14F-4D97-AF65-F5344CB8AC3E}">
        <p14:creationId xmlns:p14="http://schemas.microsoft.com/office/powerpoint/2010/main" val="2435513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5">
            <a:extLst>
              <a:ext uri="{FF2B5EF4-FFF2-40B4-BE49-F238E27FC236}">
                <a16:creationId xmlns:a16="http://schemas.microsoft.com/office/drawing/2014/main" id="{6530563F-5427-4086-A37C-0184764D195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57362" y="2763044"/>
            <a:ext cx="8677275" cy="2476500"/>
          </a:xfrm>
        </p:spPr>
      </p:pic>
    </p:spTree>
    <p:extLst>
      <p:ext uri="{BB962C8B-B14F-4D97-AF65-F5344CB8AC3E}">
        <p14:creationId xmlns:p14="http://schemas.microsoft.com/office/powerpoint/2010/main" val="321062370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570</Words>
  <Application>Microsoft Office PowerPoint</Application>
  <PresentationFormat>Geniş ekran</PresentationFormat>
  <Paragraphs>15</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Times New Roman</vt:lpstr>
      <vt:lpstr>Office Teması</vt:lpstr>
      <vt:lpstr>Mercia Kralı OFFA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Mercia Kralı OFFA</dc:title>
  <dc:creator>Mert kozan</dc:creator>
  <cp:lastModifiedBy>Mert kozan</cp:lastModifiedBy>
  <cp:revision>1</cp:revision>
  <dcterms:created xsi:type="dcterms:W3CDTF">2019-11-12T08:36:40Z</dcterms:created>
  <dcterms:modified xsi:type="dcterms:W3CDTF">2019-11-12T08:38:50Z</dcterms:modified>
</cp:coreProperties>
</file>