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0"/>
  </p:notesMasterIdLst>
  <p:sldIdLst>
    <p:sldId id="35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2EAC2-F222-4C78-9CB6-A5C552C9B13C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3070A-84EC-4D82-B430-EF43856EF1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67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92AD83-3E77-2943-8553-2F26E93F86C3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48299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59313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83915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96339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8905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580462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332375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128431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253564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13381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67605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704303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30561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703956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175321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71370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884167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267560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415314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705370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388389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14073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968834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845059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493411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158288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428955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125659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599659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142865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4657150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365822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2085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5169299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654082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693436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6596386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094152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5901850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1662280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7334112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6627666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5816127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86987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26185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69346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79583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54906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36663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74D5-BCF5-4277-9FE3-47D9310AF290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5273-781D-482D-939D-732D49638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93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74D5-BCF5-4277-9FE3-47D9310AF290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5273-781D-482D-939D-732D49638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00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74D5-BCF5-4277-9FE3-47D9310AF290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5273-781D-482D-939D-732D49638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05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74D5-BCF5-4277-9FE3-47D9310AF290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5273-781D-482D-939D-732D49638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75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74D5-BCF5-4277-9FE3-47D9310AF290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5273-781D-482D-939D-732D49638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8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74D5-BCF5-4277-9FE3-47D9310AF290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5273-781D-482D-939D-732D49638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51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74D5-BCF5-4277-9FE3-47D9310AF290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5273-781D-482D-939D-732D49638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1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74D5-BCF5-4277-9FE3-47D9310AF290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5273-781D-482D-939D-732D49638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13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74D5-BCF5-4277-9FE3-47D9310AF290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5273-781D-482D-939D-732D49638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11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74D5-BCF5-4277-9FE3-47D9310AF290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5273-781D-482D-939D-732D49638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59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74D5-BCF5-4277-9FE3-47D9310AF290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5273-781D-482D-939D-732D49638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82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A74D5-BCF5-4277-9FE3-47D9310AF290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F5273-781D-482D-939D-732D49638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91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2207568" y="2276872"/>
            <a:ext cx="7848600" cy="11430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Gr</a:t>
            </a:r>
            <a:r>
              <a:rPr lang="tr-TR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aph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 </a:t>
            </a:r>
            <a:r>
              <a:rPr lang="tr-TR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Traversal</a:t>
            </a:r>
            <a:r>
              <a:rPr lang="tr-TR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 (DFS)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/>
              <a:ea typeface="+mj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54802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6" y="14847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0" y="30689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4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8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8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0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292332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0" y="30689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4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8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8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3" y="1916832"/>
            <a:ext cx="102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1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258574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0" y="30689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4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8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8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3" y="1916832"/>
            <a:ext cx="102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1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205930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4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8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8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546223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4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8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8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844768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4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9" y="414908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8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3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520133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4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9" y="414908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8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3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304279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4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9" y="414908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9" y="342900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05289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4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9" y="414908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9" y="342900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013324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5" y="4221089"/>
            <a:ext cx="328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9" y="414908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9" y="342900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631709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484784"/>
            <a:ext cx="871296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instead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going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cross-wise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just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deep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8931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5" y="4221089"/>
            <a:ext cx="328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9" y="414908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9" y="342900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930768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5" y="4221089"/>
            <a:ext cx="328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7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1" name="Metin kutusu 39"/>
          <p:cNvSpPr txBox="1"/>
          <p:nvPr/>
        </p:nvSpPr>
        <p:spPr>
          <a:xfrm>
            <a:off x="6437579" y="414908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9" y="342900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6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596372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5" y="4221089"/>
            <a:ext cx="328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752185" y="5291917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9" y="414908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9" y="342900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7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889750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544273" y="429483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7752185" y="5291917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9" y="414908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9" y="342900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8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238982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544273" y="429483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7752185" y="5291917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9" y="4149081"/>
            <a:ext cx="32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692" y="3429001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9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136268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544273" y="429483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7752185" y="5291917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343620" y="4294838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7815692" y="3429001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16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10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685943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7" y="3068961"/>
            <a:ext cx="392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11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544273" y="429483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7752185" y="5291917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343620" y="4294838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7815692" y="3429001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3" y="1916832"/>
            <a:ext cx="1127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11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006003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1" y="3068961"/>
            <a:ext cx="3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544273" y="3140969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544273" y="429483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7752185" y="5291917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343620" y="4294838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7815692" y="3429001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16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12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350670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312025" y="3140969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2/13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8" name="Metin kutusu 36"/>
          <p:cNvSpPr txBox="1"/>
          <p:nvPr/>
        </p:nvSpPr>
        <p:spPr>
          <a:xfrm>
            <a:off x="8544273" y="3140969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544273" y="429483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7752185" y="5291917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343620" y="4294838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7815692" y="3429001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16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13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485106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367367" y="1412777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14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35"/>
          <p:cNvSpPr txBox="1"/>
          <p:nvPr/>
        </p:nvSpPr>
        <p:spPr>
          <a:xfrm>
            <a:off x="6312025" y="3140969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2/13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8" name="Metin kutusu 36"/>
          <p:cNvSpPr txBox="1"/>
          <p:nvPr/>
        </p:nvSpPr>
        <p:spPr>
          <a:xfrm>
            <a:off x="8544273" y="3140969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544273" y="429483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7752185" y="5291917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343620" y="4294838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7815692" y="3429001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16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14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45722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484784"/>
            <a:ext cx="871296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instead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going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cross-wise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just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deep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hen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process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u,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pick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neighbor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of u in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order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19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7" y="1484785"/>
            <a:ext cx="3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Metin kutusu 34"/>
          <p:cNvSpPr txBox="1"/>
          <p:nvPr/>
        </p:nvSpPr>
        <p:spPr>
          <a:xfrm>
            <a:off x="8112224" y="1412777"/>
            <a:ext cx="79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14/15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35"/>
          <p:cNvSpPr txBox="1"/>
          <p:nvPr/>
        </p:nvSpPr>
        <p:spPr>
          <a:xfrm>
            <a:off x="6312025" y="3140969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2/13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8" name="Metin kutusu 36"/>
          <p:cNvSpPr txBox="1"/>
          <p:nvPr/>
        </p:nvSpPr>
        <p:spPr>
          <a:xfrm>
            <a:off x="8544273" y="3140969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544273" y="429483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7752185" y="5291917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343620" y="4294838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7815692" y="3429001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16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15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012752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672065" y="1412777"/>
            <a:ext cx="6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1/16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8112224" y="1412777"/>
            <a:ext cx="79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14/15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35"/>
          <p:cNvSpPr txBox="1"/>
          <p:nvPr/>
        </p:nvSpPr>
        <p:spPr>
          <a:xfrm>
            <a:off x="6312025" y="3140969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2/13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8" name="Metin kutusu 36"/>
          <p:cNvSpPr txBox="1"/>
          <p:nvPr/>
        </p:nvSpPr>
        <p:spPr>
          <a:xfrm>
            <a:off x="8544273" y="3140969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544273" y="429483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7752185" y="5291917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343620" y="4294838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7815692" y="3429001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64352" y="1916832"/>
            <a:ext cx="116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time = 15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609325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243310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9818426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245746" y="306896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9818426" y="305262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256241" y="420009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9818426" y="419034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9026338" y="515526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8504699" y="2058918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8511598" y="3208070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8511598" y="433436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9949119" y="220293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8374003" y="2202934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8389761" y="3371398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9249446" y="4449589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8441677" y="445448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988058" y="356698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8493269" y="328615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8454989" y="3812839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9211167" y="3810511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8073427" y="1279794"/>
            <a:ext cx="6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1/16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9517029" y="1279794"/>
            <a:ext cx="79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14/15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35"/>
          <p:cNvSpPr txBox="1"/>
          <p:nvPr/>
        </p:nvSpPr>
        <p:spPr>
          <a:xfrm>
            <a:off x="7716830" y="3007986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2/13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8" name="Metin kutusu 36"/>
          <p:cNvSpPr txBox="1"/>
          <p:nvPr/>
        </p:nvSpPr>
        <p:spPr>
          <a:xfrm>
            <a:off x="9949078" y="3007986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9949078" y="4161855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9156990" y="5158934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7783780" y="4161855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9220497" y="329601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9949077" y="333653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/>
          <p:nvPr/>
        </p:nvCxnSpPr>
        <p:spPr>
          <a:xfrm flipV="1">
            <a:off x="8466419" y="2154385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697372" y="1455186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8" name="Düz Bağlayıcı 19"/>
          <p:cNvCxnSpPr/>
          <p:nvPr/>
        </p:nvCxnSpPr>
        <p:spPr>
          <a:xfrm flipV="1">
            <a:off x="6363042" y="1671513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19"/>
          <p:cNvCxnSpPr/>
          <p:nvPr/>
        </p:nvCxnSpPr>
        <p:spPr>
          <a:xfrm flipH="1" flipV="1">
            <a:off x="6898584" y="1660288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168008" y="1988841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Oval 57"/>
          <p:cNvSpPr/>
          <p:nvPr/>
        </p:nvSpPr>
        <p:spPr>
          <a:xfrm>
            <a:off x="7248128" y="2060849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9" name="Düz Bağlayıcı 19"/>
          <p:cNvCxnSpPr/>
          <p:nvPr/>
        </p:nvCxnSpPr>
        <p:spPr>
          <a:xfrm flipV="1">
            <a:off x="5839453" y="2203400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Düz Bağlayıcı 19"/>
          <p:cNvCxnSpPr/>
          <p:nvPr/>
        </p:nvCxnSpPr>
        <p:spPr>
          <a:xfrm flipH="1" flipV="1">
            <a:off x="6374995" y="2192175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644419" y="252072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Oval 61"/>
          <p:cNvSpPr/>
          <p:nvPr/>
        </p:nvSpPr>
        <p:spPr>
          <a:xfrm>
            <a:off x="6756024" y="256124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3" name="Düz Bağlayıcı 19"/>
          <p:cNvCxnSpPr/>
          <p:nvPr/>
        </p:nvCxnSpPr>
        <p:spPr>
          <a:xfrm flipH="1" flipV="1">
            <a:off x="5848492" y="2720880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229521" y="3089953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5" name="Düz Bağlayıcı 19"/>
          <p:cNvCxnSpPr/>
          <p:nvPr/>
        </p:nvCxnSpPr>
        <p:spPr>
          <a:xfrm flipH="1" flipV="1">
            <a:off x="6435051" y="3296944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816080" y="3666017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Rectangle 55"/>
          <p:cNvSpPr/>
          <p:nvPr/>
        </p:nvSpPr>
        <p:spPr>
          <a:xfrm>
            <a:off x="6657310" y="1124744"/>
            <a:ext cx="30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29995" y="1751824"/>
            <a:ext cx="32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80329" y="1660288"/>
            <a:ext cx="303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93634" y="2264912"/>
            <a:ext cx="320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373723" y="2420888"/>
            <a:ext cx="30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937000" y="3356992"/>
            <a:ext cx="311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5026" y="2780928"/>
            <a:ext cx="297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74" name="Düz Bağlayıcı 19"/>
          <p:cNvCxnSpPr/>
          <p:nvPr/>
        </p:nvCxnSpPr>
        <p:spPr>
          <a:xfrm flipH="1" flipV="1">
            <a:off x="7011114" y="3870517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392143" y="4239590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Rectangle 75"/>
          <p:cNvSpPr/>
          <p:nvPr/>
        </p:nvSpPr>
        <p:spPr>
          <a:xfrm>
            <a:off x="7522194" y="3995772"/>
            <a:ext cx="30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69585" y="1196753"/>
            <a:ext cx="1491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omic Sans MS"/>
                <a:cs typeface="Comic Sans MS"/>
              </a:rPr>
              <a:t>d</a:t>
            </a:r>
            <a:r>
              <a:rPr lang="en-US" u="sng" dirty="0">
                <a:latin typeface="Comic Sans MS"/>
                <a:cs typeface="Comic Sans MS"/>
              </a:rPr>
              <a:t>epth-first </a:t>
            </a:r>
          </a:p>
          <a:p>
            <a:pPr algn="ctr"/>
            <a:r>
              <a:rPr lang="en-US" u="sng" dirty="0">
                <a:latin typeface="Comic Sans MS"/>
                <a:cs typeface="Comic Sans MS"/>
              </a:rPr>
              <a:t>tree</a:t>
            </a:r>
            <a:endParaRPr lang="en-US" u="sng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710477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775520" y="1772816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tree-edge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tree-edge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it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was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discovered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exploring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243310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9818426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245746" y="306896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9818426" y="305262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256241" y="420009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9818426" y="419034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9026338" y="515526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8504699" y="2058918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8511598" y="3208070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8511598" y="433436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9949119" y="220293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8374003" y="2202934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8389761" y="3371398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9249446" y="4449589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8441677" y="445448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988058" y="356698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8493269" y="328615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8454989" y="3812839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9211167" y="3810511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8073427" y="1279794"/>
            <a:ext cx="6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1/16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9517029" y="1279794"/>
            <a:ext cx="79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14/15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35"/>
          <p:cNvSpPr txBox="1"/>
          <p:nvPr/>
        </p:nvSpPr>
        <p:spPr>
          <a:xfrm>
            <a:off x="7716830" y="3007986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2/13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8" name="Metin kutusu 36"/>
          <p:cNvSpPr txBox="1"/>
          <p:nvPr/>
        </p:nvSpPr>
        <p:spPr>
          <a:xfrm>
            <a:off x="9949078" y="3007986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9949078" y="4161855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9156990" y="5158934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7783780" y="4161855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9220497" y="329601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9949077" y="333653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/>
          <p:nvPr/>
        </p:nvCxnSpPr>
        <p:spPr>
          <a:xfrm flipV="1">
            <a:off x="8466419" y="2154385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697372" y="1455186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8" name="Düz Bağlayıcı 19"/>
          <p:cNvCxnSpPr/>
          <p:nvPr/>
        </p:nvCxnSpPr>
        <p:spPr>
          <a:xfrm flipV="1">
            <a:off x="6363042" y="1671513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19"/>
          <p:cNvCxnSpPr/>
          <p:nvPr/>
        </p:nvCxnSpPr>
        <p:spPr>
          <a:xfrm flipH="1" flipV="1">
            <a:off x="6898584" y="1660288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168008" y="1988841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Oval 57"/>
          <p:cNvSpPr/>
          <p:nvPr/>
        </p:nvSpPr>
        <p:spPr>
          <a:xfrm>
            <a:off x="7248128" y="2060849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9" name="Düz Bağlayıcı 19"/>
          <p:cNvCxnSpPr/>
          <p:nvPr/>
        </p:nvCxnSpPr>
        <p:spPr>
          <a:xfrm flipV="1">
            <a:off x="5839453" y="2203400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Düz Bağlayıcı 19"/>
          <p:cNvCxnSpPr/>
          <p:nvPr/>
        </p:nvCxnSpPr>
        <p:spPr>
          <a:xfrm flipH="1" flipV="1">
            <a:off x="6374995" y="2192175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644419" y="252072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Oval 61"/>
          <p:cNvSpPr/>
          <p:nvPr/>
        </p:nvSpPr>
        <p:spPr>
          <a:xfrm>
            <a:off x="6756024" y="256124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3" name="Düz Bağlayıcı 19"/>
          <p:cNvCxnSpPr/>
          <p:nvPr/>
        </p:nvCxnSpPr>
        <p:spPr>
          <a:xfrm flipH="1" flipV="1">
            <a:off x="5848492" y="2720880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229521" y="3089953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5" name="Düz Bağlayıcı 19"/>
          <p:cNvCxnSpPr/>
          <p:nvPr/>
        </p:nvCxnSpPr>
        <p:spPr>
          <a:xfrm flipH="1" flipV="1">
            <a:off x="6435051" y="3296944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816080" y="3666017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Rectangle 55"/>
          <p:cNvSpPr/>
          <p:nvPr/>
        </p:nvSpPr>
        <p:spPr>
          <a:xfrm>
            <a:off x="6657310" y="1124744"/>
            <a:ext cx="30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29995" y="1751824"/>
            <a:ext cx="32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80329" y="1660288"/>
            <a:ext cx="303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93634" y="2264912"/>
            <a:ext cx="320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373723" y="2420888"/>
            <a:ext cx="30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937000" y="3356992"/>
            <a:ext cx="311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5026" y="2780928"/>
            <a:ext cx="297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74" name="Düz Bağlayıcı 19"/>
          <p:cNvCxnSpPr/>
          <p:nvPr/>
        </p:nvCxnSpPr>
        <p:spPr>
          <a:xfrm flipH="1" flipV="1">
            <a:off x="7011114" y="3870517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392143" y="4239590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Rectangle 75"/>
          <p:cNvSpPr/>
          <p:nvPr/>
        </p:nvSpPr>
        <p:spPr>
          <a:xfrm>
            <a:off x="7522194" y="3995772"/>
            <a:ext cx="30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69585" y="1196753"/>
            <a:ext cx="1491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omic Sans MS"/>
                <a:cs typeface="Comic Sans MS"/>
              </a:rPr>
              <a:t>d</a:t>
            </a:r>
            <a:r>
              <a:rPr lang="en-US" u="sng" dirty="0">
                <a:latin typeface="Comic Sans MS"/>
                <a:cs typeface="Comic Sans MS"/>
              </a:rPr>
              <a:t>epth-first </a:t>
            </a:r>
          </a:p>
          <a:p>
            <a:pPr algn="ctr"/>
            <a:r>
              <a:rPr lang="en-US" u="sng" dirty="0">
                <a:latin typeface="Comic Sans MS"/>
                <a:cs typeface="Comic Sans MS"/>
              </a:rPr>
              <a:t>tree</a:t>
            </a:r>
            <a:endParaRPr lang="en-US" u="sng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401789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775520" y="1772816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tree-edge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tree-edge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it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was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discovered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exploring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243310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9818426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245746" y="306896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9818426" y="305262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256241" y="420009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9818426" y="419034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9026338" y="515526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8504699" y="2058918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8511598" y="3208070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8511598" y="433436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9949119" y="220293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8374003" y="2202934"/>
            <a:ext cx="0" cy="84969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8389761" y="3371398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9249446" y="4449589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8441677" y="445448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988058" y="356698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8493269" y="328615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8454989" y="3812839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9211167" y="3810511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8073427" y="1279794"/>
            <a:ext cx="6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1/16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9517029" y="1279794"/>
            <a:ext cx="79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14/15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35"/>
          <p:cNvSpPr txBox="1"/>
          <p:nvPr/>
        </p:nvSpPr>
        <p:spPr>
          <a:xfrm>
            <a:off x="7716830" y="3007986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2/13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8" name="Metin kutusu 36"/>
          <p:cNvSpPr txBox="1"/>
          <p:nvPr/>
        </p:nvSpPr>
        <p:spPr>
          <a:xfrm>
            <a:off x="9949078" y="3007986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9949078" y="4161855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9156990" y="5158934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7783780" y="4161855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9220497" y="329601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9949077" y="333653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/>
          <p:nvPr/>
        </p:nvCxnSpPr>
        <p:spPr>
          <a:xfrm flipV="1">
            <a:off x="8466419" y="2154385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697372" y="1455186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8" name="Düz Bağlayıcı 19"/>
          <p:cNvCxnSpPr/>
          <p:nvPr/>
        </p:nvCxnSpPr>
        <p:spPr>
          <a:xfrm flipV="1">
            <a:off x="6363042" y="1671513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19"/>
          <p:cNvCxnSpPr/>
          <p:nvPr/>
        </p:nvCxnSpPr>
        <p:spPr>
          <a:xfrm flipH="1" flipV="1">
            <a:off x="6898584" y="1660288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168008" y="1988841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Oval 57"/>
          <p:cNvSpPr/>
          <p:nvPr/>
        </p:nvSpPr>
        <p:spPr>
          <a:xfrm>
            <a:off x="7248128" y="2060849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9" name="Düz Bağlayıcı 19"/>
          <p:cNvCxnSpPr/>
          <p:nvPr/>
        </p:nvCxnSpPr>
        <p:spPr>
          <a:xfrm flipV="1">
            <a:off x="5839453" y="2203400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Düz Bağlayıcı 19"/>
          <p:cNvCxnSpPr/>
          <p:nvPr/>
        </p:nvCxnSpPr>
        <p:spPr>
          <a:xfrm flipH="1" flipV="1">
            <a:off x="6374995" y="2192175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644419" y="252072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Oval 61"/>
          <p:cNvSpPr/>
          <p:nvPr/>
        </p:nvSpPr>
        <p:spPr>
          <a:xfrm>
            <a:off x="6756024" y="256124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3" name="Düz Bağlayıcı 19"/>
          <p:cNvCxnSpPr/>
          <p:nvPr/>
        </p:nvCxnSpPr>
        <p:spPr>
          <a:xfrm flipH="1" flipV="1">
            <a:off x="5848492" y="2720880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229521" y="3089953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5" name="Düz Bağlayıcı 19"/>
          <p:cNvCxnSpPr/>
          <p:nvPr/>
        </p:nvCxnSpPr>
        <p:spPr>
          <a:xfrm flipH="1" flipV="1">
            <a:off x="6435051" y="3296944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816080" y="3666017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Rectangle 55"/>
          <p:cNvSpPr/>
          <p:nvPr/>
        </p:nvSpPr>
        <p:spPr>
          <a:xfrm>
            <a:off x="6657310" y="1124744"/>
            <a:ext cx="30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29995" y="1751824"/>
            <a:ext cx="32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80329" y="1660288"/>
            <a:ext cx="303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93634" y="2264912"/>
            <a:ext cx="320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373723" y="2420888"/>
            <a:ext cx="30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937000" y="3356992"/>
            <a:ext cx="311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5026" y="2780928"/>
            <a:ext cx="297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74" name="Düz Bağlayıcı 19"/>
          <p:cNvCxnSpPr/>
          <p:nvPr/>
        </p:nvCxnSpPr>
        <p:spPr>
          <a:xfrm flipH="1" flipV="1">
            <a:off x="7011114" y="3870517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392143" y="4239590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Rectangle 75"/>
          <p:cNvSpPr/>
          <p:nvPr/>
        </p:nvSpPr>
        <p:spPr>
          <a:xfrm>
            <a:off x="7522194" y="3995772"/>
            <a:ext cx="30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896201" y="2420888"/>
            <a:ext cx="48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69585" y="1196753"/>
            <a:ext cx="1491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omic Sans MS"/>
                <a:cs typeface="Comic Sans MS"/>
              </a:rPr>
              <a:t>d</a:t>
            </a:r>
            <a:r>
              <a:rPr lang="en-US" u="sng" dirty="0">
                <a:latin typeface="Comic Sans MS"/>
                <a:cs typeface="Comic Sans MS"/>
              </a:rPr>
              <a:t>epth-first </a:t>
            </a:r>
          </a:p>
          <a:p>
            <a:pPr algn="ctr"/>
            <a:r>
              <a:rPr lang="en-US" u="sng" dirty="0">
                <a:latin typeface="Comic Sans MS"/>
                <a:cs typeface="Comic Sans MS"/>
              </a:rPr>
              <a:t>tree</a:t>
            </a:r>
            <a:endParaRPr lang="en-US" u="sng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576730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775520" y="1772817"/>
            <a:ext cx="37444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tree-edge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tree-edge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it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was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discovered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exploring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r>
              <a:rPr lang="en-US" u="sng" dirty="0">
                <a:latin typeface="Comic Sans MS" panose="030F0702030302020204" pitchFamily="66" charset="0"/>
              </a:rPr>
              <a:t>b</a:t>
            </a:r>
            <a:r>
              <a:rPr lang="tr-TR" u="sng" dirty="0" err="1">
                <a:latin typeface="Comic Sans MS" panose="030F0702030302020204" pitchFamily="66" charset="0"/>
              </a:rPr>
              <a:t>ack-edge</a:t>
            </a:r>
            <a:endParaRPr lang="tr-TR" u="sng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back-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an </a:t>
            </a:r>
            <a:r>
              <a:rPr lang="tr-TR" sz="1600" dirty="0" err="1">
                <a:latin typeface="Comic Sans MS" panose="030F0702030302020204" pitchFamily="66" charset="0"/>
              </a:rPr>
              <a:t>ancestor</a:t>
            </a:r>
            <a:r>
              <a:rPr lang="tr-TR" sz="1600" dirty="0">
                <a:latin typeface="Comic Sans MS" panose="030F0702030302020204" pitchFamily="66" charset="0"/>
              </a:rPr>
              <a:t> v in </a:t>
            </a:r>
            <a:r>
              <a:rPr lang="tr-TR" sz="1600" dirty="0" err="1">
                <a:latin typeface="Comic Sans MS" panose="030F0702030302020204" pitchFamily="66" charset="0"/>
              </a:rPr>
              <a:t>depth-first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u="sng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243310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9818426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245746" y="306896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9818426" y="305262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256241" y="420009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9818426" y="419034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9026338" y="515526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8504699" y="2058918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8511598" y="3208070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8511598" y="433436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9949119" y="220293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8374003" y="2202934"/>
            <a:ext cx="0" cy="84969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8389761" y="3371398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9249446" y="4449589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8441677" y="445448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988058" y="356698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8493269" y="3286158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8454989" y="3812839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9211167" y="3810511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8073427" y="1279794"/>
            <a:ext cx="6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1/16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9517029" y="1279794"/>
            <a:ext cx="79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14/15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35"/>
          <p:cNvSpPr txBox="1"/>
          <p:nvPr/>
        </p:nvSpPr>
        <p:spPr>
          <a:xfrm>
            <a:off x="7716830" y="3007986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2/13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8" name="Metin kutusu 36"/>
          <p:cNvSpPr txBox="1"/>
          <p:nvPr/>
        </p:nvSpPr>
        <p:spPr>
          <a:xfrm>
            <a:off x="9949078" y="3007986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9949078" y="4161855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9156990" y="5158934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7783780" y="4161855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9220497" y="329601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9949077" y="333653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/>
          <p:nvPr/>
        </p:nvCxnSpPr>
        <p:spPr>
          <a:xfrm flipV="1">
            <a:off x="8466419" y="2154385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697372" y="1455186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8" name="Düz Bağlayıcı 19"/>
          <p:cNvCxnSpPr/>
          <p:nvPr/>
        </p:nvCxnSpPr>
        <p:spPr>
          <a:xfrm flipV="1">
            <a:off x="6363042" y="1671513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19"/>
          <p:cNvCxnSpPr/>
          <p:nvPr/>
        </p:nvCxnSpPr>
        <p:spPr>
          <a:xfrm flipH="1" flipV="1">
            <a:off x="6898584" y="1660288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168008" y="1988841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Oval 57"/>
          <p:cNvSpPr/>
          <p:nvPr/>
        </p:nvSpPr>
        <p:spPr>
          <a:xfrm>
            <a:off x="7248128" y="2060849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9" name="Düz Bağlayıcı 19"/>
          <p:cNvCxnSpPr/>
          <p:nvPr/>
        </p:nvCxnSpPr>
        <p:spPr>
          <a:xfrm flipV="1">
            <a:off x="5839453" y="2203400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Düz Bağlayıcı 19"/>
          <p:cNvCxnSpPr/>
          <p:nvPr/>
        </p:nvCxnSpPr>
        <p:spPr>
          <a:xfrm flipH="1" flipV="1">
            <a:off x="6374995" y="2192175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644419" y="252072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Oval 61"/>
          <p:cNvSpPr/>
          <p:nvPr/>
        </p:nvSpPr>
        <p:spPr>
          <a:xfrm>
            <a:off x="6756024" y="256124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3" name="Düz Bağlayıcı 19"/>
          <p:cNvCxnSpPr/>
          <p:nvPr/>
        </p:nvCxnSpPr>
        <p:spPr>
          <a:xfrm flipH="1" flipV="1">
            <a:off x="5848492" y="2720880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229521" y="3089953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5" name="Düz Bağlayıcı 19"/>
          <p:cNvCxnSpPr/>
          <p:nvPr/>
        </p:nvCxnSpPr>
        <p:spPr>
          <a:xfrm flipH="1" flipV="1">
            <a:off x="6435051" y="3296944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816080" y="3666017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Rectangle 55"/>
          <p:cNvSpPr/>
          <p:nvPr/>
        </p:nvSpPr>
        <p:spPr>
          <a:xfrm>
            <a:off x="6657310" y="1124744"/>
            <a:ext cx="30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29995" y="1751824"/>
            <a:ext cx="32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80329" y="1660288"/>
            <a:ext cx="303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93634" y="2264912"/>
            <a:ext cx="320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373723" y="2420888"/>
            <a:ext cx="30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937000" y="3356992"/>
            <a:ext cx="311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5026" y="2780928"/>
            <a:ext cx="297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74" name="Düz Bağlayıcı 19"/>
          <p:cNvCxnSpPr/>
          <p:nvPr/>
        </p:nvCxnSpPr>
        <p:spPr>
          <a:xfrm flipH="1" flipV="1">
            <a:off x="7011114" y="3870517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392143" y="4239590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Rectangle 75"/>
          <p:cNvSpPr/>
          <p:nvPr/>
        </p:nvSpPr>
        <p:spPr>
          <a:xfrm>
            <a:off x="7522194" y="3995772"/>
            <a:ext cx="30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69585" y="1196753"/>
            <a:ext cx="1491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omic Sans MS"/>
                <a:cs typeface="Comic Sans MS"/>
              </a:rPr>
              <a:t>d</a:t>
            </a:r>
            <a:r>
              <a:rPr lang="en-US" u="sng" dirty="0">
                <a:latin typeface="Comic Sans MS"/>
                <a:cs typeface="Comic Sans MS"/>
              </a:rPr>
              <a:t>epth-first </a:t>
            </a:r>
          </a:p>
          <a:p>
            <a:pPr algn="ctr"/>
            <a:r>
              <a:rPr lang="en-US" u="sng" dirty="0">
                <a:latin typeface="Comic Sans MS"/>
                <a:cs typeface="Comic Sans MS"/>
              </a:rPr>
              <a:t>tree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896201" y="2420888"/>
            <a:ext cx="48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835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775520" y="1772817"/>
            <a:ext cx="37444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tree-edge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tree-edge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it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was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discovered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exploring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r>
              <a:rPr lang="en-US" u="sng" dirty="0">
                <a:latin typeface="Comic Sans MS" panose="030F0702030302020204" pitchFamily="66" charset="0"/>
              </a:rPr>
              <a:t>b</a:t>
            </a:r>
            <a:r>
              <a:rPr lang="tr-TR" u="sng" dirty="0" err="1">
                <a:latin typeface="Comic Sans MS" panose="030F0702030302020204" pitchFamily="66" charset="0"/>
              </a:rPr>
              <a:t>ack-edge</a:t>
            </a:r>
            <a:endParaRPr lang="tr-TR" u="sng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back-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an </a:t>
            </a:r>
            <a:r>
              <a:rPr lang="tr-TR" sz="1600" dirty="0" err="1">
                <a:latin typeface="Comic Sans MS" panose="030F0702030302020204" pitchFamily="66" charset="0"/>
              </a:rPr>
              <a:t>ancestor</a:t>
            </a:r>
            <a:r>
              <a:rPr lang="tr-TR" sz="1600" dirty="0">
                <a:latin typeface="Comic Sans MS" panose="030F0702030302020204" pitchFamily="66" charset="0"/>
              </a:rPr>
              <a:t> v in </a:t>
            </a:r>
            <a:r>
              <a:rPr lang="tr-TR" sz="1600" dirty="0" err="1">
                <a:latin typeface="Comic Sans MS" panose="030F0702030302020204" pitchFamily="66" charset="0"/>
              </a:rPr>
              <a:t>depth-first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u="sng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243310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9818426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245746" y="306896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9818426" y="305262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256241" y="420009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9818426" y="419034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9026338" y="515526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8504699" y="2058918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8511598" y="3208070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8511598" y="433436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9949119" y="220293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8374003" y="2202934"/>
            <a:ext cx="0" cy="84969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8389761" y="3371398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9249446" y="4449589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8441677" y="445448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988058" y="356698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8493269" y="3286158"/>
            <a:ext cx="533069" cy="32301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8454989" y="3812839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9211167" y="3810511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8073427" y="1279794"/>
            <a:ext cx="6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1/16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9517029" y="1279794"/>
            <a:ext cx="79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14/15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35"/>
          <p:cNvSpPr txBox="1"/>
          <p:nvPr/>
        </p:nvSpPr>
        <p:spPr>
          <a:xfrm>
            <a:off x="7716830" y="3007986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2/13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8" name="Metin kutusu 36"/>
          <p:cNvSpPr txBox="1"/>
          <p:nvPr/>
        </p:nvSpPr>
        <p:spPr>
          <a:xfrm>
            <a:off x="9949078" y="3007986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9949078" y="4161855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9156990" y="5158934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7783780" y="4161855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9220497" y="329601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9949077" y="333653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/>
          <p:nvPr/>
        </p:nvCxnSpPr>
        <p:spPr>
          <a:xfrm flipV="1">
            <a:off x="8466419" y="2154385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697372" y="1455186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8" name="Düz Bağlayıcı 19"/>
          <p:cNvCxnSpPr/>
          <p:nvPr/>
        </p:nvCxnSpPr>
        <p:spPr>
          <a:xfrm flipV="1">
            <a:off x="6363042" y="1671513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19"/>
          <p:cNvCxnSpPr/>
          <p:nvPr/>
        </p:nvCxnSpPr>
        <p:spPr>
          <a:xfrm flipH="1" flipV="1">
            <a:off x="6898584" y="1660288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168008" y="1988841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Oval 57"/>
          <p:cNvSpPr/>
          <p:nvPr/>
        </p:nvSpPr>
        <p:spPr>
          <a:xfrm>
            <a:off x="7248128" y="2060849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9" name="Düz Bağlayıcı 19"/>
          <p:cNvCxnSpPr/>
          <p:nvPr/>
        </p:nvCxnSpPr>
        <p:spPr>
          <a:xfrm flipV="1">
            <a:off x="5839453" y="2203400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Düz Bağlayıcı 19"/>
          <p:cNvCxnSpPr/>
          <p:nvPr/>
        </p:nvCxnSpPr>
        <p:spPr>
          <a:xfrm flipH="1" flipV="1">
            <a:off x="6374995" y="2192175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644419" y="252072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Oval 61"/>
          <p:cNvSpPr/>
          <p:nvPr/>
        </p:nvSpPr>
        <p:spPr>
          <a:xfrm>
            <a:off x="6756024" y="256124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3" name="Düz Bağlayıcı 19"/>
          <p:cNvCxnSpPr/>
          <p:nvPr/>
        </p:nvCxnSpPr>
        <p:spPr>
          <a:xfrm flipH="1" flipV="1">
            <a:off x="5848492" y="2720880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229521" y="3089953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5" name="Düz Bağlayıcı 19"/>
          <p:cNvCxnSpPr/>
          <p:nvPr/>
        </p:nvCxnSpPr>
        <p:spPr>
          <a:xfrm flipH="1" flipV="1">
            <a:off x="6435051" y="3296944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816080" y="3666017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Rectangle 55"/>
          <p:cNvSpPr/>
          <p:nvPr/>
        </p:nvSpPr>
        <p:spPr>
          <a:xfrm>
            <a:off x="6657310" y="1124744"/>
            <a:ext cx="30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29995" y="1751824"/>
            <a:ext cx="32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80329" y="1660288"/>
            <a:ext cx="303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93634" y="2264912"/>
            <a:ext cx="320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373723" y="2420888"/>
            <a:ext cx="30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937000" y="3356992"/>
            <a:ext cx="311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5026" y="2780928"/>
            <a:ext cx="297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74" name="Düz Bağlayıcı 19"/>
          <p:cNvCxnSpPr/>
          <p:nvPr/>
        </p:nvCxnSpPr>
        <p:spPr>
          <a:xfrm flipH="1" flipV="1">
            <a:off x="7011114" y="3870517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392143" y="4239590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Rectangle 75"/>
          <p:cNvSpPr/>
          <p:nvPr/>
        </p:nvSpPr>
        <p:spPr>
          <a:xfrm>
            <a:off x="7522194" y="3995772"/>
            <a:ext cx="30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69585" y="1196753"/>
            <a:ext cx="1491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omic Sans MS"/>
                <a:cs typeface="Comic Sans MS"/>
              </a:rPr>
              <a:t>d</a:t>
            </a:r>
            <a:r>
              <a:rPr lang="en-US" u="sng" dirty="0">
                <a:latin typeface="Comic Sans MS"/>
                <a:cs typeface="Comic Sans MS"/>
              </a:rPr>
              <a:t>epth-first </a:t>
            </a:r>
          </a:p>
          <a:p>
            <a:pPr algn="ctr"/>
            <a:r>
              <a:rPr lang="en-US" u="sng" dirty="0">
                <a:latin typeface="Comic Sans MS"/>
                <a:cs typeface="Comic Sans MS"/>
              </a:rPr>
              <a:t>tree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896201" y="2420888"/>
            <a:ext cx="48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16443" y="3428740"/>
            <a:ext cx="47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775520" y="1772816"/>
            <a:ext cx="367240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tree-edge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tree-edge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it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was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discovered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exploring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r>
              <a:rPr lang="en-US" u="sng" dirty="0">
                <a:latin typeface="Comic Sans MS" panose="030F0702030302020204" pitchFamily="66" charset="0"/>
              </a:rPr>
              <a:t>b</a:t>
            </a:r>
            <a:r>
              <a:rPr lang="tr-TR" u="sng" dirty="0" err="1">
                <a:latin typeface="Comic Sans MS" panose="030F0702030302020204" pitchFamily="66" charset="0"/>
              </a:rPr>
              <a:t>ack-edge</a:t>
            </a:r>
            <a:endParaRPr lang="tr-TR" u="sng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back-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an </a:t>
            </a:r>
            <a:r>
              <a:rPr lang="tr-TR" sz="1600" dirty="0" err="1">
                <a:latin typeface="Comic Sans MS" panose="030F0702030302020204" pitchFamily="66" charset="0"/>
              </a:rPr>
              <a:t>ancestor</a:t>
            </a:r>
            <a:r>
              <a:rPr lang="tr-TR" sz="1600" dirty="0">
                <a:latin typeface="Comic Sans MS" panose="030F0702030302020204" pitchFamily="66" charset="0"/>
              </a:rPr>
              <a:t> v in </a:t>
            </a:r>
            <a:r>
              <a:rPr lang="tr-TR" sz="1600" dirty="0" err="1">
                <a:latin typeface="Comic Sans MS" panose="030F0702030302020204" pitchFamily="66" charset="0"/>
              </a:rPr>
              <a:t>depth-first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r>
              <a:rPr lang="en-US" u="sng" dirty="0">
                <a:latin typeface="Comic Sans MS" panose="030F0702030302020204" pitchFamily="66" charset="0"/>
              </a:rPr>
              <a:t>f</a:t>
            </a:r>
            <a:r>
              <a:rPr lang="en-US" u="sng" dirty="0">
                <a:latin typeface="Comic Sans MS" panose="030F0702030302020204" pitchFamily="66" charset="0"/>
              </a:rPr>
              <a:t>orward-edge</a:t>
            </a:r>
            <a:endParaRPr lang="tr-TR" u="sng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forward-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a </a:t>
            </a:r>
            <a:r>
              <a:rPr lang="tr-TR" sz="1600" dirty="0" err="1">
                <a:latin typeface="Comic Sans MS" panose="030F0702030302020204" pitchFamily="66" charset="0"/>
              </a:rPr>
              <a:t>nontree-edge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a </a:t>
            </a:r>
            <a:r>
              <a:rPr lang="tr-TR" sz="1600" dirty="0" err="1">
                <a:latin typeface="Comic Sans MS" panose="030F0702030302020204" pitchFamily="66" charset="0"/>
              </a:rPr>
              <a:t>decendant</a:t>
            </a:r>
            <a:r>
              <a:rPr lang="tr-TR" sz="1600" dirty="0">
                <a:latin typeface="Comic Sans MS" panose="030F0702030302020204" pitchFamily="66" charset="0"/>
              </a:rPr>
              <a:t> v </a:t>
            </a:r>
            <a:r>
              <a:rPr lang="tr-TR" sz="1600" dirty="0">
                <a:latin typeface="Comic Sans MS" panose="030F0702030302020204" pitchFamily="66" charset="0"/>
              </a:rPr>
              <a:t>in </a:t>
            </a:r>
            <a:r>
              <a:rPr lang="tr-TR" sz="1600" dirty="0" err="1">
                <a:latin typeface="Comic Sans MS" panose="030F0702030302020204" pitchFamily="66" charset="0"/>
              </a:rPr>
              <a:t>depth-first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u="sng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243310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9818426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245746" y="306896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9818426" y="305262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256241" y="420009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9818426" y="419034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9026338" y="515526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8504699" y="2058918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8511598" y="3208070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8511598" y="4334362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9949119" y="220293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8374003" y="2202934"/>
            <a:ext cx="0" cy="84969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8389761" y="3371398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9249446" y="4449589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8441677" y="445448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988058" y="356698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8493269" y="3286158"/>
            <a:ext cx="533069" cy="32301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8454989" y="3812839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9211167" y="3810511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8073427" y="1279794"/>
            <a:ext cx="6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1/16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9517029" y="1279794"/>
            <a:ext cx="79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14/15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35"/>
          <p:cNvSpPr txBox="1"/>
          <p:nvPr/>
        </p:nvSpPr>
        <p:spPr>
          <a:xfrm>
            <a:off x="7716830" y="3007986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2/13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8" name="Metin kutusu 36"/>
          <p:cNvSpPr txBox="1"/>
          <p:nvPr/>
        </p:nvSpPr>
        <p:spPr>
          <a:xfrm>
            <a:off x="9949078" y="3007986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9949078" y="4161855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9156990" y="5158934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7783780" y="4161855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9220497" y="329601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9949077" y="333653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/>
          <p:nvPr/>
        </p:nvCxnSpPr>
        <p:spPr>
          <a:xfrm flipV="1">
            <a:off x="8466419" y="2154385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697372" y="1455186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8" name="Düz Bağlayıcı 19"/>
          <p:cNvCxnSpPr/>
          <p:nvPr/>
        </p:nvCxnSpPr>
        <p:spPr>
          <a:xfrm flipV="1">
            <a:off x="6363042" y="1671513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19"/>
          <p:cNvCxnSpPr/>
          <p:nvPr/>
        </p:nvCxnSpPr>
        <p:spPr>
          <a:xfrm flipH="1" flipV="1">
            <a:off x="6898584" y="1660288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168008" y="1988841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Oval 57"/>
          <p:cNvSpPr/>
          <p:nvPr/>
        </p:nvSpPr>
        <p:spPr>
          <a:xfrm>
            <a:off x="7248128" y="2060849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9" name="Düz Bağlayıcı 19"/>
          <p:cNvCxnSpPr/>
          <p:nvPr/>
        </p:nvCxnSpPr>
        <p:spPr>
          <a:xfrm flipV="1">
            <a:off x="5839453" y="2203400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Düz Bağlayıcı 19"/>
          <p:cNvCxnSpPr/>
          <p:nvPr/>
        </p:nvCxnSpPr>
        <p:spPr>
          <a:xfrm flipH="1" flipV="1">
            <a:off x="6374995" y="2192175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644419" y="252072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Oval 61"/>
          <p:cNvSpPr/>
          <p:nvPr/>
        </p:nvSpPr>
        <p:spPr>
          <a:xfrm>
            <a:off x="6756024" y="256124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3" name="Düz Bağlayıcı 19"/>
          <p:cNvCxnSpPr/>
          <p:nvPr/>
        </p:nvCxnSpPr>
        <p:spPr>
          <a:xfrm flipH="1" flipV="1">
            <a:off x="5848492" y="2720880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229521" y="3089953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5" name="Düz Bağlayıcı 19"/>
          <p:cNvCxnSpPr/>
          <p:nvPr/>
        </p:nvCxnSpPr>
        <p:spPr>
          <a:xfrm flipH="1" flipV="1">
            <a:off x="6435051" y="3296944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816080" y="3666017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Rectangle 55"/>
          <p:cNvSpPr/>
          <p:nvPr/>
        </p:nvSpPr>
        <p:spPr>
          <a:xfrm>
            <a:off x="6657310" y="1124744"/>
            <a:ext cx="30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29995" y="1751824"/>
            <a:ext cx="32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80329" y="1660288"/>
            <a:ext cx="303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93634" y="2264912"/>
            <a:ext cx="320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373723" y="2420888"/>
            <a:ext cx="30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937000" y="3356992"/>
            <a:ext cx="311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5026" y="2780928"/>
            <a:ext cx="297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74" name="Düz Bağlayıcı 19"/>
          <p:cNvCxnSpPr/>
          <p:nvPr/>
        </p:nvCxnSpPr>
        <p:spPr>
          <a:xfrm flipH="1" flipV="1">
            <a:off x="7011114" y="3870517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392143" y="4239590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Rectangle 75"/>
          <p:cNvSpPr/>
          <p:nvPr/>
        </p:nvSpPr>
        <p:spPr>
          <a:xfrm>
            <a:off x="7522194" y="3995772"/>
            <a:ext cx="30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69585" y="1196753"/>
            <a:ext cx="1491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omic Sans MS"/>
                <a:cs typeface="Comic Sans MS"/>
              </a:rPr>
              <a:t>d</a:t>
            </a:r>
            <a:r>
              <a:rPr lang="en-US" u="sng" dirty="0">
                <a:latin typeface="Comic Sans MS"/>
                <a:cs typeface="Comic Sans MS"/>
              </a:rPr>
              <a:t>epth-first </a:t>
            </a:r>
          </a:p>
          <a:p>
            <a:pPr algn="ctr"/>
            <a:r>
              <a:rPr lang="en-US" u="sng" dirty="0">
                <a:latin typeface="Comic Sans MS"/>
                <a:cs typeface="Comic Sans MS"/>
              </a:rPr>
              <a:t>tree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896201" y="2420888"/>
            <a:ext cx="48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16443" y="3428740"/>
            <a:ext cx="47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4574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775520" y="1772816"/>
            <a:ext cx="367240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tree-edge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tree-edge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it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was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discovered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exploring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r>
              <a:rPr lang="en-US" u="sng" dirty="0">
                <a:latin typeface="Comic Sans MS" panose="030F0702030302020204" pitchFamily="66" charset="0"/>
              </a:rPr>
              <a:t>b</a:t>
            </a:r>
            <a:r>
              <a:rPr lang="tr-TR" u="sng" dirty="0" err="1">
                <a:latin typeface="Comic Sans MS" panose="030F0702030302020204" pitchFamily="66" charset="0"/>
              </a:rPr>
              <a:t>ack-edge</a:t>
            </a:r>
            <a:endParaRPr lang="tr-TR" u="sng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back-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an </a:t>
            </a:r>
            <a:r>
              <a:rPr lang="tr-TR" sz="1600" dirty="0" err="1">
                <a:latin typeface="Comic Sans MS" panose="030F0702030302020204" pitchFamily="66" charset="0"/>
              </a:rPr>
              <a:t>ancestor</a:t>
            </a:r>
            <a:r>
              <a:rPr lang="tr-TR" sz="1600" dirty="0">
                <a:latin typeface="Comic Sans MS" panose="030F0702030302020204" pitchFamily="66" charset="0"/>
              </a:rPr>
              <a:t> v in </a:t>
            </a:r>
            <a:r>
              <a:rPr lang="tr-TR" sz="1600" dirty="0" err="1">
                <a:latin typeface="Comic Sans MS" panose="030F0702030302020204" pitchFamily="66" charset="0"/>
              </a:rPr>
              <a:t>depth-first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r>
              <a:rPr lang="en-US" u="sng" dirty="0">
                <a:latin typeface="Comic Sans MS" panose="030F0702030302020204" pitchFamily="66" charset="0"/>
              </a:rPr>
              <a:t>f</a:t>
            </a:r>
            <a:r>
              <a:rPr lang="en-US" u="sng" dirty="0">
                <a:latin typeface="Comic Sans MS" panose="030F0702030302020204" pitchFamily="66" charset="0"/>
              </a:rPr>
              <a:t>orward-edge</a:t>
            </a:r>
            <a:endParaRPr lang="tr-TR" u="sng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forward-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a </a:t>
            </a:r>
            <a:r>
              <a:rPr lang="tr-TR" sz="1600" dirty="0" err="1">
                <a:latin typeface="Comic Sans MS" panose="030F0702030302020204" pitchFamily="66" charset="0"/>
              </a:rPr>
              <a:t>nontree-edge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a </a:t>
            </a:r>
            <a:r>
              <a:rPr lang="tr-TR" sz="1600" dirty="0" err="1">
                <a:latin typeface="Comic Sans MS" panose="030F0702030302020204" pitchFamily="66" charset="0"/>
              </a:rPr>
              <a:t>decendant</a:t>
            </a:r>
            <a:r>
              <a:rPr lang="tr-TR" sz="1600" dirty="0">
                <a:latin typeface="Comic Sans MS" panose="030F0702030302020204" pitchFamily="66" charset="0"/>
              </a:rPr>
              <a:t> v </a:t>
            </a:r>
            <a:r>
              <a:rPr lang="tr-TR" sz="1600" dirty="0">
                <a:latin typeface="Comic Sans MS" panose="030F0702030302020204" pitchFamily="66" charset="0"/>
              </a:rPr>
              <a:t>in </a:t>
            </a:r>
            <a:r>
              <a:rPr lang="tr-TR" sz="1600" dirty="0" err="1">
                <a:latin typeface="Comic Sans MS" panose="030F0702030302020204" pitchFamily="66" charset="0"/>
              </a:rPr>
              <a:t>depth-first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u="sng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243310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9818426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245746" y="306896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9818426" y="305262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256241" y="420009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9818426" y="419034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9026338" y="515526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8504699" y="2058918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8511598" y="3208070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8511598" y="4334362"/>
            <a:ext cx="1313727" cy="0"/>
          </a:xfrm>
          <a:prstGeom prst="line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9949119" y="220293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8374003" y="2202934"/>
            <a:ext cx="0" cy="84969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8389761" y="3371398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9249446" y="4449589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8441677" y="445448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988058" y="356698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8493269" y="3286158"/>
            <a:ext cx="533069" cy="32301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8454989" y="3812839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9211167" y="3810511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8073427" y="1279794"/>
            <a:ext cx="6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1/16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9517029" y="1279794"/>
            <a:ext cx="79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14/15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35"/>
          <p:cNvSpPr txBox="1"/>
          <p:nvPr/>
        </p:nvSpPr>
        <p:spPr>
          <a:xfrm>
            <a:off x="7716830" y="3007986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2/13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8" name="Metin kutusu 36"/>
          <p:cNvSpPr txBox="1"/>
          <p:nvPr/>
        </p:nvSpPr>
        <p:spPr>
          <a:xfrm>
            <a:off x="9949078" y="3007986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9949078" y="4161855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9156990" y="5158934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7783780" y="4161855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9220497" y="329601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9949077" y="333653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/>
          <p:nvPr/>
        </p:nvCxnSpPr>
        <p:spPr>
          <a:xfrm flipV="1">
            <a:off x="8466419" y="2154385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697372" y="1455186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8" name="Düz Bağlayıcı 19"/>
          <p:cNvCxnSpPr/>
          <p:nvPr/>
        </p:nvCxnSpPr>
        <p:spPr>
          <a:xfrm flipV="1">
            <a:off x="6363042" y="1671513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19"/>
          <p:cNvCxnSpPr/>
          <p:nvPr/>
        </p:nvCxnSpPr>
        <p:spPr>
          <a:xfrm flipH="1" flipV="1">
            <a:off x="6898584" y="1660288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168008" y="1988841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Oval 57"/>
          <p:cNvSpPr/>
          <p:nvPr/>
        </p:nvSpPr>
        <p:spPr>
          <a:xfrm>
            <a:off x="7248128" y="2060849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9" name="Düz Bağlayıcı 19"/>
          <p:cNvCxnSpPr/>
          <p:nvPr/>
        </p:nvCxnSpPr>
        <p:spPr>
          <a:xfrm flipV="1">
            <a:off x="5839453" y="2203400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Düz Bağlayıcı 19"/>
          <p:cNvCxnSpPr/>
          <p:nvPr/>
        </p:nvCxnSpPr>
        <p:spPr>
          <a:xfrm flipH="1" flipV="1">
            <a:off x="6374995" y="2192175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644419" y="252072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Oval 61"/>
          <p:cNvSpPr/>
          <p:nvPr/>
        </p:nvSpPr>
        <p:spPr>
          <a:xfrm>
            <a:off x="6756024" y="256124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3" name="Düz Bağlayıcı 19"/>
          <p:cNvCxnSpPr/>
          <p:nvPr/>
        </p:nvCxnSpPr>
        <p:spPr>
          <a:xfrm flipH="1" flipV="1">
            <a:off x="5848492" y="2720880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229521" y="3089953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5" name="Düz Bağlayıcı 19"/>
          <p:cNvCxnSpPr/>
          <p:nvPr/>
        </p:nvCxnSpPr>
        <p:spPr>
          <a:xfrm flipH="1" flipV="1">
            <a:off x="6435051" y="3296944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816080" y="3666017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Rectangle 55"/>
          <p:cNvSpPr/>
          <p:nvPr/>
        </p:nvSpPr>
        <p:spPr>
          <a:xfrm>
            <a:off x="6657310" y="1124744"/>
            <a:ext cx="30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29995" y="1751824"/>
            <a:ext cx="32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80329" y="1660288"/>
            <a:ext cx="303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93634" y="2264912"/>
            <a:ext cx="320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373723" y="2420888"/>
            <a:ext cx="30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937000" y="3356992"/>
            <a:ext cx="311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5026" y="2780928"/>
            <a:ext cx="297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74" name="Düz Bağlayıcı 19"/>
          <p:cNvCxnSpPr/>
          <p:nvPr/>
        </p:nvCxnSpPr>
        <p:spPr>
          <a:xfrm flipH="1" flipV="1">
            <a:off x="7011114" y="3870517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392143" y="4239590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Rectangle 75"/>
          <p:cNvSpPr/>
          <p:nvPr/>
        </p:nvSpPr>
        <p:spPr>
          <a:xfrm>
            <a:off x="7522194" y="3995772"/>
            <a:ext cx="30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69585" y="1196753"/>
            <a:ext cx="1491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omic Sans MS"/>
                <a:cs typeface="Comic Sans MS"/>
              </a:rPr>
              <a:t>d</a:t>
            </a:r>
            <a:r>
              <a:rPr lang="en-US" u="sng" dirty="0">
                <a:latin typeface="Comic Sans MS"/>
                <a:cs typeface="Comic Sans MS"/>
              </a:rPr>
              <a:t>epth-first </a:t>
            </a:r>
          </a:p>
          <a:p>
            <a:pPr algn="ctr"/>
            <a:r>
              <a:rPr lang="en-US" u="sng" dirty="0">
                <a:latin typeface="Comic Sans MS"/>
                <a:cs typeface="Comic Sans MS"/>
              </a:rPr>
              <a:t>tree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896201" y="2420888"/>
            <a:ext cx="48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16443" y="3428740"/>
            <a:ext cx="47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907018" y="4283804"/>
            <a:ext cx="46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4909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775520" y="1772817"/>
            <a:ext cx="367240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tree-edge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tree-edge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it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was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discovered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exploring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r>
              <a:rPr lang="en-US" u="sng" dirty="0">
                <a:latin typeface="Comic Sans MS" panose="030F0702030302020204" pitchFamily="66" charset="0"/>
              </a:rPr>
              <a:t>b</a:t>
            </a:r>
            <a:r>
              <a:rPr lang="tr-TR" u="sng" dirty="0" err="1">
                <a:latin typeface="Comic Sans MS" panose="030F0702030302020204" pitchFamily="66" charset="0"/>
              </a:rPr>
              <a:t>ack-edge</a:t>
            </a:r>
            <a:endParaRPr lang="tr-TR" u="sng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back-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an </a:t>
            </a:r>
            <a:r>
              <a:rPr lang="tr-TR" sz="1600" dirty="0" err="1">
                <a:latin typeface="Comic Sans MS" panose="030F0702030302020204" pitchFamily="66" charset="0"/>
              </a:rPr>
              <a:t>ancestor</a:t>
            </a:r>
            <a:r>
              <a:rPr lang="tr-TR" sz="1600" dirty="0">
                <a:latin typeface="Comic Sans MS" panose="030F0702030302020204" pitchFamily="66" charset="0"/>
              </a:rPr>
              <a:t> v in </a:t>
            </a:r>
            <a:r>
              <a:rPr lang="tr-TR" sz="1600" dirty="0" err="1">
                <a:latin typeface="Comic Sans MS" panose="030F0702030302020204" pitchFamily="66" charset="0"/>
              </a:rPr>
              <a:t>depth-first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r>
              <a:rPr lang="en-US" u="sng" dirty="0">
                <a:latin typeface="Comic Sans MS" panose="030F0702030302020204" pitchFamily="66" charset="0"/>
              </a:rPr>
              <a:t>f</a:t>
            </a:r>
            <a:r>
              <a:rPr lang="en-US" u="sng" dirty="0">
                <a:latin typeface="Comic Sans MS" panose="030F0702030302020204" pitchFamily="66" charset="0"/>
              </a:rPr>
              <a:t>orward-edge</a:t>
            </a:r>
            <a:endParaRPr lang="tr-TR" u="sng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forward-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a </a:t>
            </a:r>
            <a:r>
              <a:rPr lang="tr-TR" sz="1600" dirty="0" err="1">
                <a:latin typeface="Comic Sans MS" panose="030F0702030302020204" pitchFamily="66" charset="0"/>
              </a:rPr>
              <a:t>nontree-edge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a </a:t>
            </a:r>
            <a:r>
              <a:rPr lang="tr-TR" sz="1600" dirty="0" err="1">
                <a:latin typeface="Comic Sans MS" panose="030F0702030302020204" pitchFamily="66" charset="0"/>
              </a:rPr>
              <a:t>decendant</a:t>
            </a:r>
            <a:r>
              <a:rPr lang="tr-TR" sz="1600" dirty="0">
                <a:latin typeface="Comic Sans MS" panose="030F0702030302020204" pitchFamily="66" charset="0"/>
              </a:rPr>
              <a:t> v </a:t>
            </a:r>
            <a:r>
              <a:rPr lang="tr-TR" sz="1600" dirty="0">
                <a:latin typeface="Comic Sans MS" panose="030F0702030302020204" pitchFamily="66" charset="0"/>
              </a:rPr>
              <a:t>in </a:t>
            </a:r>
            <a:r>
              <a:rPr lang="tr-TR" sz="1600" dirty="0" err="1">
                <a:latin typeface="Comic Sans MS" panose="030F0702030302020204" pitchFamily="66" charset="0"/>
              </a:rPr>
              <a:t>depth-first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r>
              <a:rPr lang="en-US" u="sng" dirty="0">
                <a:latin typeface="Comic Sans MS" panose="030F0702030302020204" pitchFamily="66" charset="0"/>
              </a:rPr>
              <a:t>c</a:t>
            </a:r>
            <a:r>
              <a:rPr lang="en-US" u="sng" dirty="0">
                <a:latin typeface="Comic Sans MS" panose="030F0702030302020204" pitchFamily="66" charset="0"/>
              </a:rPr>
              <a:t>ross-edge</a:t>
            </a:r>
            <a:endParaRPr lang="tr-TR" u="sng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cross-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v </a:t>
            </a:r>
            <a:r>
              <a:rPr lang="tr-TR" sz="1600" dirty="0" err="1">
                <a:latin typeface="Comic Sans MS" panose="030F0702030302020204" pitchFamily="66" charset="0"/>
              </a:rPr>
              <a:t>such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that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there</a:t>
            </a:r>
            <a:r>
              <a:rPr lang="tr-TR" sz="1600" dirty="0">
                <a:latin typeface="Comic Sans MS" panose="030F0702030302020204" pitchFamily="66" charset="0"/>
              </a:rPr>
              <a:t> is </a:t>
            </a:r>
            <a:r>
              <a:rPr lang="tr-TR" sz="1600" dirty="0" err="1">
                <a:latin typeface="Comic Sans MS" panose="030F0702030302020204" pitchFamily="66" charset="0"/>
              </a:rPr>
              <a:t>no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ancestor</a:t>
            </a:r>
            <a:r>
              <a:rPr lang="tr-TR" sz="1600" dirty="0">
                <a:latin typeface="Comic Sans MS" panose="030F0702030302020204" pitchFamily="66" charset="0"/>
              </a:rPr>
              <a:t>/</a:t>
            </a:r>
            <a:r>
              <a:rPr lang="tr-TR" sz="1600" dirty="0" err="1">
                <a:latin typeface="Comic Sans MS" panose="030F0702030302020204" pitchFamily="66" charset="0"/>
              </a:rPr>
              <a:t>descendant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relation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between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them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243310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9818426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245746" y="306896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9818426" y="305262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256241" y="420009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9818426" y="419034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9026338" y="515526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8504699" y="2058918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8511598" y="3208070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8511598" y="4334362"/>
            <a:ext cx="1313727" cy="0"/>
          </a:xfrm>
          <a:prstGeom prst="line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9949119" y="220293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8374003" y="2202934"/>
            <a:ext cx="0" cy="84969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8389761" y="3371398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9249446" y="4449589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8441677" y="445448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988058" y="356698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8493269" y="3286158"/>
            <a:ext cx="533069" cy="32301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8454989" y="3812839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9211167" y="3810511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8073427" y="1279794"/>
            <a:ext cx="6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1/16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9517029" y="1279794"/>
            <a:ext cx="79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14/15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35"/>
          <p:cNvSpPr txBox="1"/>
          <p:nvPr/>
        </p:nvSpPr>
        <p:spPr>
          <a:xfrm>
            <a:off x="7716830" y="3007986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2/13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8" name="Metin kutusu 36"/>
          <p:cNvSpPr txBox="1"/>
          <p:nvPr/>
        </p:nvSpPr>
        <p:spPr>
          <a:xfrm>
            <a:off x="9949078" y="3007986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9949078" y="4161855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9156990" y="5158934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7783780" y="4161855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9220497" y="329601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9949077" y="333653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/>
          <p:nvPr/>
        </p:nvCxnSpPr>
        <p:spPr>
          <a:xfrm flipV="1">
            <a:off x="8466419" y="2154385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697372" y="1455186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8" name="Düz Bağlayıcı 19"/>
          <p:cNvCxnSpPr/>
          <p:nvPr/>
        </p:nvCxnSpPr>
        <p:spPr>
          <a:xfrm flipV="1">
            <a:off x="6363042" y="1671513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19"/>
          <p:cNvCxnSpPr/>
          <p:nvPr/>
        </p:nvCxnSpPr>
        <p:spPr>
          <a:xfrm flipH="1" flipV="1">
            <a:off x="6898584" y="1660288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168008" y="1988841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Oval 57"/>
          <p:cNvSpPr/>
          <p:nvPr/>
        </p:nvSpPr>
        <p:spPr>
          <a:xfrm>
            <a:off x="7248128" y="2060849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9" name="Düz Bağlayıcı 19"/>
          <p:cNvCxnSpPr/>
          <p:nvPr/>
        </p:nvCxnSpPr>
        <p:spPr>
          <a:xfrm flipV="1">
            <a:off x="5839453" y="2203400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Düz Bağlayıcı 19"/>
          <p:cNvCxnSpPr/>
          <p:nvPr/>
        </p:nvCxnSpPr>
        <p:spPr>
          <a:xfrm flipH="1" flipV="1">
            <a:off x="6374995" y="2192175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644419" y="252072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Oval 61"/>
          <p:cNvSpPr/>
          <p:nvPr/>
        </p:nvSpPr>
        <p:spPr>
          <a:xfrm>
            <a:off x="6756024" y="256124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3" name="Düz Bağlayıcı 19"/>
          <p:cNvCxnSpPr/>
          <p:nvPr/>
        </p:nvCxnSpPr>
        <p:spPr>
          <a:xfrm flipH="1" flipV="1">
            <a:off x="5848492" y="2720880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229521" y="3089953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5" name="Düz Bağlayıcı 19"/>
          <p:cNvCxnSpPr/>
          <p:nvPr/>
        </p:nvCxnSpPr>
        <p:spPr>
          <a:xfrm flipH="1" flipV="1">
            <a:off x="6435051" y="3296944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816080" y="3666017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Rectangle 55"/>
          <p:cNvSpPr/>
          <p:nvPr/>
        </p:nvSpPr>
        <p:spPr>
          <a:xfrm>
            <a:off x="6657310" y="1124744"/>
            <a:ext cx="30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29995" y="1751824"/>
            <a:ext cx="32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80329" y="1660288"/>
            <a:ext cx="303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93634" y="2264912"/>
            <a:ext cx="320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373723" y="2420888"/>
            <a:ext cx="30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937000" y="3356992"/>
            <a:ext cx="311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5026" y="2780928"/>
            <a:ext cx="297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74" name="Düz Bağlayıcı 19"/>
          <p:cNvCxnSpPr/>
          <p:nvPr/>
        </p:nvCxnSpPr>
        <p:spPr>
          <a:xfrm flipH="1" flipV="1">
            <a:off x="7011114" y="3870517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392143" y="4239590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Rectangle 75"/>
          <p:cNvSpPr/>
          <p:nvPr/>
        </p:nvSpPr>
        <p:spPr>
          <a:xfrm>
            <a:off x="7522194" y="3995772"/>
            <a:ext cx="30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69585" y="1196753"/>
            <a:ext cx="1491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omic Sans MS"/>
                <a:cs typeface="Comic Sans MS"/>
              </a:rPr>
              <a:t>d</a:t>
            </a:r>
            <a:r>
              <a:rPr lang="en-US" u="sng" dirty="0">
                <a:latin typeface="Comic Sans MS"/>
                <a:cs typeface="Comic Sans MS"/>
              </a:rPr>
              <a:t>epth-first </a:t>
            </a:r>
          </a:p>
          <a:p>
            <a:pPr algn="ctr"/>
            <a:r>
              <a:rPr lang="en-US" u="sng" dirty="0">
                <a:latin typeface="Comic Sans MS"/>
                <a:cs typeface="Comic Sans MS"/>
              </a:rPr>
              <a:t>tree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896201" y="2420888"/>
            <a:ext cx="48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16443" y="3428740"/>
            <a:ext cx="47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907018" y="4283804"/>
            <a:ext cx="46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367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484784"/>
            <a:ext cx="871296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instead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going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cross-wise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just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deep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hen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process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u,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pick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neighbor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of u in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order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at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time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checking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check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again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neighbor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v in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order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only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after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processing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all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descendants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v,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pass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next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neighbor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u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1892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775520" y="1772817"/>
            <a:ext cx="367240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tree-edge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tree-edge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it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was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discovered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by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exploring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r>
              <a:rPr lang="en-US" u="sng" dirty="0">
                <a:latin typeface="Comic Sans MS" panose="030F0702030302020204" pitchFamily="66" charset="0"/>
              </a:rPr>
              <a:t>b</a:t>
            </a:r>
            <a:r>
              <a:rPr lang="tr-TR" u="sng" dirty="0" err="1">
                <a:latin typeface="Comic Sans MS" panose="030F0702030302020204" pitchFamily="66" charset="0"/>
              </a:rPr>
              <a:t>ack-edge</a:t>
            </a:r>
            <a:endParaRPr lang="tr-TR" u="sng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back-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an </a:t>
            </a:r>
            <a:r>
              <a:rPr lang="tr-TR" sz="1600" dirty="0" err="1">
                <a:latin typeface="Comic Sans MS" panose="030F0702030302020204" pitchFamily="66" charset="0"/>
              </a:rPr>
              <a:t>ancestor</a:t>
            </a:r>
            <a:r>
              <a:rPr lang="tr-TR" sz="1600" dirty="0">
                <a:latin typeface="Comic Sans MS" panose="030F0702030302020204" pitchFamily="66" charset="0"/>
              </a:rPr>
              <a:t> v in </a:t>
            </a:r>
            <a:r>
              <a:rPr lang="tr-TR" sz="1600" dirty="0" err="1">
                <a:latin typeface="Comic Sans MS" panose="030F0702030302020204" pitchFamily="66" charset="0"/>
              </a:rPr>
              <a:t>depth-first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r>
              <a:rPr lang="en-US" u="sng" dirty="0">
                <a:latin typeface="Comic Sans MS" panose="030F0702030302020204" pitchFamily="66" charset="0"/>
              </a:rPr>
              <a:t>f</a:t>
            </a:r>
            <a:r>
              <a:rPr lang="en-US" u="sng" dirty="0">
                <a:latin typeface="Comic Sans MS" panose="030F0702030302020204" pitchFamily="66" charset="0"/>
              </a:rPr>
              <a:t>orward-edge</a:t>
            </a:r>
            <a:endParaRPr lang="tr-TR" u="sng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forward-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a </a:t>
            </a:r>
            <a:r>
              <a:rPr lang="tr-TR" sz="1600" dirty="0" err="1">
                <a:latin typeface="Comic Sans MS" panose="030F0702030302020204" pitchFamily="66" charset="0"/>
              </a:rPr>
              <a:t>nontree-edge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a </a:t>
            </a:r>
            <a:r>
              <a:rPr lang="tr-TR" sz="1600" dirty="0" err="1">
                <a:latin typeface="Comic Sans MS" panose="030F0702030302020204" pitchFamily="66" charset="0"/>
              </a:rPr>
              <a:t>decendant</a:t>
            </a:r>
            <a:r>
              <a:rPr lang="tr-TR" sz="1600" dirty="0">
                <a:latin typeface="Comic Sans MS" panose="030F0702030302020204" pitchFamily="66" charset="0"/>
              </a:rPr>
              <a:t> v </a:t>
            </a:r>
            <a:r>
              <a:rPr lang="tr-TR" sz="1600" dirty="0">
                <a:latin typeface="Comic Sans MS" panose="030F0702030302020204" pitchFamily="66" charset="0"/>
              </a:rPr>
              <a:t>in </a:t>
            </a:r>
            <a:r>
              <a:rPr lang="tr-TR" sz="1600" dirty="0" err="1">
                <a:latin typeface="Comic Sans MS" panose="030F0702030302020204" pitchFamily="66" charset="0"/>
              </a:rPr>
              <a:t>depth-first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tree</a:t>
            </a:r>
            <a:endParaRPr lang="tr-TR" sz="1600" dirty="0">
              <a:latin typeface="Comic Sans MS" panose="030F0702030302020204" pitchFamily="66" charset="0"/>
            </a:endParaRPr>
          </a:p>
          <a:p>
            <a:endParaRPr lang="tr-TR" sz="1600" dirty="0">
              <a:latin typeface="Comic Sans MS" panose="030F0702030302020204" pitchFamily="66" charset="0"/>
            </a:endParaRPr>
          </a:p>
          <a:p>
            <a:r>
              <a:rPr lang="en-US" u="sng" dirty="0">
                <a:latin typeface="Comic Sans MS" panose="030F0702030302020204" pitchFamily="66" charset="0"/>
              </a:rPr>
              <a:t>c</a:t>
            </a:r>
            <a:r>
              <a:rPr lang="en-US" u="sng" dirty="0">
                <a:latin typeface="Comic Sans MS" panose="030F0702030302020204" pitchFamily="66" charset="0"/>
              </a:rPr>
              <a:t>ross-edge</a:t>
            </a:r>
            <a:endParaRPr lang="tr-TR" u="sng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latin typeface="Comic Sans MS" panose="030F0702030302020204" pitchFamily="66" charset="0"/>
              </a:rPr>
              <a:t>u,v</a:t>
            </a:r>
            <a:r>
              <a:rPr lang="tr-TR" sz="1600" dirty="0">
                <a:latin typeface="Comic Sans MS" panose="030F0702030302020204" pitchFamily="66" charset="0"/>
              </a:rPr>
              <a:t>) is </a:t>
            </a:r>
            <a:r>
              <a:rPr lang="tr-TR" sz="1600" dirty="0" err="1">
                <a:latin typeface="Comic Sans MS" panose="030F0702030302020204" pitchFamily="66" charset="0"/>
              </a:rPr>
              <a:t>called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cross-</a:t>
            </a:r>
            <a:r>
              <a:rPr lang="tr-TR" sz="1600" dirty="0" err="1">
                <a:latin typeface="Comic Sans MS" panose="030F0702030302020204" pitchFamily="66" charset="0"/>
              </a:rPr>
              <a:t>edge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it’s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connecting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</a:t>
            </a:r>
            <a:r>
              <a:rPr lang="tr-TR" sz="1600" dirty="0" err="1">
                <a:latin typeface="Comic Sans MS" panose="030F0702030302020204" pitchFamily="66" charset="0"/>
              </a:rPr>
              <a:t>to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v </a:t>
            </a:r>
            <a:r>
              <a:rPr lang="tr-TR" sz="1600" dirty="0" err="1">
                <a:latin typeface="Comic Sans MS" panose="030F0702030302020204" pitchFamily="66" charset="0"/>
              </a:rPr>
              <a:t>such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that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there</a:t>
            </a:r>
            <a:r>
              <a:rPr lang="tr-TR" sz="1600" dirty="0">
                <a:latin typeface="Comic Sans MS" panose="030F0702030302020204" pitchFamily="66" charset="0"/>
              </a:rPr>
              <a:t> is </a:t>
            </a:r>
            <a:r>
              <a:rPr lang="tr-TR" sz="1600" dirty="0" err="1">
                <a:latin typeface="Comic Sans MS" panose="030F0702030302020204" pitchFamily="66" charset="0"/>
              </a:rPr>
              <a:t>no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ancestor</a:t>
            </a:r>
            <a:r>
              <a:rPr lang="tr-TR" sz="1600" dirty="0">
                <a:latin typeface="Comic Sans MS" panose="030F0702030302020204" pitchFamily="66" charset="0"/>
              </a:rPr>
              <a:t>/</a:t>
            </a:r>
            <a:r>
              <a:rPr lang="tr-TR" sz="1600" dirty="0" err="1">
                <a:latin typeface="Comic Sans MS" panose="030F0702030302020204" pitchFamily="66" charset="0"/>
              </a:rPr>
              <a:t>descendant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relation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between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them</a:t>
            </a: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243310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9818426" y="191490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8245746" y="3068960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9818426" y="3052624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8256241" y="420009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9818426" y="4190346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9026338" y="5155262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8504699" y="2058918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8511598" y="3208070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8511598" y="4334362"/>
            <a:ext cx="1313727" cy="0"/>
          </a:xfrm>
          <a:prstGeom prst="line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9949119" y="2202934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8374003" y="2202934"/>
            <a:ext cx="0" cy="84969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8389761" y="3371398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9249446" y="4449589"/>
            <a:ext cx="630332" cy="74785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8441677" y="4454481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988058" y="3566987"/>
            <a:ext cx="261389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8493269" y="3286158"/>
            <a:ext cx="533069" cy="32301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8454989" y="3812839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9211167" y="3810511"/>
            <a:ext cx="645539" cy="422017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8073427" y="1279794"/>
            <a:ext cx="6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1/16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9517029" y="1279794"/>
            <a:ext cx="79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14/15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7" name="Metin kutusu 35"/>
          <p:cNvSpPr txBox="1"/>
          <p:nvPr/>
        </p:nvSpPr>
        <p:spPr>
          <a:xfrm>
            <a:off x="7716830" y="3007986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2/13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8" name="Metin kutusu 36"/>
          <p:cNvSpPr txBox="1"/>
          <p:nvPr/>
        </p:nvSpPr>
        <p:spPr>
          <a:xfrm>
            <a:off x="9949078" y="3007986"/>
            <a:ext cx="755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11/12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9949078" y="4161855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5/8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0" name="Metin kutusu 38"/>
          <p:cNvSpPr txBox="1"/>
          <p:nvPr/>
        </p:nvSpPr>
        <p:spPr>
          <a:xfrm>
            <a:off x="9156990" y="5158934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6/7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7783780" y="4161855"/>
            <a:ext cx="68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3/10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2" name="Metin kutusu 40"/>
          <p:cNvSpPr txBox="1"/>
          <p:nvPr/>
        </p:nvSpPr>
        <p:spPr>
          <a:xfrm>
            <a:off x="9220497" y="3296018"/>
            <a:ext cx="5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  <a:p>
            <a:pPr algn="ctr"/>
            <a:r>
              <a:rPr lang="tr-TR" dirty="0">
                <a:latin typeface="Comic Sans MS" panose="030F0702030302020204" pitchFamily="66" charset="0"/>
              </a:rPr>
              <a:t>4/9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9949077" y="333653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/>
          <p:nvPr/>
        </p:nvCxnSpPr>
        <p:spPr>
          <a:xfrm flipV="1">
            <a:off x="8466419" y="2154385"/>
            <a:ext cx="1378015" cy="94042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697372" y="1455186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8" name="Düz Bağlayıcı 19"/>
          <p:cNvCxnSpPr/>
          <p:nvPr/>
        </p:nvCxnSpPr>
        <p:spPr>
          <a:xfrm flipV="1">
            <a:off x="6363042" y="1671513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19"/>
          <p:cNvCxnSpPr/>
          <p:nvPr/>
        </p:nvCxnSpPr>
        <p:spPr>
          <a:xfrm flipH="1" flipV="1">
            <a:off x="6898584" y="1660288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168008" y="1988841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Oval 57"/>
          <p:cNvSpPr/>
          <p:nvPr/>
        </p:nvSpPr>
        <p:spPr>
          <a:xfrm>
            <a:off x="7248128" y="2060849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9" name="Düz Bağlayıcı 19"/>
          <p:cNvCxnSpPr/>
          <p:nvPr/>
        </p:nvCxnSpPr>
        <p:spPr>
          <a:xfrm flipV="1">
            <a:off x="5839453" y="2203400"/>
            <a:ext cx="381030" cy="3375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Düz Bağlayıcı 19"/>
          <p:cNvCxnSpPr/>
          <p:nvPr/>
        </p:nvCxnSpPr>
        <p:spPr>
          <a:xfrm flipH="1" flipV="1">
            <a:off x="6374995" y="2192175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644419" y="252072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Oval 61"/>
          <p:cNvSpPr/>
          <p:nvPr/>
        </p:nvSpPr>
        <p:spPr>
          <a:xfrm>
            <a:off x="6756024" y="2561248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3" name="Düz Bağlayıcı 19"/>
          <p:cNvCxnSpPr/>
          <p:nvPr/>
        </p:nvCxnSpPr>
        <p:spPr>
          <a:xfrm flipH="1" flipV="1">
            <a:off x="5848492" y="2720880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229521" y="3089953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5" name="Düz Bağlayıcı 19"/>
          <p:cNvCxnSpPr/>
          <p:nvPr/>
        </p:nvCxnSpPr>
        <p:spPr>
          <a:xfrm flipH="1" flipV="1">
            <a:off x="6435051" y="3296944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816080" y="3666017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Rectangle 55"/>
          <p:cNvSpPr/>
          <p:nvPr/>
        </p:nvSpPr>
        <p:spPr>
          <a:xfrm>
            <a:off x="6657310" y="1124744"/>
            <a:ext cx="30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29995" y="1751824"/>
            <a:ext cx="32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80329" y="1660288"/>
            <a:ext cx="303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93634" y="2264912"/>
            <a:ext cx="320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373723" y="2420888"/>
            <a:ext cx="30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g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937000" y="3356992"/>
            <a:ext cx="311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5026" y="2780928"/>
            <a:ext cx="297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74" name="Düz Bağlayıcı 19"/>
          <p:cNvCxnSpPr/>
          <p:nvPr/>
        </p:nvCxnSpPr>
        <p:spPr>
          <a:xfrm flipH="1" flipV="1">
            <a:off x="7011114" y="3870517"/>
            <a:ext cx="421552" cy="40056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392143" y="4239590"/>
            <a:ext cx="237626" cy="2380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Rectangle 75"/>
          <p:cNvSpPr/>
          <p:nvPr/>
        </p:nvSpPr>
        <p:spPr>
          <a:xfrm>
            <a:off x="7522194" y="3995772"/>
            <a:ext cx="30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69585" y="1196753"/>
            <a:ext cx="1491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omic Sans MS"/>
                <a:cs typeface="Comic Sans MS"/>
              </a:rPr>
              <a:t>d</a:t>
            </a:r>
            <a:r>
              <a:rPr lang="en-US" u="sng" dirty="0">
                <a:latin typeface="Comic Sans MS"/>
                <a:cs typeface="Comic Sans MS"/>
              </a:rPr>
              <a:t>epth-first </a:t>
            </a:r>
          </a:p>
          <a:p>
            <a:pPr algn="ctr"/>
            <a:r>
              <a:rPr lang="en-US" u="sng" dirty="0">
                <a:latin typeface="Comic Sans MS"/>
                <a:cs typeface="Comic Sans MS"/>
              </a:rPr>
              <a:t>tree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896201" y="2420888"/>
            <a:ext cx="48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16443" y="3428740"/>
            <a:ext cx="47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835518" y="2276872"/>
            <a:ext cx="467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907018" y="4283804"/>
            <a:ext cx="46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FE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130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Cycle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Detection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4192" y="1340768"/>
            <a:ext cx="852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There is a cycle in the graph only if there is back edge in the graph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78019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Cycle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Detection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Metin kutusu 12"/>
          <p:cNvSpPr txBox="1"/>
          <p:nvPr/>
        </p:nvSpPr>
        <p:spPr>
          <a:xfrm>
            <a:off x="1847528" y="1942382"/>
            <a:ext cx="2736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5" name="Metin kutusu 12"/>
          <p:cNvSpPr txBox="1"/>
          <p:nvPr/>
        </p:nvSpPr>
        <p:spPr>
          <a:xfrm>
            <a:off x="1847528" y="4005064"/>
            <a:ext cx="35283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≠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 output ‘cycle found’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else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4192" y="1340768"/>
            <a:ext cx="852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There is a cycle in the graph only if there is back edge in the graph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794779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Cycle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Detection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6" y="17008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69151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584800" y="30689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616280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688288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581594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752184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Metin kutusu 12"/>
          <p:cNvSpPr txBox="1"/>
          <p:nvPr/>
        </p:nvSpPr>
        <p:spPr>
          <a:xfrm>
            <a:off x="1847528" y="1942382"/>
            <a:ext cx="2736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37" name="Metin kutusu 12"/>
          <p:cNvSpPr txBox="1"/>
          <p:nvPr/>
        </p:nvSpPr>
        <p:spPr>
          <a:xfrm>
            <a:off x="1847528" y="4005064"/>
            <a:ext cx="35283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≠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 output ‘cycle found’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else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24192" y="1340768"/>
            <a:ext cx="852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There is a cycle in the graph only if there is back edge in the graph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835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Cycle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Detection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6" y="17008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69151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584800" y="30689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616280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688288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581594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752184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Metin kutusu 12"/>
          <p:cNvSpPr txBox="1"/>
          <p:nvPr/>
        </p:nvSpPr>
        <p:spPr>
          <a:xfrm>
            <a:off x="1847528" y="1942382"/>
            <a:ext cx="2736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37" name="Metin kutusu 12"/>
          <p:cNvSpPr txBox="1"/>
          <p:nvPr/>
        </p:nvSpPr>
        <p:spPr>
          <a:xfrm>
            <a:off x="1847528" y="4005064"/>
            <a:ext cx="35283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≠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 output ‘cycle found’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else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24192" y="1340768"/>
            <a:ext cx="852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There is a cycle in the graph only if there is back edge in the graph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60967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Cycle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Detection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6" y="17008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69151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584800" y="30689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616280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688288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581594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752184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Metin kutusu 12"/>
          <p:cNvSpPr txBox="1"/>
          <p:nvPr/>
        </p:nvSpPr>
        <p:spPr>
          <a:xfrm>
            <a:off x="1847528" y="1942382"/>
            <a:ext cx="2736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37" name="Metin kutusu 12"/>
          <p:cNvSpPr txBox="1"/>
          <p:nvPr/>
        </p:nvSpPr>
        <p:spPr>
          <a:xfrm>
            <a:off x="1847528" y="4005064"/>
            <a:ext cx="35283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≠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 output ‘cycle found’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else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24192" y="1340768"/>
            <a:ext cx="852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There is a cycle in the graph only if there is back edge in the graph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825119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Cycle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Detection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6" y="17008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69151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584800" y="30689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616280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688288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581594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752184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Metin kutusu 12"/>
          <p:cNvSpPr txBox="1"/>
          <p:nvPr/>
        </p:nvSpPr>
        <p:spPr>
          <a:xfrm>
            <a:off x="1847528" y="1942382"/>
            <a:ext cx="2736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37" name="Metin kutusu 12"/>
          <p:cNvSpPr txBox="1"/>
          <p:nvPr/>
        </p:nvSpPr>
        <p:spPr>
          <a:xfrm>
            <a:off x="1847528" y="4005064"/>
            <a:ext cx="35283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≠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 output ‘cycle found’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else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24192" y="1340768"/>
            <a:ext cx="852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There is a cycle in the graph only if there is back edge in the graph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291887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Cycle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Detection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6" y="17008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69151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584800" y="30689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616280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688288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581594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752184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Metin kutusu 12"/>
          <p:cNvSpPr txBox="1"/>
          <p:nvPr/>
        </p:nvSpPr>
        <p:spPr>
          <a:xfrm>
            <a:off x="1847528" y="1942382"/>
            <a:ext cx="2736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37" name="Metin kutusu 12"/>
          <p:cNvSpPr txBox="1"/>
          <p:nvPr/>
        </p:nvSpPr>
        <p:spPr>
          <a:xfrm>
            <a:off x="1847528" y="4005064"/>
            <a:ext cx="35283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≠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 output ‘cycle found’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else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24192" y="1340768"/>
            <a:ext cx="852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There is a cycle in the graph only if there is back edge in the graph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599439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Cycle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Detection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6" y="17008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69151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584800" y="30689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616280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688288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581594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752184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Metin kutusu 12"/>
          <p:cNvSpPr txBox="1"/>
          <p:nvPr/>
        </p:nvSpPr>
        <p:spPr>
          <a:xfrm>
            <a:off x="1847528" y="1942382"/>
            <a:ext cx="2736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37" name="Metin kutusu 12"/>
          <p:cNvSpPr txBox="1"/>
          <p:nvPr/>
        </p:nvSpPr>
        <p:spPr>
          <a:xfrm>
            <a:off x="1847528" y="4005064"/>
            <a:ext cx="35283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≠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 output ‘cycle found’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else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24192" y="1340768"/>
            <a:ext cx="852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There is a cycle in the graph only if there is back edge in the graph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113598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Cycle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Detection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6" y="17008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69151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584800" y="30689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616280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688288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581594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752184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Metin kutusu 12"/>
          <p:cNvSpPr txBox="1"/>
          <p:nvPr/>
        </p:nvSpPr>
        <p:spPr>
          <a:xfrm>
            <a:off x="1847528" y="1942382"/>
            <a:ext cx="2736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37" name="Metin kutusu 12"/>
          <p:cNvSpPr txBox="1"/>
          <p:nvPr/>
        </p:nvSpPr>
        <p:spPr>
          <a:xfrm>
            <a:off x="1847528" y="4005064"/>
            <a:ext cx="35283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≠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 output ‘cycle found’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else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24192" y="1340768"/>
            <a:ext cx="852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There is a cycle in the graph only if there is back edge in the graph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934227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47528" y="1484784"/>
            <a:ext cx="871296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instead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going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cross-wise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just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go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deep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hen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process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u,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pick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neighbor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of u in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order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at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time of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checking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check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again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neighbor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v in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order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only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after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processing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all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descendants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v,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pass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next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neighbor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u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process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continues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until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all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verices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reachable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source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have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been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discovered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if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any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undiscovered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remain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choose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them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as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new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source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repeat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process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3568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Cycle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Detection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6" y="17008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69151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584800" y="30689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616280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688288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581594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752184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Metin kutusu 12"/>
          <p:cNvSpPr txBox="1"/>
          <p:nvPr/>
        </p:nvSpPr>
        <p:spPr>
          <a:xfrm>
            <a:off x="1847528" y="1942382"/>
            <a:ext cx="2736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37" name="Metin kutusu 12"/>
          <p:cNvSpPr txBox="1"/>
          <p:nvPr/>
        </p:nvSpPr>
        <p:spPr>
          <a:xfrm>
            <a:off x="1847528" y="4005064"/>
            <a:ext cx="35283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≠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 output ‘cycle found’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else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24192" y="1340768"/>
            <a:ext cx="852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There is a cycle in the graph only if there is back edge in the graph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032780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Cycle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Detection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6" y="17008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69151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584800" y="30689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616280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688288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581594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752184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Metin kutusu 12"/>
          <p:cNvSpPr txBox="1"/>
          <p:nvPr/>
        </p:nvSpPr>
        <p:spPr>
          <a:xfrm>
            <a:off x="1847528" y="1942382"/>
            <a:ext cx="2736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37" name="Metin kutusu 12"/>
          <p:cNvSpPr txBox="1"/>
          <p:nvPr/>
        </p:nvSpPr>
        <p:spPr>
          <a:xfrm>
            <a:off x="1847528" y="4005064"/>
            <a:ext cx="35283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if (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≠ white)</a:t>
            </a:r>
          </a:p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     output ‘cycle found’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else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24192" y="1340768"/>
            <a:ext cx="852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There is a cycle in the graph only if there is back edge in the graph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624061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678" y="1268761"/>
            <a:ext cx="90300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Directed graph can be used to represent order-dependent tasks 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828011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678" y="1268761"/>
            <a:ext cx="90300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Directed graph can be used to represent order-dependent tasks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4079777" y="207217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Düz Bağlayıcı 16"/>
          <p:cNvCxnSpPr>
            <a:endCxn id="10" idx="2"/>
          </p:cNvCxnSpPr>
          <p:nvPr/>
        </p:nvCxnSpPr>
        <p:spPr>
          <a:xfrm flipV="1">
            <a:off x="4439816" y="2263856"/>
            <a:ext cx="2016224" cy="13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etin kutusu 39"/>
          <p:cNvSpPr txBox="1"/>
          <p:nvPr/>
        </p:nvSpPr>
        <p:spPr>
          <a:xfrm>
            <a:off x="4079776" y="1988841"/>
            <a:ext cx="344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u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456041" y="207217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39"/>
          <p:cNvSpPr txBox="1"/>
          <p:nvPr/>
        </p:nvSpPr>
        <p:spPr>
          <a:xfrm>
            <a:off x="6456040" y="198884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51820" y="2564904"/>
            <a:ext cx="4672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task v can start only after task u finishes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789016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678" y="1268761"/>
            <a:ext cx="90300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Directed graph can be used to represent order-dependent tasks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4079777" y="207217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Düz Bağlayıcı 16"/>
          <p:cNvCxnSpPr>
            <a:endCxn id="10" idx="2"/>
          </p:cNvCxnSpPr>
          <p:nvPr/>
        </p:nvCxnSpPr>
        <p:spPr>
          <a:xfrm flipV="1">
            <a:off x="4439816" y="2263856"/>
            <a:ext cx="2016224" cy="13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etin kutusu 39"/>
          <p:cNvSpPr txBox="1"/>
          <p:nvPr/>
        </p:nvSpPr>
        <p:spPr>
          <a:xfrm>
            <a:off x="4079776" y="1988841"/>
            <a:ext cx="344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u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456041" y="207217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39"/>
          <p:cNvSpPr txBox="1"/>
          <p:nvPr/>
        </p:nvSpPr>
        <p:spPr>
          <a:xfrm>
            <a:off x="6456040" y="198884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51820" y="2564904"/>
            <a:ext cx="4672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task v can start only after task u finishes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03512" y="3163616"/>
            <a:ext cx="87703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Directed Acyclic Graph (DAG) must be used to represent such </a:t>
            </a:r>
          </a:p>
          <a:p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 order-dependent tasks 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88671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678" y="1268761"/>
            <a:ext cx="90300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Directed graph can be used to represent order-dependent tasks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4079777" y="207217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Düz Bağlayıcı 16"/>
          <p:cNvCxnSpPr>
            <a:endCxn id="10" idx="2"/>
          </p:cNvCxnSpPr>
          <p:nvPr/>
        </p:nvCxnSpPr>
        <p:spPr>
          <a:xfrm flipV="1">
            <a:off x="4439816" y="2263856"/>
            <a:ext cx="2016224" cy="13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etin kutusu 39"/>
          <p:cNvSpPr txBox="1"/>
          <p:nvPr/>
        </p:nvSpPr>
        <p:spPr>
          <a:xfrm>
            <a:off x="4078391" y="1988841"/>
            <a:ext cx="344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u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456041" y="207217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39"/>
          <p:cNvSpPr txBox="1"/>
          <p:nvPr/>
        </p:nvSpPr>
        <p:spPr>
          <a:xfrm>
            <a:off x="6456040" y="198884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51820" y="2564904"/>
            <a:ext cx="4672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task v can start only after task u finishes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03512" y="3163616"/>
            <a:ext cx="87703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Directed Acyclic Graph (DAG) must be used to represent such </a:t>
            </a:r>
          </a:p>
          <a:p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 order-dependent tasks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27144" y="4509120"/>
            <a:ext cx="106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COM101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5640" y="5661248"/>
            <a:ext cx="109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COM103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1744" y="4077072"/>
            <a:ext cx="109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COM201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5841" y="5157192"/>
            <a:ext cx="113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COM223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1865" y="6165304"/>
            <a:ext cx="113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COM234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3993" y="4005064"/>
            <a:ext cx="113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COM304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72065" y="4797152"/>
            <a:ext cx="113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COM342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04113" y="5661248"/>
            <a:ext cx="113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COM364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88289" y="4437112"/>
            <a:ext cx="113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COM463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76321" y="5445224"/>
            <a:ext cx="113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COM423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3" name="Düz Bağlayıcı 16"/>
          <p:cNvCxnSpPr>
            <a:endCxn id="20" idx="1"/>
          </p:cNvCxnSpPr>
          <p:nvPr/>
        </p:nvCxnSpPr>
        <p:spPr>
          <a:xfrm flipV="1">
            <a:off x="3935760" y="5845914"/>
            <a:ext cx="3168352" cy="4437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16" idx="1"/>
          </p:cNvCxnSpPr>
          <p:nvPr/>
        </p:nvCxnSpPr>
        <p:spPr>
          <a:xfrm>
            <a:off x="3287688" y="4810170"/>
            <a:ext cx="1368152" cy="5316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>
            <a:off x="5663952" y="5517232"/>
            <a:ext cx="1440160" cy="7920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>
            <a:endCxn id="19" idx="1"/>
          </p:cNvCxnSpPr>
          <p:nvPr/>
        </p:nvCxnSpPr>
        <p:spPr>
          <a:xfrm>
            <a:off x="4799856" y="4450130"/>
            <a:ext cx="1872208" cy="5316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/>
          <p:nvPr/>
        </p:nvCxnSpPr>
        <p:spPr>
          <a:xfrm flipV="1">
            <a:off x="5735960" y="5157192"/>
            <a:ext cx="936104" cy="22904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16"/>
          <p:cNvCxnSpPr/>
          <p:nvPr/>
        </p:nvCxnSpPr>
        <p:spPr>
          <a:xfrm flipV="1">
            <a:off x="3719736" y="4365104"/>
            <a:ext cx="2304256" cy="13091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16"/>
          <p:cNvCxnSpPr/>
          <p:nvPr/>
        </p:nvCxnSpPr>
        <p:spPr>
          <a:xfrm flipV="1">
            <a:off x="7752184" y="4797152"/>
            <a:ext cx="1008112" cy="22904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16"/>
          <p:cNvCxnSpPr>
            <a:endCxn id="22" idx="1"/>
          </p:cNvCxnSpPr>
          <p:nvPr/>
        </p:nvCxnSpPr>
        <p:spPr>
          <a:xfrm>
            <a:off x="7104112" y="4306114"/>
            <a:ext cx="1872208" cy="132377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16"/>
          <p:cNvCxnSpPr/>
          <p:nvPr/>
        </p:nvCxnSpPr>
        <p:spPr>
          <a:xfrm flipV="1">
            <a:off x="5951984" y="5229200"/>
            <a:ext cx="1080120" cy="10211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32105" y="6237312"/>
            <a:ext cx="113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COM368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0" name="Düz Bağlayıcı 16"/>
          <p:cNvCxnSpPr/>
          <p:nvPr/>
        </p:nvCxnSpPr>
        <p:spPr>
          <a:xfrm flipV="1">
            <a:off x="8112224" y="5733256"/>
            <a:ext cx="864096" cy="58908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31504" y="6237312"/>
            <a:ext cx="3196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ourse dependency graph</a:t>
            </a:r>
            <a:endParaRPr lang="en-US" sz="2000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338545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0177" y="1268760"/>
            <a:ext cx="897553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a</a:t>
            </a:r>
            <a:r>
              <a:rPr lang="en-US" sz="2200" dirty="0">
                <a:latin typeface="Comic Sans MS"/>
                <a:cs typeface="Comic Sans MS"/>
              </a:rPr>
              <a:t> topological sort  of a graph is a linear ordering of the vertices 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of a directed acyclic graph (DAG) such that if (</a:t>
            </a:r>
            <a:r>
              <a:rPr lang="en-US" sz="2200" dirty="0" err="1">
                <a:latin typeface="Comic Sans MS"/>
                <a:cs typeface="Comic Sans MS"/>
              </a:rPr>
              <a:t>u,v</a:t>
            </a:r>
            <a:r>
              <a:rPr lang="en-US" sz="2200" dirty="0">
                <a:latin typeface="Comic Sans MS"/>
                <a:cs typeface="Comic Sans MS"/>
              </a:rPr>
              <a:t>) is an edge </a:t>
            </a:r>
            <a:endParaRPr lang="en-US" sz="2200" dirty="0">
              <a:latin typeface="Comic Sans MS"/>
              <a:cs typeface="Comic Sans MS"/>
            </a:endParaRP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  in DAG, then u appears before v in this linear ordering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374890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0177" y="1268761"/>
            <a:ext cx="897553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a</a:t>
            </a:r>
            <a:r>
              <a:rPr lang="en-US" sz="2200" dirty="0">
                <a:latin typeface="Comic Sans MS"/>
                <a:cs typeface="Comic Sans MS"/>
              </a:rPr>
              <a:t> topological sort  of a graph is a linear ordering of the vertices 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of a directed acyclic graph (DAG) such that if (</a:t>
            </a:r>
            <a:r>
              <a:rPr lang="en-US" sz="2200" dirty="0" err="1">
                <a:latin typeface="Comic Sans MS"/>
                <a:cs typeface="Comic Sans MS"/>
              </a:rPr>
              <a:t>u,v</a:t>
            </a:r>
            <a:r>
              <a:rPr lang="en-US" sz="2200" dirty="0">
                <a:latin typeface="Comic Sans MS"/>
                <a:cs typeface="Comic Sans MS"/>
              </a:rPr>
              <a:t>) is an edge </a:t>
            </a:r>
            <a:endParaRPr lang="en-US" sz="2200" dirty="0">
              <a:latin typeface="Comic Sans MS"/>
              <a:cs typeface="Comic Sans MS"/>
            </a:endParaRP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  in DAG, then u appears before v in this linear ordering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for course dependency graph, a topological order gives in which 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 order the courses should be taken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620651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0177" y="1268761"/>
            <a:ext cx="897553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a</a:t>
            </a:r>
            <a:r>
              <a:rPr lang="en-US" sz="2200" dirty="0">
                <a:latin typeface="Comic Sans MS"/>
                <a:cs typeface="Comic Sans MS"/>
              </a:rPr>
              <a:t> topological sort  of a graph is a linear ordering of the vertices 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of a directed acyclic graph (DAG) such that if (</a:t>
            </a:r>
            <a:r>
              <a:rPr lang="en-US" sz="2200" dirty="0" err="1">
                <a:latin typeface="Comic Sans MS"/>
                <a:cs typeface="Comic Sans MS"/>
              </a:rPr>
              <a:t>u,v</a:t>
            </a:r>
            <a:r>
              <a:rPr lang="en-US" sz="2200" dirty="0">
                <a:latin typeface="Comic Sans MS"/>
                <a:cs typeface="Comic Sans MS"/>
              </a:rPr>
              <a:t>) is an edge </a:t>
            </a:r>
            <a:endParaRPr lang="en-US" sz="2200" dirty="0">
              <a:latin typeface="Comic Sans MS"/>
              <a:cs typeface="Comic Sans MS"/>
            </a:endParaRP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  in DAG, then u appears before v in this linear ordering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for course dependency graph, a topological order gives in which 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 order the courses should be taken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61082" y="347767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39"/>
          <p:cNvSpPr txBox="1"/>
          <p:nvPr/>
        </p:nvSpPr>
        <p:spPr>
          <a:xfrm>
            <a:off x="3359696" y="3394349"/>
            <a:ext cx="36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3001042" y="437642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39"/>
          <p:cNvSpPr txBox="1"/>
          <p:nvPr/>
        </p:nvSpPr>
        <p:spPr>
          <a:xfrm>
            <a:off x="2999657" y="4293097"/>
            <a:ext cx="34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Oval 11"/>
          <p:cNvSpPr/>
          <p:nvPr/>
        </p:nvSpPr>
        <p:spPr>
          <a:xfrm>
            <a:off x="3721122" y="495249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39"/>
          <p:cNvSpPr txBox="1"/>
          <p:nvPr/>
        </p:nvSpPr>
        <p:spPr>
          <a:xfrm>
            <a:off x="3719736" y="4869161"/>
            <a:ext cx="34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4307932" y="405374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39"/>
          <p:cNvSpPr txBox="1"/>
          <p:nvPr/>
        </p:nvSpPr>
        <p:spPr>
          <a:xfrm>
            <a:off x="4306547" y="3970413"/>
            <a:ext cx="36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d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28012" y="344032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39"/>
          <p:cNvSpPr txBox="1"/>
          <p:nvPr/>
        </p:nvSpPr>
        <p:spPr>
          <a:xfrm>
            <a:off x="5026626" y="3356993"/>
            <a:ext cx="35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0" name="Oval 19"/>
          <p:cNvSpPr/>
          <p:nvPr/>
        </p:nvSpPr>
        <p:spPr>
          <a:xfrm>
            <a:off x="5089274" y="502449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39"/>
          <p:cNvSpPr txBox="1"/>
          <p:nvPr/>
        </p:nvSpPr>
        <p:spPr>
          <a:xfrm>
            <a:off x="5087889" y="4941169"/>
            <a:ext cx="34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Oval 21"/>
          <p:cNvSpPr/>
          <p:nvPr/>
        </p:nvSpPr>
        <p:spPr>
          <a:xfrm>
            <a:off x="5604076" y="4341774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39"/>
          <p:cNvSpPr txBox="1"/>
          <p:nvPr/>
        </p:nvSpPr>
        <p:spPr>
          <a:xfrm>
            <a:off x="5602690" y="4258445"/>
            <a:ext cx="34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g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540180" y="491783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Metin kutusu 39"/>
          <p:cNvSpPr txBox="1"/>
          <p:nvPr/>
        </p:nvSpPr>
        <p:spPr>
          <a:xfrm>
            <a:off x="6538795" y="4834509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6" name="Oval 25"/>
          <p:cNvSpPr/>
          <p:nvPr/>
        </p:nvSpPr>
        <p:spPr>
          <a:xfrm>
            <a:off x="6972228" y="344032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Metin kutusu 39"/>
          <p:cNvSpPr txBox="1"/>
          <p:nvPr/>
        </p:nvSpPr>
        <p:spPr>
          <a:xfrm>
            <a:off x="6970842" y="3356993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28" name="Oval 27"/>
          <p:cNvSpPr/>
          <p:nvPr/>
        </p:nvSpPr>
        <p:spPr>
          <a:xfrm>
            <a:off x="7548292" y="419775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Metin kutusu 39"/>
          <p:cNvSpPr txBox="1"/>
          <p:nvPr/>
        </p:nvSpPr>
        <p:spPr>
          <a:xfrm>
            <a:off x="7546906" y="4114429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30" name="Düz Bağlayıcı 16"/>
          <p:cNvCxnSpPr>
            <a:endCxn id="17" idx="1"/>
          </p:cNvCxnSpPr>
          <p:nvPr/>
        </p:nvCxnSpPr>
        <p:spPr>
          <a:xfrm flipV="1">
            <a:off x="3719736" y="3587825"/>
            <a:ext cx="1306890" cy="702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16"/>
          <p:cNvCxnSpPr>
            <a:endCxn id="23" idx="1"/>
          </p:cNvCxnSpPr>
          <p:nvPr/>
        </p:nvCxnSpPr>
        <p:spPr>
          <a:xfrm flipV="1">
            <a:off x="3359696" y="4489277"/>
            <a:ext cx="2242994" cy="10487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16"/>
          <p:cNvCxnSpPr>
            <a:endCxn id="15" idx="1"/>
          </p:cNvCxnSpPr>
          <p:nvPr/>
        </p:nvCxnSpPr>
        <p:spPr>
          <a:xfrm>
            <a:off x="3647728" y="3802059"/>
            <a:ext cx="658818" cy="39918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16"/>
          <p:cNvCxnSpPr>
            <a:endCxn id="20" idx="2"/>
          </p:cNvCxnSpPr>
          <p:nvPr/>
        </p:nvCxnSpPr>
        <p:spPr>
          <a:xfrm>
            <a:off x="4079777" y="5157193"/>
            <a:ext cx="1009497" cy="5899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16"/>
          <p:cNvCxnSpPr>
            <a:endCxn id="14" idx="3"/>
          </p:cNvCxnSpPr>
          <p:nvPr/>
        </p:nvCxnSpPr>
        <p:spPr>
          <a:xfrm flipV="1">
            <a:off x="4003699" y="438096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Bağlayıcı 16"/>
          <p:cNvCxnSpPr>
            <a:endCxn id="29" idx="1"/>
          </p:cNvCxnSpPr>
          <p:nvPr/>
        </p:nvCxnSpPr>
        <p:spPr>
          <a:xfrm>
            <a:off x="5351260" y="3717033"/>
            <a:ext cx="2195646" cy="6282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16"/>
          <p:cNvCxnSpPr/>
          <p:nvPr/>
        </p:nvCxnSpPr>
        <p:spPr>
          <a:xfrm flipV="1">
            <a:off x="5904636" y="378904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Düz Bağlayıcı 16"/>
          <p:cNvCxnSpPr/>
          <p:nvPr/>
        </p:nvCxnSpPr>
        <p:spPr>
          <a:xfrm>
            <a:off x="5914994" y="463864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Düz Bağlayıcı 16"/>
          <p:cNvCxnSpPr/>
          <p:nvPr/>
        </p:nvCxnSpPr>
        <p:spPr>
          <a:xfrm flipV="1">
            <a:off x="5303912" y="4653136"/>
            <a:ext cx="360040" cy="3861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Düz Bağlayıcı 16"/>
          <p:cNvCxnSpPr/>
          <p:nvPr/>
        </p:nvCxnSpPr>
        <p:spPr>
          <a:xfrm flipV="1">
            <a:off x="6851098" y="4446960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2391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0177" y="1268761"/>
            <a:ext cx="897553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a</a:t>
            </a:r>
            <a:r>
              <a:rPr lang="en-US" sz="2200" dirty="0">
                <a:latin typeface="Comic Sans MS"/>
                <a:cs typeface="Comic Sans MS"/>
              </a:rPr>
              <a:t> topological sort  of a graph is a linear ordering of the vertices 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of a directed acyclic graph (DAG) such that if (</a:t>
            </a:r>
            <a:r>
              <a:rPr lang="en-US" sz="2200" dirty="0" err="1">
                <a:latin typeface="Comic Sans MS"/>
                <a:cs typeface="Comic Sans MS"/>
              </a:rPr>
              <a:t>u,v</a:t>
            </a:r>
            <a:r>
              <a:rPr lang="en-US" sz="2200" dirty="0">
                <a:latin typeface="Comic Sans MS"/>
                <a:cs typeface="Comic Sans MS"/>
              </a:rPr>
              <a:t>) is an edge </a:t>
            </a:r>
            <a:endParaRPr lang="en-US" sz="2200" dirty="0">
              <a:latin typeface="Comic Sans MS"/>
              <a:cs typeface="Comic Sans MS"/>
            </a:endParaRP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  in DAG, then u appears before v in this linear ordering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for course dependency graph, a topological order gives in which 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 order the courses should be taken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61082" y="347767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39"/>
          <p:cNvSpPr txBox="1"/>
          <p:nvPr/>
        </p:nvSpPr>
        <p:spPr>
          <a:xfrm>
            <a:off x="3359696" y="3394349"/>
            <a:ext cx="36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3001042" y="437642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39"/>
          <p:cNvSpPr txBox="1"/>
          <p:nvPr/>
        </p:nvSpPr>
        <p:spPr>
          <a:xfrm>
            <a:off x="2999657" y="4293097"/>
            <a:ext cx="34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Oval 11"/>
          <p:cNvSpPr/>
          <p:nvPr/>
        </p:nvSpPr>
        <p:spPr>
          <a:xfrm>
            <a:off x="3721122" y="495249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39"/>
          <p:cNvSpPr txBox="1"/>
          <p:nvPr/>
        </p:nvSpPr>
        <p:spPr>
          <a:xfrm>
            <a:off x="3719736" y="4869161"/>
            <a:ext cx="34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4307932" y="405374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39"/>
          <p:cNvSpPr txBox="1"/>
          <p:nvPr/>
        </p:nvSpPr>
        <p:spPr>
          <a:xfrm>
            <a:off x="4306547" y="3970413"/>
            <a:ext cx="36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d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28012" y="344032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39"/>
          <p:cNvSpPr txBox="1"/>
          <p:nvPr/>
        </p:nvSpPr>
        <p:spPr>
          <a:xfrm>
            <a:off x="5026626" y="3356993"/>
            <a:ext cx="35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0" name="Oval 19"/>
          <p:cNvSpPr/>
          <p:nvPr/>
        </p:nvSpPr>
        <p:spPr>
          <a:xfrm>
            <a:off x="5089274" y="502449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39"/>
          <p:cNvSpPr txBox="1"/>
          <p:nvPr/>
        </p:nvSpPr>
        <p:spPr>
          <a:xfrm>
            <a:off x="5087889" y="4941169"/>
            <a:ext cx="34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Oval 21"/>
          <p:cNvSpPr/>
          <p:nvPr/>
        </p:nvSpPr>
        <p:spPr>
          <a:xfrm>
            <a:off x="5604076" y="4341774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39"/>
          <p:cNvSpPr txBox="1"/>
          <p:nvPr/>
        </p:nvSpPr>
        <p:spPr>
          <a:xfrm>
            <a:off x="5602690" y="4258445"/>
            <a:ext cx="34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g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540180" y="491783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Metin kutusu 39"/>
          <p:cNvSpPr txBox="1"/>
          <p:nvPr/>
        </p:nvSpPr>
        <p:spPr>
          <a:xfrm>
            <a:off x="6538795" y="4834509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6" name="Oval 25"/>
          <p:cNvSpPr/>
          <p:nvPr/>
        </p:nvSpPr>
        <p:spPr>
          <a:xfrm>
            <a:off x="6972228" y="344032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Metin kutusu 39"/>
          <p:cNvSpPr txBox="1"/>
          <p:nvPr/>
        </p:nvSpPr>
        <p:spPr>
          <a:xfrm>
            <a:off x="6970842" y="3356993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28" name="Oval 27"/>
          <p:cNvSpPr/>
          <p:nvPr/>
        </p:nvSpPr>
        <p:spPr>
          <a:xfrm>
            <a:off x="7548292" y="419775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Metin kutusu 39"/>
          <p:cNvSpPr txBox="1"/>
          <p:nvPr/>
        </p:nvSpPr>
        <p:spPr>
          <a:xfrm>
            <a:off x="7546906" y="4114429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30" name="Düz Bağlayıcı 16"/>
          <p:cNvCxnSpPr>
            <a:endCxn id="17" idx="1"/>
          </p:cNvCxnSpPr>
          <p:nvPr/>
        </p:nvCxnSpPr>
        <p:spPr>
          <a:xfrm flipV="1">
            <a:off x="3719736" y="3587825"/>
            <a:ext cx="1306890" cy="702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16"/>
          <p:cNvCxnSpPr>
            <a:endCxn id="23" idx="1"/>
          </p:cNvCxnSpPr>
          <p:nvPr/>
        </p:nvCxnSpPr>
        <p:spPr>
          <a:xfrm flipV="1">
            <a:off x="3359696" y="4489277"/>
            <a:ext cx="2242994" cy="10487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16"/>
          <p:cNvCxnSpPr>
            <a:endCxn id="15" idx="1"/>
          </p:cNvCxnSpPr>
          <p:nvPr/>
        </p:nvCxnSpPr>
        <p:spPr>
          <a:xfrm>
            <a:off x="3647728" y="3802059"/>
            <a:ext cx="658818" cy="39918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16"/>
          <p:cNvCxnSpPr>
            <a:endCxn id="20" idx="2"/>
          </p:cNvCxnSpPr>
          <p:nvPr/>
        </p:nvCxnSpPr>
        <p:spPr>
          <a:xfrm>
            <a:off x="4079777" y="5157193"/>
            <a:ext cx="1009497" cy="5899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16"/>
          <p:cNvCxnSpPr>
            <a:endCxn id="14" idx="3"/>
          </p:cNvCxnSpPr>
          <p:nvPr/>
        </p:nvCxnSpPr>
        <p:spPr>
          <a:xfrm flipV="1">
            <a:off x="4003699" y="438096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Bağlayıcı 16"/>
          <p:cNvCxnSpPr>
            <a:endCxn id="29" idx="1"/>
          </p:cNvCxnSpPr>
          <p:nvPr/>
        </p:nvCxnSpPr>
        <p:spPr>
          <a:xfrm>
            <a:off x="5351260" y="3717033"/>
            <a:ext cx="2195646" cy="6282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16"/>
          <p:cNvCxnSpPr/>
          <p:nvPr/>
        </p:nvCxnSpPr>
        <p:spPr>
          <a:xfrm flipV="1">
            <a:off x="5904636" y="378904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Düz Bağlayıcı 16"/>
          <p:cNvCxnSpPr/>
          <p:nvPr/>
        </p:nvCxnSpPr>
        <p:spPr>
          <a:xfrm>
            <a:off x="5914994" y="463864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Düz Bağlayıcı 16"/>
          <p:cNvCxnSpPr/>
          <p:nvPr/>
        </p:nvCxnSpPr>
        <p:spPr>
          <a:xfrm flipV="1">
            <a:off x="5303912" y="4653136"/>
            <a:ext cx="360040" cy="3861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Düz Bağlayıcı 16"/>
          <p:cNvCxnSpPr/>
          <p:nvPr/>
        </p:nvCxnSpPr>
        <p:spPr>
          <a:xfrm flipV="1">
            <a:off x="6851098" y="4446960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63553" y="5517233"/>
            <a:ext cx="30460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a</a:t>
            </a:r>
            <a:r>
              <a:rPr lang="en-US" sz="2000" dirty="0">
                <a:latin typeface="Comic Sans MS"/>
                <a:cs typeface="Comic Sans MS"/>
              </a:rPr>
              <a:t>, b, c, d, e, f, g, h, k, m</a:t>
            </a:r>
          </a:p>
          <a:p>
            <a:r>
              <a:rPr lang="en-US" sz="2000" dirty="0">
                <a:latin typeface="Comic Sans MS"/>
                <a:cs typeface="Comic Sans MS"/>
              </a:rPr>
              <a:t>b</a:t>
            </a:r>
            <a:r>
              <a:rPr lang="en-US" sz="2000" dirty="0">
                <a:latin typeface="Comic Sans MS"/>
                <a:cs typeface="Comic Sans MS"/>
              </a:rPr>
              <a:t>, c, a, e, d, f, g, k, h, m</a:t>
            </a:r>
          </a:p>
          <a:p>
            <a:r>
              <a:rPr lang="en-US" sz="2000" dirty="0">
                <a:latin typeface="Comic Sans MS"/>
                <a:cs typeface="Comic Sans MS"/>
              </a:rPr>
              <a:t>c, b, d, f, a, g, h, m, k, e 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2079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847529" y="1340768"/>
            <a:ext cx="75456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>
                <a:latin typeface="Comic Sans MS" panose="030F0702030302020204" pitchFamily="66" charset="0"/>
              </a:rPr>
              <a:t>e</a:t>
            </a:r>
            <a:r>
              <a:rPr lang="tr-TR" sz="2400" dirty="0" err="1">
                <a:latin typeface="Comic Sans MS" panose="030F0702030302020204" pitchFamily="66" charset="0"/>
              </a:rPr>
              <a:t>very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node</a:t>
            </a:r>
            <a:r>
              <a:rPr lang="tr-TR" sz="2400" dirty="0">
                <a:latin typeface="Comic Sans MS" panose="030F0702030302020204" pitchFamily="66" charset="0"/>
              </a:rPr>
              <a:t> u is </a:t>
            </a:r>
            <a:r>
              <a:rPr lang="tr-TR" sz="2400" dirty="0" err="1">
                <a:latin typeface="Comic Sans MS" panose="030F0702030302020204" pitchFamily="66" charset="0"/>
              </a:rPr>
              <a:t>associated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with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four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parameters</a:t>
            </a:r>
            <a:r>
              <a:rPr lang="tr-TR" sz="2400" dirty="0">
                <a:latin typeface="Comic Sans MS" panose="030F0702030302020204" pitchFamily="66" charset="0"/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r>
              <a:rPr lang="tr-TR" sz="2400" dirty="0">
                <a:latin typeface="Comic Sans MS" panose="030F0702030302020204" pitchFamily="66" charset="0"/>
              </a:rPr>
              <a:t>    </a:t>
            </a:r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1507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0177" y="1268761"/>
            <a:ext cx="897553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a</a:t>
            </a:r>
            <a:r>
              <a:rPr lang="en-US" sz="2200" dirty="0">
                <a:latin typeface="Comic Sans MS"/>
                <a:cs typeface="Comic Sans MS"/>
              </a:rPr>
              <a:t> topological sort  of a graph is a linear ordering of the vertices 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of a directed acyclic graph (DAG) such that if (</a:t>
            </a:r>
            <a:r>
              <a:rPr lang="en-US" sz="2200" dirty="0" err="1">
                <a:latin typeface="Comic Sans MS"/>
                <a:cs typeface="Comic Sans MS"/>
              </a:rPr>
              <a:t>u,v</a:t>
            </a:r>
            <a:r>
              <a:rPr lang="en-US" sz="2200" dirty="0">
                <a:latin typeface="Comic Sans MS"/>
                <a:cs typeface="Comic Sans MS"/>
              </a:rPr>
              <a:t>) is an edge </a:t>
            </a:r>
            <a:endParaRPr lang="en-US" sz="2200" dirty="0">
              <a:latin typeface="Comic Sans MS"/>
              <a:cs typeface="Comic Sans MS"/>
            </a:endParaRP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  in DAG, then u appears before v in this linear ordering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for course dependency graph, a topological order gives in which 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 order the courses should be taken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61082" y="347767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39"/>
          <p:cNvSpPr txBox="1"/>
          <p:nvPr/>
        </p:nvSpPr>
        <p:spPr>
          <a:xfrm>
            <a:off x="3359696" y="3394349"/>
            <a:ext cx="36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3001042" y="437642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39"/>
          <p:cNvSpPr txBox="1"/>
          <p:nvPr/>
        </p:nvSpPr>
        <p:spPr>
          <a:xfrm>
            <a:off x="2999657" y="4293097"/>
            <a:ext cx="34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Oval 11"/>
          <p:cNvSpPr/>
          <p:nvPr/>
        </p:nvSpPr>
        <p:spPr>
          <a:xfrm>
            <a:off x="3721122" y="495249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39"/>
          <p:cNvSpPr txBox="1"/>
          <p:nvPr/>
        </p:nvSpPr>
        <p:spPr>
          <a:xfrm>
            <a:off x="3719736" y="4869161"/>
            <a:ext cx="34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4307932" y="405374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39"/>
          <p:cNvSpPr txBox="1"/>
          <p:nvPr/>
        </p:nvSpPr>
        <p:spPr>
          <a:xfrm>
            <a:off x="4306547" y="3970413"/>
            <a:ext cx="36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d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28012" y="344032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39"/>
          <p:cNvSpPr txBox="1"/>
          <p:nvPr/>
        </p:nvSpPr>
        <p:spPr>
          <a:xfrm>
            <a:off x="5026626" y="3356993"/>
            <a:ext cx="35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0" name="Oval 19"/>
          <p:cNvSpPr/>
          <p:nvPr/>
        </p:nvSpPr>
        <p:spPr>
          <a:xfrm>
            <a:off x="5089274" y="502449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39"/>
          <p:cNvSpPr txBox="1"/>
          <p:nvPr/>
        </p:nvSpPr>
        <p:spPr>
          <a:xfrm>
            <a:off x="5087889" y="4941169"/>
            <a:ext cx="34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Oval 21"/>
          <p:cNvSpPr/>
          <p:nvPr/>
        </p:nvSpPr>
        <p:spPr>
          <a:xfrm>
            <a:off x="5604076" y="4341774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39"/>
          <p:cNvSpPr txBox="1"/>
          <p:nvPr/>
        </p:nvSpPr>
        <p:spPr>
          <a:xfrm>
            <a:off x="5602690" y="4258445"/>
            <a:ext cx="34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g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540180" y="491783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Metin kutusu 39"/>
          <p:cNvSpPr txBox="1"/>
          <p:nvPr/>
        </p:nvSpPr>
        <p:spPr>
          <a:xfrm>
            <a:off x="6538795" y="4834509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6" name="Oval 25"/>
          <p:cNvSpPr/>
          <p:nvPr/>
        </p:nvSpPr>
        <p:spPr>
          <a:xfrm>
            <a:off x="6972228" y="344032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Metin kutusu 39"/>
          <p:cNvSpPr txBox="1"/>
          <p:nvPr/>
        </p:nvSpPr>
        <p:spPr>
          <a:xfrm>
            <a:off x="6970842" y="3356993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28" name="Oval 27"/>
          <p:cNvSpPr/>
          <p:nvPr/>
        </p:nvSpPr>
        <p:spPr>
          <a:xfrm>
            <a:off x="7548292" y="419775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Metin kutusu 39"/>
          <p:cNvSpPr txBox="1"/>
          <p:nvPr/>
        </p:nvSpPr>
        <p:spPr>
          <a:xfrm>
            <a:off x="7546906" y="4114429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30" name="Düz Bağlayıcı 16"/>
          <p:cNvCxnSpPr>
            <a:endCxn id="17" idx="1"/>
          </p:cNvCxnSpPr>
          <p:nvPr/>
        </p:nvCxnSpPr>
        <p:spPr>
          <a:xfrm flipV="1">
            <a:off x="3719736" y="3587825"/>
            <a:ext cx="1306890" cy="702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16"/>
          <p:cNvCxnSpPr>
            <a:endCxn id="23" idx="1"/>
          </p:cNvCxnSpPr>
          <p:nvPr/>
        </p:nvCxnSpPr>
        <p:spPr>
          <a:xfrm flipV="1">
            <a:off x="3359696" y="4489277"/>
            <a:ext cx="2242994" cy="10487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16"/>
          <p:cNvCxnSpPr>
            <a:endCxn id="15" idx="1"/>
          </p:cNvCxnSpPr>
          <p:nvPr/>
        </p:nvCxnSpPr>
        <p:spPr>
          <a:xfrm>
            <a:off x="3647728" y="3802059"/>
            <a:ext cx="658818" cy="39918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16"/>
          <p:cNvCxnSpPr>
            <a:endCxn id="20" idx="2"/>
          </p:cNvCxnSpPr>
          <p:nvPr/>
        </p:nvCxnSpPr>
        <p:spPr>
          <a:xfrm>
            <a:off x="4079777" y="5157193"/>
            <a:ext cx="1009497" cy="5899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16"/>
          <p:cNvCxnSpPr>
            <a:endCxn id="14" idx="3"/>
          </p:cNvCxnSpPr>
          <p:nvPr/>
        </p:nvCxnSpPr>
        <p:spPr>
          <a:xfrm flipV="1">
            <a:off x="4003699" y="438096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Bağlayıcı 16"/>
          <p:cNvCxnSpPr>
            <a:endCxn id="29" idx="1"/>
          </p:cNvCxnSpPr>
          <p:nvPr/>
        </p:nvCxnSpPr>
        <p:spPr>
          <a:xfrm>
            <a:off x="5351260" y="3717033"/>
            <a:ext cx="2195646" cy="6282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16"/>
          <p:cNvCxnSpPr/>
          <p:nvPr/>
        </p:nvCxnSpPr>
        <p:spPr>
          <a:xfrm flipV="1">
            <a:off x="5904636" y="378904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Düz Bağlayıcı 16"/>
          <p:cNvCxnSpPr/>
          <p:nvPr/>
        </p:nvCxnSpPr>
        <p:spPr>
          <a:xfrm>
            <a:off x="5914994" y="463864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Düz Bağlayıcı 16"/>
          <p:cNvCxnSpPr/>
          <p:nvPr/>
        </p:nvCxnSpPr>
        <p:spPr>
          <a:xfrm flipV="1">
            <a:off x="5303912" y="4653136"/>
            <a:ext cx="360040" cy="3861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Düz Bağlayıcı 16"/>
          <p:cNvCxnSpPr/>
          <p:nvPr/>
        </p:nvCxnSpPr>
        <p:spPr>
          <a:xfrm flipV="1">
            <a:off x="6851098" y="4446960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63553" y="5517233"/>
            <a:ext cx="30460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a</a:t>
            </a:r>
            <a:r>
              <a:rPr lang="en-US" sz="2000" dirty="0">
                <a:latin typeface="Comic Sans MS"/>
                <a:cs typeface="Comic Sans MS"/>
              </a:rPr>
              <a:t>, b, c, d, e, f, g, h, k, m</a:t>
            </a:r>
          </a:p>
          <a:p>
            <a:r>
              <a:rPr lang="en-US" sz="2000" dirty="0">
                <a:latin typeface="Comic Sans MS"/>
                <a:cs typeface="Comic Sans MS"/>
              </a:rPr>
              <a:t>b</a:t>
            </a:r>
            <a:r>
              <a:rPr lang="en-US" sz="2000" dirty="0">
                <a:latin typeface="Comic Sans MS"/>
                <a:cs typeface="Comic Sans MS"/>
              </a:rPr>
              <a:t>, c, a, e, d, f, g, k, h, m</a:t>
            </a:r>
          </a:p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c, b, d, f, a, g, h, m, k, e 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159896" y="5877272"/>
            <a:ext cx="115212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40016" y="5445224"/>
            <a:ext cx="42119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t</a:t>
            </a:r>
            <a:r>
              <a:rPr lang="en-US" sz="1600" dirty="0">
                <a:latin typeface="Comic Sans MS"/>
                <a:cs typeface="Comic Sans MS"/>
              </a:rPr>
              <a:t>here is an edge (</a:t>
            </a:r>
            <a:r>
              <a:rPr lang="en-US" sz="1600" dirty="0" err="1">
                <a:latin typeface="Comic Sans MS"/>
                <a:cs typeface="Comic Sans MS"/>
              </a:rPr>
              <a:t>e,m</a:t>
            </a:r>
            <a:r>
              <a:rPr lang="en-US" sz="1600" dirty="0">
                <a:latin typeface="Comic Sans MS"/>
                <a:cs typeface="Comic Sans MS"/>
              </a:rPr>
              <a:t>) in the graph, but e comes after m in the ordering</a:t>
            </a:r>
          </a:p>
        </p:txBody>
      </p:sp>
    </p:spTree>
    <p:extLst>
      <p:ext uri="{BB962C8B-B14F-4D97-AF65-F5344CB8AC3E}">
        <p14:creationId xmlns:p14="http://schemas.microsoft.com/office/powerpoint/2010/main" val="32879581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0177" y="1268761"/>
            <a:ext cx="897553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a</a:t>
            </a:r>
            <a:r>
              <a:rPr lang="en-US" sz="2200" dirty="0">
                <a:latin typeface="Comic Sans MS"/>
                <a:cs typeface="Comic Sans MS"/>
              </a:rPr>
              <a:t> topological sort  of a graph is a linear ordering of the vertices 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of a directed acyclic graph (DAG) such that if (</a:t>
            </a:r>
            <a:r>
              <a:rPr lang="en-US" sz="2200" dirty="0" err="1">
                <a:latin typeface="Comic Sans MS"/>
                <a:cs typeface="Comic Sans MS"/>
              </a:rPr>
              <a:t>u,v</a:t>
            </a:r>
            <a:r>
              <a:rPr lang="en-US" sz="2200" dirty="0">
                <a:latin typeface="Comic Sans MS"/>
                <a:cs typeface="Comic Sans MS"/>
              </a:rPr>
              <a:t>) is an edge </a:t>
            </a:r>
            <a:endParaRPr lang="en-US" sz="2200" dirty="0">
              <a:latin typeface="Comic Sans MS"/>
              <a:cs typeface="Comic Sans MS"/>
            </a:endParaRP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  in DAG, then u appears before v in this linear ordering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for course dependency graph, a topological order gives in which 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 order the courses should be taken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61082" y="347767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39"/>
          <p:cNvSpPr txBox="1"/>
          <p:nvPr/>
        </p:nvSpPr>
        <p:spPr>
          <a:xfrm>
            <a:off x="3359696" y="3394349"/>
            <a:ext cx="36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3001042" y="437642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39"/>
          <p:cNvSpPr txBox="1"/>
          <p:nvPr/>
        </p:nvSpPr>
        <p:spPr>
          <a:xfrm>
            <a:off x="2999657" y="4293097"/>
            <a:ext cx="34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Oval 11"/>
          <p:cNvSpPr/>
          <p:nvPr/>
        </p:nvSpPr>
        <p:spPr>
          <a:xfrm>
            <a:off x="3721122" y="495249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39"/>
          <p:cNvSpPr txBox="1"/>
          <p:nvPr/>
        </p:nvSpPr>
        <p:spPr>
          <a:xfrm>
            <a:off x="3719736" y="4869161"/>
            <a:ext cx="34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4307932" y="405374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39"/>
          <p:cNvSpPr txBox="1"/>
          <p:nvPr/>
        </p:nvSpPr>
        <p:spPr>
          <a:xfrm>
            <a:off x="4306547" y="3970413"/>
            <a:ext cx="36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d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28012" y="344032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39"/>
          <p:cNvSpPr txBox="1"/>
          <p:nvPr/>
        </p:nvSpPr>
        <p:spPr>
          <a:xfrm>
            <a:off x="5026626" y="3356993"/>
            <a:ext cx="35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0" name="Oval 19"/>
          <p:cNvSpPr/>
          <p:nvPr/>
        </p:nvSpPr>
        <p:spPr>
          <a:xfrm>
            <a:off x="5089274" y="502449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39"/>
          <p:cNvSpPr txBox="1"/>
          <p:nvPr/>
        </p:nvSpPr>
        <p:spPr>
          <a:xfrm>
            <a:off x="5087889" y="4941169"/>
            <a:ext cx="34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Oval 21"/>
          <p:cNvSpPr/>
          <p:nvPr/>
        </p:nvSpPr>
        <p:spPr>
          <a:xfrm>
            <a:off x="5604076" y="4341774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39"/>
          <p:cNvSpPr txBox="1"/>
          <p:nvPr/>
        </p:nvSpPr>
        <p:spPr>
          <a:xfrm>
            <a:off x="5602690" y="4258445"/>
            <a:ext cx="34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g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540180" y="491783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Metin kutusu 39"/>
          <p:cNvSpPr txBox="1"/>
          <p:nvPr/>
        </p:nvSpPr>
        <p:spPr>
          <a:xfrm>
            <a:off x="6538795" y="4834509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6" name="Oval 25"/>
          <p:cNvSpPr/>
          <p:nvPr/>
        </p:nvSpPr>
        <p:spPr>
          <a:xfrm>
            <a:off x="6972228" y="344032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Metin kutusu 39"/>
          <p:cNvSpPr txBox="1"/>
          <p:nvPr/>
        </p:nvSpPr>
        <p:spPr>
          <a:xfrm>
            <a:off x="6970842" y="3356993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28" name="Oval 27"/>
          <p:cNvSpPr/>
          <p:nvPr/>
        </p:nvSpPr>
        <p:spPr>
          <a:xfrm>
            <a:off x="7548292" y="419775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Metin kutusu 39"/>
          <p:cNvSpPr txBox="1"/>
          <p:nvPr/>
        </p:nvSpPr>
        <p:spPr>
          <a:xfrm>
            <a:off x="7546906" y="4114429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30" name="Düz Bağlayıcı 16"/>
          <p:cNvCxnSpPr>
            <a:endCxn id="17" idx="1"/>
          </p:cNvCxnSpPr>
          <p:nvPr/>
        </p:nvCxnSpPr>
        <p:spPr>
          <a:xfrm flipV="1">
            <a:off x="3719736" y="3587825"/>
            <a:ext cx="1306890" cy="702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16"/>
          <p:cNvCxnSpPr>
            <a:endCxn id="23" idx="1"/>
          </p:cNvCxnSpPr>
          <p:nvPr/>
        </p:nvCxnSpPr>
        <p:spPr>
          <a:xfrm flipV="1">
            <a:off x="3359696" y="4489277"/>
            <a:ext cx="2242994" cy="10487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16"/>
          <p:cNvCxnSpPr>
            <a:endCxn id="15" idx="1"/>
          </p:cNvCxnSpPr>
          <p:nvPr/>
        </p:nvCxnSpPr>
        <p:spPr>
          <a:xfrm>
            <a:off x="3647728" y="3802059"/>
            <a:ext cx="658818" cy="39918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16"/>
          <p:cNvCxnSpPr>
            <a:endCxn id="20" idx="2"/>
          </p:cNvCxnSpPr>
          <p:nvPr/>
        </p:nvCxnSpPr>
        <p:spPr>
          <a:xfrm>
            <a:off x="4079777" y="5157193"/>
            <a:ext cx="1009497" cy="5899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16"/>
          <p:cNvCxnSpPr>
            <a:endCxn id="14" idx="3"/>
          </p:cNvCxnSpPr>
          <p:nvPr/>
        </p:nvCxnSpPr>
        <p:spPr>
          <a:xfrm flipV="1">
            <a:off x="4003699" y="438096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Bağlayıcı 16"/>
          <p:cNvCxnSpPr>
            <a:endCxn id="29" idx="1"/>
          </p:cNvCxnSpPr>
          <p:nvPr/>
        </p:nvCxnSpPr>
        <p:spPr>
          <a:xfrm>
            <a:off x="5351260" y="3717033"/>
            <a:ext cx="2195646" cy="6282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16"/>
          <p:cNvCxnSpPr/>
          <p:nvPr/>
        </p:nvCxnSpPr>
        <p:spPr>
          <a:xfrm flipV="1">
            <a:off x="5904636" y="378904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Düz Bağlayıcı 16"/>
          <p:cNvCxnSpPr/>
          <p:nvPr/>
        </p:nvCxnSpPr>
        <p:spPr>
          <a:xfrm>
            <a:off x="5914994" y="463864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Düz Bağlayıcı 16"/>
          <p:cNvCxnSpPr/>
          <p:nvPr/>
        </p:nvCxnSpPr>
        <p:spPr>
          <a:xfrm flipV="1">
            <a:off x="5303912" y="4653136"/>
            <a:ext cx="360040" cy="3861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Düz Bağlayıcı 16"/>
          <p:cNvCxnSpPr/>
          <p:nvPr/>
        </p:nvCxnSpPr>
        <p:spPr>
          <a:xfrm flipV="1">
            <a:off x="6851098" y="4446960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63553" y="5517233"/>
            <a:ext cx="30460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a</a:t>
            </a:r>
            <a:r>
              <a:rPr lang="en-US" sz="2000" dirty="0">
                <a:latin typeface="Comic Sans MS"/>
                <a:cs typeface="Comic Sans MS"/>
              </a:rPr>
              <a:t>, b, c, d, e, f, g, h, k, m</a:t>
            </a:r>
          </a:p>
          <a:p>
            <a:r>
              <a:rPr lang="en-US" sz="2000" dirty="0">
                <a:latin typeface="Comic Sans MS"/>
                <a:cs typeface="Comic Sans MS"/>
              </a:rPr>
              <a:t>b</a:t>
            </a:r>
            <a:r>
              <a:rPr lang="en-US" sz="2000" dirty="0">
                <a:latin typeface="Comic Sans MS"/>
                <a:cs typeface="Comic Sans MS"/>
              </a:rPr>
              <a:t>, c, a, e, d, f, g, k, h, m</a:t>
            </a:r>
          </a:p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c, b, d, f, a, g, h, m, k, e 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159896" y="5877272"/>
            <a:ext cx="115212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40016" y="5445225"/>
            <a:ext cx="421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t</a:t>
            </a:r>
            <a:r>
              <a:rPr lang="en-US" sz="1600" dirty="0">
                <a:latin typeface="Comic Sans MS"/>
                <a:cs typeface="Comic Sans MS"/>
              </a:rPr>
              <a:t>here is an edge (</a:t>
            </a:r>
            <a:r>
              <a:rPr lang="en-US" sz="1600" dirty="0" err="1">
                <a:latin typeface="Comic Sans MS"/>
                <a:cs typeface="Comic Sans MS"/>
              </a:rPr>
              <a:t>e,m</a:t>
            </a:r>
            <a:r>
              <a:rPr lang="en-US" sz="1600" dirty="0">
                <a:latin typeface="Comic Sans MS"/>
                <a:cs typeface="Comic Sans MS"/>
              </a:rPr>
              <a:t>) in the graph, but e comes after m in the ordering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swap e and m </a:t>
            </a:r>
          </a:p>
        </p:txBody>
      </p:sp>
    </p:spTree>
    <p:extLst>
      <p:ext uri="{BB962C8B-B14F-4D97-AF65-F5344CB8AC3E}">
        <p14:creationId xmlns:p14="http://schemas.microsoft.com/office/powerpoint/2010/main" val="25353107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0177" y="1268761"/>
            <a:ext cx="897553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a</a:t>
            </a:r>
            <a:r>
              <a:rPr lang="en-US" sz="2200" dirty="0">
                <a:latin typeface="Comic Sans MS"/>
                <a:cs typeface="Comic Sans MS"/>
              </a:rPr>
              <a:t> topological sort  of a graph is a linear ordering of the vertices 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of a directed acyclic graph (DAG) such that if (</a:t>
            </a:r>
            <a:r>
              <a:rPr lang="en-US" sz="2200" dirty="0" err="1">
                <a:latin typeface="Comic Sans MS"/>
                <a:cs typeface="Comic Sans MS"/>
              </a:rPr>
              <a:t>u,v</a:t>
            </a:r>
            <a:r>
              <a:rPr lang="en-US" sz="2200" dirty="0">
                <a:latin typeface="Comic Sans MS"/>
                <a:cs typeface="Comic Sans MS"/>
              </a:rPr>
              <a:t>) is an edge </a:t>
            </a:r>
            <a:endParaRPr lang="en-US" sz="2200" dirty="0">
              <a:latin typeface="Comic Sans MS"/>
              <a:cs typeface="Comic Sans MS"/>
            </a:endParaRP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  in DAG, then u appears before v in this linear ordering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for course dependency graph, a topological order gives in which 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 order the courses should be taken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61082" y="347767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39"/>
          <p:cNvSpPr txBox="1"/>
          <p:nvPr/>
        </p:nvSpPr>
        <p:spPr>
          <a:xfrm>
            <a:off x="3359696" y="3394349"/>
            <a:ext cx="36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3001042" y="437642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39"/>
          <p:cNvSpPr txBox="1"/>
          <p:nvPr/>
        </p:nvSpPr>
        <p:spPr>
          <a:xfrm>
            <a:off x="2999657" y="4293097"/>
            <a:ext cx="34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Oval 11"/>
          <p:cNvSpPr/>
          <p:nvPr/>
        </p:nvSpPr>
        <p:spPr>
          <a:xfrm>
            <a:off x="3721122" y="495249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39"/>
          <p:cNvSpPr txBox="1"/>
          <p:nvPr/>
        </p:nvSpPr>
        <p:spPr>
          <a:xfrm>
            <a:off x="3719736" y="4869161"/>
            <a:ext cx="34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4307932" y="405374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39"/>
          <p:cNvSpPr txBox="1"/>
          <p:nvPr/>
        </p:nvSpPr>
        <p:spPr>
          <a:xfrm>
            <a:off x="4306547" y="3970413"/>
            <a:ext cx="36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d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28012" y="344032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39"/>
          <p:cNvSpPr txBox="1"/>
          <p:nvPr/>
        </p:nvSpPr>
        <p:spPr>
          <a:xfrm>
            <a:off x="5026626" y="3356993"/>
            <a:ext cx="35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0" name="Oval 19"/>
          <p:cNvSpPr/>
          <p:nvPr/>
        </p:nvSpPr>
        <p:spPr>
          <a:xfrm>
            <a:off x="5089274" y="502449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39"/>
          <p:cNvSpPr txBox="1"/>
          <p:nvPr/>
        </p:nvSpPr>
        <p:spPr>
          <a:xfrm>
            <a:off x="5087889" y="4941169"/>
            <a:ext cx="34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Oval 21"/>
          <p:cNvSpPr/>
          <p:nvPr/>
        </p:nvSpPr>
        <p:spPr>
          <a:xfrm>
            <a:off x="5604076" y="4341774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39"/>
          <p:cNvSpPr txBox="1"/>
          <p:nvPr/>
        </p:nvSpPr>
        <p:spPr>
          <a:xfrm>
            <a:off x="5602690" y="4258445"/>
            <a:ext cx="34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g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540180" y="491783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Metin kutusu 39"/>
          <p:cNvSpPr txBox="1"/>
          <p:nvPr/>
        </p:nvSpPr>
        <p:spPr>
          <a:xfrm>
            <a:off x="6538795" y="4834509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6" name="Oval 25"/>
          <p:cNvSpPr/>
          <p:nvPr/>
        </p:nvSpPr>
        <p:spPr>
          <a:xfrm>
            <a:off x="6972228" y="344032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Metin kutusu 39"/>
          <p:cNvSpPr txBox="1"/>
          <p:nvPr/>
        </p:nvSpPr>
        <p:spPr>
          <a:xfrm>
            <a:off x="6970842" y="3356993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28" name="Oval 27"/>
          <p:cNvSpPr/>
          <p:nvPr/>
        </p:nvSpPr>
        <p:spPr>
          <a:xfrm>
            <a:off x="7548292" y="419775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Metin kutusu 39"/>
          <p:cNvSpPr txBox="1"/>
          <p:nvPr/>
        </p:nvSpPr>
        <p:spPr>
          <a:xfrm>
            <a:off x="7546906" y="4114429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30" name="Düz Bağlayıcı 16"/>
          <p:cNvCxnSpPr>
            <a:endCxn id="17" idx="1"/>
          </p:cNvCxnSpPr>
          <p:nvPr/>
        </p:nvCxnSpPr>
        <p:spPr>
          <a:xfrm flipV="1">
            <a:off x="3719736" y="3587825"/>
            <a:ext cx="1306890" cy="702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16"/>
          <p:cNvCxnSpPr>
            <a:endCxn id="23" idx="1"/>
          </p:cNvCxnSpPr>
          <p:nvPr/>
        </p:nvCxnSpPr>
        <p:spPr>
          <a:xfrm flipV="1">
            <a:off x="3359696" y="4489277"/>
            <a:ext cx="2242994" cy="10487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16"/>
          <p:cNvCxnSpPr>
            <a:endCxn id="15" idx="1"/>
          </p:cNvCxnSpPr>
          <p:nvPr/>
        </p:nvCxnSpPr>
        <p:spPr>
          <a:xfrm>
            <a:off x="3647728" y="3802059"/>
            <a:ext cx="658818" cy="39918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16"/>
          <p:cNvCxnSpPr>
            <a:endCxn id="20" idx="2"/>
          </p:cNvCxnSpPr>
          <p:nvPr/>
        </p:nvCxnSpPr>
        <p:spPr>
          <a:xfrm>
            <a:off x="4079777" y="5157193"/>
            <a:ext cx="1009497" cy="5899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16"/>
          <p:cNvCxnSpPr>
            <a:endCxn id="14" idx="3"/>
          </p:cNvCxnSpPr>
          <p:nvPr/>
        </p:nvCxnSpPr>
        <p:spPr>
          <a:xfrm flipV="1">
            <a:off x="4003699" y="438096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Bağlayıcı 16"/>
          <p:cNvCxnSpPr>
            <a:endCxn id="29" idx="1"/>
          </p:cNvCxnSpPr>
          <p:nvPr/>
        </p:nvCxnSpPr>
        <p:spPr>
          <a:xfrm>
            <a:off x="5351260" y="3717033"/>
            <a:ext cx="2195646" cy="6282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16"/>
          <p:cNvCxnSpPr/>
          <p:nvPr/>
        </p:nvCxnSpPr>
        <p:spPr>
          <a:xfrm flipV="1">
            <a:off x="5904636" y="378904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Düz Bağlayıcı 16"/>
          <p:cNvCxnSpPr/>
          <p:nvPr/>
        </p:nvCxnSpPr>
        <p:spPr>
          <a:xfrm>
            <a:off x="5914994" y="463864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Düz Bağlayıcı 16"/>
          <p:cNvCxnSpPr/>
          <p:nvPr/>
        </p:nvCxnSpPr>
        <p:spPr>
          <a:xfrm flipV="1">
            <a:off x="5303912" y="4653136"/>
            <a:ext cx="360040" cy="3861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Düz Bağlayıcı 16"/>
          <p:cNvCxnSpPr/>
          <p:nvPr/>
        </p:nvCxnSpPr>
        <p:spPr>
          <a:xfrm flipV="1">
            <a:off x="6851098" y="4446960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63553" y="5517233"/>
            <a:ext cx="30460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a</a:t>
            </a:r>
            <a:r>
              <a:rPr lang="en-US" sz="2000" dirty="0">
                <a:latin typeface="Comic Sans MS"/>
                <a:cs typeface="Comic Sans MS"/>
              </a:rPr>
              <a:t>, b, c, d, e, f, g, h, k, m</a:t>
            </a:r>
          </a:p>
          <a:p>
            <a:r>
              <a:rPr lang="en-US" sz="2000" dirty="0">
                <a:latin typeface="Comic Sans MS"/>
                <a:cs typeface="Comic Sans MS"/>
              </a:rPr>
              <a:t>b</a:t>
            </a:r>
            <a:r>
              <a:rPr lang="en-US" sz="2000" dirty="0">
                <a:latin typeface="Comic Sans MS"/>
                <a:cs typeface="Comic Sans MS"/>
              </a:rPr>
              <a:t>, c, a, e, d, f, g, k, h, m</a:t>
            </a:r>
          </a:p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c, b, d, f, a, g, h, m, k, e 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159896" y="5877272"/>
            <a:ext cx="115212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40016" y="5445225"/>
            <a:ext cx="421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t</a:t>
            </a:r>
            <a:r>
              <a:rPr lang="en-US" sz="1600" dirty="0">
                <a:latin typeface="Comic Sans MS"/>
                <a:cs typeface="Comic Sans MS"/>
              </a:rPr>
              <a:t>here is an edge (</a:t>
            </a:r>
            <a:r>
              <a:rPr lang="en-US" sz="1600" dirty="0" err="1">
                <a:latin typeface="Comic Sans MS"/>
                <a:cs typeface="Comic Sans MS"/>
              </a:rPr>
              <a:t>e,m</a:t>
            </a:r>
            <a:r>
              <a:rPr lang="en-US" sz="1600" dirty="0">
                <a:latin typeface="Comic Sans MS"/>
                <a:cs typeface="Comic Sans MS"/>
              </a:rPr>
              <a:t>) in the graph, but e comes after m in the ordering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omic Sans MS"/>
                <a:cs typeface="Comic Sans MS"/>
              </a:rPr>
              <a:t>swap e and m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12170" y="6237312"/>
            <a:ext cx="30460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c, b, d, f, a, g, h, 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e, 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k, 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m 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723161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88034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506003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732987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5900541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4580059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348836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76431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847529" y="1340768"/>
            <a:ext cx="86853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>
                <a:latin typeface="Comic Sans MS" panose="030F0702030302020204" pitchFamily="66" charset="0"/>
              </a:rPr>
              <a:t>e</a:t>
            </a:r>
            <a:r>
              <a:rPr lang="tr-TR" sz="2400" dirty="0" err="1">
                <a:latin typeface="Comic Sans MS" panose="030F0702030302020204" pitchFamily="66" charset="0"/>
              </a:rPr>
              <a:t>very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node</a:t>
            </a:r>
            <a:r>
              <a:rPr lang="tr-TR" sz="2400" dirty="0">
                <a:latin typeface="Comic Sans MS" panose="030F0702030302020204" pitchFamily="66" charset="0"/>
              </a:rPr>
              <a:t> u is </a:t>
            </a:r>
            <a:r>
              <a:rPr lang="tr-TR" sz="2400" dirty="0" err="1">
                <a:latin typeface="Comic Sans MS" panose="030F0702030302020204" pitchFamily="66" charset="0"/>
              </a:rPr>
              <a:t>associated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with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three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parameters</a:t>
            </a:r>
            <a:r>
              <a:rPr lang="tr-TR" sz="2400" dirty="0">
                <a:latin typeface="Comic Sans MS" panose="030F0702030302020204" pitchFamily="66" charset="0"/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r>
              <a:rPr lang="tr-TR" sz="2400" dirty="0">
                <a:latin typeface="Comic Sans MS" panose="030F0702030302020204" pitchFamily="66" charset="0"/>
              </a:rPr>
              <a:t>   </a:t>
            </a:r>
            <a:r>
              <a:rPr lang="tr-TR" sz="2400" dirty="0" err="1">
                <a:latin typeface="Comic Sans MS" panose="030F0702030302020204" pitchFamily="66" charset="0"/>
              </a:rPr>
              <a:t>discovery</a:t>
            </a:r>
            <a:r>
              <a:rPr lang="tr-TR" sz="2400" dirty="0">
                <a:latin typeface="Comic Sans MS" panose="030F0702030302020204" pitchFamily="66" charset="0"/>
              </a:rPr>
              <a:t>           </a:t>
            </a:r>
            <a:r>
              <a:rPr lang="tr-TR" sz="2400" dirty="0" err="1">
                <a:latin typeface="Comic Sans MS" panose="030F0702030302020204" pitchFamily="66" charset="0"/>
              </a:rPr>
              <a:t>finish</a:t>
            </a:r>
            <a:r>
              <a:rPr lang="tr-TR" sz="2400" dirty="0">
                <a:latin typeface="Comic Sans MS" panose="030F0702030302020204" pitchFamily="66" charset="0"/>
              </a:rPr>
              <a:t>                </a:t>
            </a:r>
            <a:r>
              <a:rPr lang="tr-TR" sz="2400" dirty="0" err="1">
                <a:latin typeface="Comic Sans MS" panose="030F0702030302020204" pitchFamily="66" charset="0"/>
              </a:rPr>
              <a:t>parent</a:t>
            </a:r>
            <a:r>
              <a:rPr lang="tr-TR" sz="2400" dirty="0">
                <a:latin typeface="Comic Sans MS" panose="030F0702030302020204" pitchFamily="66" charset="0"/>
              </a:rPr>
              <a:t>                   </a:t>
            </a:r>
            <a:r>
              <a:rPr lang="tr-TR" sz="2400" dirty="0" err="1">
                <a:latin typeface="Comic Sans MS" panose="030F0702030302020204" pitchFamily="66" charset="0"/>
              </a:rPr>
              <a:t>color</a:t>
            </a:r>
            <a:r>
              <a:rPr lang="tr-TR" sz="2400" dirty="0">
                <a:latin typeface="Comic Sans MS" panose="030F0702030302020204" pitchFamily="66" charset="0"/>
              </a:rPr>
              <a:t>  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74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798779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28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9661598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2094898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7689" y="313167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2931248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7689" y="313167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46510" y="349171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4024426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7689" y="313167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46510" y="349171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52185" y="2276872"/>
            <a:ext cx="39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8266150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7689" y="313167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46510" y="349171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52185" y="2276872"/>
            <a:ext cx="75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11/12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721837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7689" y="313167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46510" y="349171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52185" y="2276872"/>
            <a:ext cx="75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11/12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2145" y="4283804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13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139770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7689" y="313167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46510" y="349171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52185" y="2276872"/>
            <a:ext cx="75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11/12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2144" y="4283804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13/14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726133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7689" y="313167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46509" y="3491716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10/15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52185" y="2276872"/>
            <a:ext cx="75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11/12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2144" y="4283804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13/14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30926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847529" y="1340768"/>
            <a:ext cx="86853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>
                <a:latin typeface="Comic Sans MS" panose="030F0702030302020204" pitchFamily="66" charset="0"/>
              </a:rPr>
              <a:t>e</a:t>
            </a:r>
            <a:r>
              <a:rPr lang="tr-TR" sz="2400" dirty="0" err="1">
                <a:latin typeface="Comic Sans MS" panose="030F0702030302020204" pitchFamily="66" charset="0"/>
              </a:rPr>
              <a:t>very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node</a:t>
            </a:r>
            <a:r>
              <a:rPr lang="tr-TR" sz="2400" dirty="0">
                <a:latin typeface="Comic Sans MS" panose="030F0702030302020204" pitchFamily="66" charset="0"/>
              </a:rPr>
              <a:t> u is </a:t>
            </a:r>
            <a:r>
              <a:rPr lang="tr-TR" sz="2400" dirty="0" err="1">
                <a:latin typeface="Comic Sans MS" panose="030F0702030302020204" pitchFamily="66" charset="0"/>
              </a:rPr>
              <a:t>associated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with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three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parameters</a:t>
            </a:r>
            <a:r>
              <a:rPr lang="tr-TR" sz="2400" dirty="0">
                <a:latin typeface="Comic Sans MS" panose="030F0702030302020204" pitchFamily="66" charset="0"/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r>
              <a:rPr lang="tr-TR" sz="2400" dirty="0">
                <a:latin typeface="Comic Sans MS" panose="030F0702030302020204" pitchFamily="66" charset="0"/>
              </a:rPr>
              <a:t>   </a:t>
            </a:r>
            <a:r>
              <a:rPr lang="tr-TR" sz="2400" dirty="0" err="1">
                <a:latin typeface="Comic Sans MS" panose="030F0702030302020204" pitchFamily="66" charset="0"/>
              </a:rPr>
              <a:t>discovery</a:t>
            </a:r>
            <a:r>
              <a:rPr lang="tr-TR" sz="2400" dirty="0">
                <a:latin typeface="Comic Sans MS" panose="030F0702030302020204" pitchFamily="66" charset="0"/>
              </a:rPr>
              <a:t>           </a:t>
            </a:r>
            <a:r>
              <a:rPr lang="tr-TR" sz="2400" dirty="0" err="1">
                <a:latin typeface="Comic Sans MS" panose="030F0702030302020204" pitchFamily="66" charset="0"/>
              </a:rPr>
              <a:t>finish</a:t>
            </a:r>
            <a:r>
              <a:rPr lang="tr-TR" sz="2400" dirty="0">
                <a:latin typeface="Comic Sans MS" panose="030F0702030302020204" pitchFamily="66" charset="0"/>
              </a:rPr>
              <a:t>                </a:t>
            </a:r>
            <a:r>
              <a:rPr lang="tr-TR" sz="2400" dirty="0" err="1">
                <a:latin typeface="Comic Sans MS" panose="030F0702030302020204" pitchFamily="66" charset="0"/>
              </a:rPr>
              <a:t>parent</a:t>
            </a:r>
            <a:r>
              <a:rPr lang="tr-TR" sz="2400" dirty="0">
                <a:latin typeface="Comic Sans MS" panose="030F0702030302020204" pitchFamily="66" charset="0"/>
              </a:rPr>
              <a:t>                   </a:t>
            </a:r>
            <a:r>
              <a:rPr lang="tr-TR" sz="2400" dirty="0" err="1">
                <a:latin typeface="Comic Sans MS" panose="030F0702030302020204" pitchFamily="66" charset="0"/>
              </a:rPr>
              <a:t>color</a:t>
            </a:r>
            <a:r>
              <a:rPr lang="tr-TR" sz="2400" dirty="0">
                <a:latin typeface="Comic Sans MS" panose="030F0702030302020204" pitchFamily="66" charset="0"/>
              </a:rPr>
              <a:t>  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2855640" y="2955724"/>
            <a:ext cx="190588" cy="4732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1631504" y="3429001"/>
            <a:ext cx="24482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t</a:t>
            </a:r>
            <a:r>
              <a:rPr lang="tr-TR" sz="1700" dirty="0" err="1">
                <a:latin typeface="Comic Sans MS" panose="030F0702030302020204" pitchFamily="66" charset="0"/>
              </a:rPr>
              <a:t>he</a:t>
            </a:r>
            <a:r>
              <a:rPr lang="tr-TR" sz="1700" dirty="0">
                <a:latin typeface="Comic Sans MS" panose="030F0702030302020204" pitchFamily="66" charset="0"/>
              </a:rPr>
              <a:t> time </a:t>
            </a:r>
            <a:r>
              <a:rPr lang="tr-TR" sz="1700" dirty="0" err="1">
                <a:latin typeface="Comic Sans MS" panose="030F0702030302020204" pitchFamily="66" charset="0"/>
              </a:rPr>
              <a:t>we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have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discovered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node</a:t>
            </a:r>
            <a:r>
              <a:rPr lang="tr-TR" sz="1700" dirty="0">
                <a:latin typeface="Comic Sans MS" panose="030F0702030302020204" pitchFamily="66" charset="0"/>
              </a:rPr>
              <a:t> u</a:t>
            </a:r>
            <a:endParaRPr lang="tr-TR" sz="1700" dirty="0">
              <a:latin typeface="Comic Sans MS" panose="030F0702030302020204" pitchFamily="66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447928" y="3573017"/>
            <a:ext cx="222156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u’s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predecessor</a:t>
            </a:r>
            <a:r>
              <a:rPr lang="tr-TR" sz="1700" dirty="0">
                <a:latin typeface="Comic Sans MS" panose="030F0702030302020204" pitchFamily="66" charset="0"/>
              </a:rPr>
              <a:t> on </a:t>
            </a:r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shortest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path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from</a:t>
            </a:r>
            <a:r>
              <a:rPr lang="tr-TR" sz="1700" dirty="0">
                <a:latin typeface="Comic Sans MS" panose="030F0702030302020204" pitchFamily="66" charset="0"/>
              </a:rPr>
              <a:t> s </a:t>
            </a:r>
            <a:r>
              <a:rPr lang="tr-TR" sz="1700" dirty="0" err="1">
                <a:latin typeface="Comic Sans MS" panose="030F0702030302020204" pitchFamily="66" charset="0"/>
              </a:rPr>
              <a:t>to</a:t>
            </a:r>
            <a:r>
              <a:rPr lang="tr-TR" sz="1700" dirty="0">
                <a:latin typeface="Comic Sans MS" panose="030F0702030302020204" pitchFamily="66" charset="0"/>
              </a:rPr>
              <a:t> u</a:t>
            </a:r>
          </a:p>
        </p:txBody>
      </p:sp>
      <p:cxnSp>
        <p:nvCxnSpPr>
          <p:cNvPr id="8" name="Düz Ok Bağlayıcısı 7"/>
          <p:cNvCxnSpPr>
            <a:stCxn id="7" idx="0"/>
          </p:cNvCxnSpPr>
          <p:nvPr/>
        </p:nvCxnSpPr>
        <p:spPr>
          <a:xfrm flipV="1">
            <a:off x="6558710" y="2924944"/>
            <a:ext cx="761427" cy="6480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8184233" y="3514364"/>
            <a:ext cx="233423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s</a:t>
            </a:r>
            <a:r>
              <a:rPr lang="tr-TR" sz="1700" dirty="0" err="1">
                <a:latin typeface="Comic Sans MS" panose="030F0702030302020204" pitchFamily="66" charset="0"/>
              </a:rPr>
              <a:t>hows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state</a:t>
            </a:r>
            <a:r>
              <a:rPr lang="tr-TR" sz="1700" dirty="0">
                <a:latin typeface="Comic Sans MS" panose="030F0702030302020204" pitchFamily="66" charset="0"/>
              </a:rPr>
              <a:t> of u</a:t>
            </a:r>
          </a:p>
          <a:p>
            <a:r>
              <a:rPr lang="tr-TR" sz="1700" dirty="0" err="1">
                <a:latin typeface="Comic Sans MS" panose="030F0702030302020204" pitchFamily="66" charset="0"/>
              </a:rPr>
              <a:t>white</a:t>
            </a:r>
            <a:r>
              <a:rPr lang="tr-TR" sz="1700" dirty="0">
                <a:latin typeface="Comic Sans MS" panose="030F0702030302020204" pitchFamily="66" charset="0"/>
              </a:rPr>
              <a:t> : </a:t>
            </a:r>
            <a:r>
              <a:rPr lang="tr-TR" sz="1700" dirty="0" err="1">
                <a:latin typeface="Comic Sans MS" panose="030F0702030302020204" pitchFamily="66" charset="0"/>
              </a:rPr>
              <a:t>undiscovered</a:t>
            </a:r>
            <a:endParaRPr lang="tr-TR" sz="1700" dirty="0">
              <a:latin typeface="Comic Sans MS" panose="030F0702030302020204" pitchFamily="66" charset="0"/>
            </a:endParaRPr>
          </a:p>
          <a:p>
            <a:r>
              <a:rPr lang="tr-TR" sz="1700" dirty="0" err="1">
                <a:latin typeface="Comic Sans MS" panose="030F0702030302020204" pitchFamily="66" charset="0"/>
              </a:rPr>
              <a:t>g</a:t>
            </a:r>
            <a:r>
              <a:rPr lang="tr-TR" sz="1700" dirty="0" err="1">
                <a:latin typeface="Comic Sans MS" panose="030F0702030302020204" pitchFamily="66" charset="0"/>
              </a:rPr>
              <a:t>ray</a:t>
            </a:r>
            <a:r>
              <a:rPr lang="tr-TR" sz="1700" dirty="0">
                <a:latin typeface="Comic Sans MS" panose="030F0702030302020204" pitchFamily="66" charset="0"/>
              </a:rPr>
              <a:t> : </a:t>
            </a:r>
            <a:r>
              <a:rPr lang="tr-TR" sz="1700" dirty="0" err="1">
                <a:latin typeface="Comic Sans MS" panose="030F0702030302020204" pitchFamily="66" charset="0"/>
              </a:rPr>
              <a:t>discovered</a:t>
            </a:r>
            <a:endParaRPr lang="tr-TR" sz="1700" dirty="0">
              <a:latin typeface="Comic Sans MS" panose="030F0702030302020204" pitchFamily="66" charset="0"/>
            </a:endParaRPr>
          </a:p>
          <a:p>
            <a:r>
              <a:rPr lang="tr-TR" sz="1700" dirty="0">
                <a:latin typeface="Comic Sans MS" panose="030F0702030302020204" pitchFamily="66" charset="0"/>
              </a:rPr>
              <a:t>Black : </a:t>
            </a:r>
            <a:r>
              <a:rPr lang="tr-TR" sz="1700" dirty="0" err="1">
                <a:latin typeface="Comic Sans MS" panose="030F0702030302020204" pitchFamily="66" charset="0"/>
              </a:rPr>
              <a:t>processed</a:t>
            </a:r>
            <a:r>
              <a:rPr lang="tr-TR" sz="1700" dirty="0">
                <a:latin typeface="Comic Sans MS" panose="030F0702030302020204" pitchFamily="66" charset="0"/>
              </a:rPr>
              <a:t>   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 flipV="1">
            <a:off x="9217663" y="2924945"/>
            <a:ext cx="580720" cy="5894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4"/>
          <p:cNvCxnSpPr>
            <a:stCxn id="16" idx="0"/>
          </p:cNvCxnSpPr>
          <p:nvPr/>
        </p:nvCxnSpPr>
        <p:spPr>
          <a:xfrm flipV="1">
            <a:off x="4511824" y="2924944"/>
            <a:ext cx="432048" cy="15841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Metin kutusu 5"/>
          <p:cNvSpPr txBox="1"/>
          <p:nvPr/>
        </p:nvSpPr>
        <p:spPr>
          <a:xfrm>
            <a:off x="3287688" y="4509121"/>
            <a:ext cx="24482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dirty="0" err="1">
                <a:latin typeface="Comic Sans MS" panose="030F0702030302020204" pitchFamily="66" charset="0"/>
              </a:rPr>
              <a:t>t</a:t>
            </a:r>
            <a:r>
              <a:rPr lang="tr-TR" sz="1700" dirty="0" err="1">
                <a:latin typeface="Comic Sans MS" panose="030F0702030302020204" pitchFamily="66" charset="0"/>
              </a:rPr>
              <a:t>he</a:t>
            </a:r>
            <a:r>
              <a:rPr lang="tr-TR" sz="1700" dirty="0">
                <a:latin typeface="Comic Sans MS" panose="030F0702030302020204" pitchFamily="66" charset="0"/>
              </a:rPr>
              <a:t> time </a:t>
            </a:r>
            <a:r>
              <a:rPr lang="tr-TR" sz="1700" dirty="0" err="1">
                <a:latin typeface="Comic Sans MS" panose="030F0702030302020204" pitchFamily="66" charset="0"/>
              </a:rPr>
              <a:t>we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have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processed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node</a:t>
            </a:r>
            <a:r>
              <a:rPr lang="tr-TR" sz="1700" dirty="0">
                <a:latin typeface="Comic Sans MS" panose="030F0702030302020204" pitchFamily="66" charset="0"/>
              </a:rPr>
              <a:t> u</a:t>
            </a:r>
            <a:endParaRPr lang="tr-TR" sz="17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5505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7689" y="3131676"/>
            <a:ext cx="68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9/16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46509" y="3491716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10/15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52185" y="2276872"/>
            <a:ext cx="75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11/12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2144" y="4283804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13/14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9241692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7689" y="3131676"/>
            <a:ext cx="68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9/16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46509" y="3491716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10/15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52185" y="2276872"/>
            <a:ext cx="75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11/12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2144" y="4283804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13/14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35445" y="457183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17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355775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7689" y="3131676"/>
            <a:ext cx="68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9/16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46509" y="3491716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10/15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52185" y="2276872"/>
            <a:ext cx="75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11/12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2144" y="4283804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13/14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35445" y="457183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06486" y="4581128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18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2806168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10253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7689" y="3131676"/>
            <a:ext cx="68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9/16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46509" y="3491716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10/15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52185" y="2276872"/>
            <a:ext cx="75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11/12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2144" y="4283804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13/14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35445" y="457183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06485" y="4581128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18/19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7859701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7689" y="3131676"/>
            <a:ext cx="68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9/16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46509" y="3491716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10/15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52185" y="2276872"/>
            <a:ext cx="75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11/12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2144" y="4283804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13/14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35444" y="4571836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17/20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06485" y="4581128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18/19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1768204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211848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</a:t>
            </a:r>
            <a:r>
              <a:rPr lang="en-US" sz="2200" dirty="0">
                <a:latin typeface="Comic Sans MS"/>
                <a:cs typeface="Comic Sans MS"/>
              </a:rPr>
              <a:t>un DFS on the given graph, and sort the vertices according to their finishing time</a:t>
            </a: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>
                <a:latin typeface="Comic Sans MS"/>
                <a:cs typeface="Comic Sans MS"/>
              </a:rPr>
              <a:t>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1" name="Düz Bağlayıcı 16"/>
          <p:cNvCxnSpPr/>
          <p:nvPr/>
        </p:nvCxnSpPr>
        <p:spPr>
          <a:xfrm flipV="1">
            <a:off x="4141038" y="2708920"/>
            <a:ext cx="1306890" cy="7021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>
            <a:endCxn id="42" idx="2"/>
          </p:cNvCxnSpPr>
          <p:nvPr/>
        </p:nvCxnSpPr>
        <p:spPr>
          <a:xfrm flipV="1">
            <a:off x="3789282" y="3705688"/>
            <a:ext cx="2127684" cy="6172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>
            <a:endCxn id="40" idx="1"/>
          </p:cNvCxnSpPr>
          <p:nvPr/>
        </p:nvCxnSpPr>
        <p:spPr>
          <a:xfrm>
            <a:off x="4069030" y="2972614"/>
            <a:ext cx="709798" cy="20715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41" idx="2"/>
          </p:cNvCxnSpPr>
          <p:nvPr/>
        </p:nvCxnSpPr>
        <p:spPr>
          <a:xfrm flipV="1">
            <a:off x="4509362" y="4329102"/>
            <a:ext cx="866558" cy="13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433285" y="3554229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/>
          <p:nvPr/>
        </p:nvCxnSpPr>
        <p:spPr>
          <a:xfrm>
            <a:off x="5879976" y="2852937"/>
            <a:ext cx="2195646" cy="6282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334222" y="2962301"/>
            <a:ext cx="1127468" cy="61305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344580" y="3811908"/>
            <a:ext cx="685062" cy="374528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>
            <a:endCxn id="42" idx="3"/>
          </p:cNvCxnSpPr>
          <p:nvPr/>
        </p:nvCxnSpPr>
        <p:spPr>
          <a:xfrm flipV="1">
            <a:off x="5795639" y="3883899"/>
            <a:ext cx="186709" cy="30547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>
            <a:endCxn id="49" idx="3"/>
          </p:cNvCxnSpPr>
          <p:nvPr/>
        </p:nvCxnSpPr>
        <p:spPr>
          <a:xfrm flipV="1">
            <a:off x="7427163" y="3739882"/>
            <a:ext cx="701123" cy="38756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680676" y="255257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359697" y="3501009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57089" y="4099764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</a:p>
        </p:txBody>
      </p:sp>
      <p:sp>
        <p:nvSpPr>
          <p:cNvPr id="40" name="Oval 39"/>
          <p:cNvSpPr/>
          <p:nvPr/>
        </p:nvSpPr>
        <p:spPr>
          <a:xfrm>
            <a:off x="4713448" y="3105948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75921" y="4077073"/>
            <a:ext cx="446449" cy="504057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916967" y="3453659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g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47929" y="2492897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32105" y="400506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27163" y="2564905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rgbClr val="FFFFFF"/>
                </a:solidFill>
                <a:latin typeface="Comic Sans MS"/>
                <a:cs typeface="Comic Sans MS"/>
              </a:rPr>
              <a:t>k</a:t>
            </a:r>
            <a:endParaRPr lang="en-US" sz="26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062905" y="3309643"/>
            <a:ext cx="446449" cy="504057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600" dirty="0">
                <a:solidFill>
                  <a:schemeClr val="bg1"/>
                </a:solidFill>
                <a:latin typeface="Comic Sans MS"/>
                <a:cs typeface="Comic Sans MS"/>
              </a:rPr>
              <a:t>m</a:t>
            </a:r>
            <a:endParaRPr lang="en-US" sz="2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728" y="2195572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5921" y="213285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2/5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4273" y="335699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3/4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9343" y="313167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6/7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7689" y="3131676"/>
            <a:ext cx="68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9/16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46509" y="3491716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10/15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52185" y="2276872"/>
            <a:ext cx="75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11/12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2144" y="4283804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13/14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35444" y="4571836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17/20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06485" y="4581128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18/19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9666" y="5445225"/>
            <a:ext cx="38085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Comic Sans MS"/>
                <a:cs typeface="Comic Sans MS"/>
              </a:rPr>
              <a:t>c</a:t>
            </a:r>
            <a:r>
              <a:rPr lang="en-US" sz="2600" dirty="0">
                <a:latin typeface="Comic Sans MS"/>
                <a:cs typeface="Comic Sans MS"/>
              </a:rPr>
              <a:t>, f, a, g, h, k, b, d, e, m</a:t>
            </a:r>
            <a:endParaRPr lang="en-US" sz="2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4216464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427872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o</a:t>
            </a:r>
            <a:r>
              <a:rPr lang="en-US" sz="2200" dirty="0">
                <a:latin typeface="Comic Sans MS"/>
                <a:cs typeface="Comic Sans MS"/>
              </a:rPr>
              <a:t>utput a vertex u with </a:t>
            </a:r>
            <a:r>
              <a:rPr lang="en-US" sz="2200" dirty="0" err="1">
                <a:latin typeface="Comic Sans MS"/>
                <a:cs typeface="Comic Sans MS"/>
              </a:rPr>
              <a:t>deg</a:t>
            </a:r>
            <a:r>
              <a:rPr lang="en-US" sz="2200" baseline="30000" dirty="0" err="1">
                <a:latin typeface="Comic Sans MS"/>
                <a:cs typeface="Comic Sans MS"/>
              </a:rPr>
              <a:t>in</a:t>
            </a:r>
            <a:r>
              <a:rPr lang="en-US" sz="2200" dirty="0">
                <a:latin typeface="Comic Sans MS"/>
                <a:cs typeface="Comic Sans MS"/>
              </a:rPr>
              <a:t>(u)=0 from the graph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remove all outgoing edges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repeat the procedure until no more vertices in the graph   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6414853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427872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o</a:t>
            </a:r>
            <a:r>
              <a:rPr lang="en-US" sz="2200" dirty="0">
                <a:latin typeface="Comic Sans MS"/>
                <a:cs typeface="Comic Sans MS"/>
              </a:rPr>
              <a:t>utput a vertex u with </a:t>
            </a:r>
            <a:r>
              <a:rPr lang="en-US" sz="2200" dirty="0" err="1">
                <a:latin typeface="Comic Sans MS"/>
                <a:cs typeface="Comic Sans MS"/>
              </a:rPr>
              <a:t>deg</a:t>
            </a:r>
            <a:r>
              <a:rPr lang="en-US" sz="2200" baseline="30000" dirty="0" err="1">
                <a:latin typeface="Comic Sans MS"/>
                <a:cs typeface="Comic Sans MS"/>
              </a:rPr>
              <a:t>in</a:t>
            </a:r>
            <a:r>
              <a:rPr lang="en-US" sz="2200" dirty="0">
                <a:latin typeface="Comic Sans MS"/>
                <a:cs typeface="Comic Sans MS"/>
              </a:rPr>
              <a:t>(u)=0 from the graph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remove all outgoing edges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repeat the procedure until no more vertices in the graph   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505098" y="5061854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39"/>
          <p:cNvSpPr txBox="1"/>
          <p:nvPr/>
        </p:nvSpPr>
        <p:spPr>
          <a:xfrm>
            <a:off x="3503713" y="4978525"/>
            <a:ext cx="34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4225178" y="563791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39"/>
          <p:cNvSpPr txBox="1"/>
          <p:nvPr/>
        </p:nvSpPr>
        <p:spPr>
          <a:xfrm>
            <a:off x="4223792" y="5554589"/>
            <a:ext cx="34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5532068" y="412575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39"/>
          <p:cNvSpPr txBox="1"/>
          <p:nvPr/>
        </p:nvSpPr>
        <p:spPr>
          <a:xfrm>
            <a:off x="5530682" y="4042421"/>
            <a:ext cx="35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2" name="Oval 11"/>
          <p:cNvSpPr/>
          <p:nvPr/>
        </p:nvSpPr>
        <p:spPr>
          <a:xfrm>
            <a:off x="5593330" y="570992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39"/>
          <p:cNvSpPr txBox="1"/>
          <p:nvPr/>
        </p:nvSpPr>
        <p:spPr>
          <a:xfrm>
            <a:off x="5591945" y="5626597"/>
            <a:ext cx="34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5" name="Oval 14"/>
          <p:cNvSpPr/>
          <p:nvPr/>
        </p:nvSpPr>
        <p:spPr>
          <a:xfrm>
            <a:off x="7044236" y="56032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39"/>
          <p:cNvSpPr txBox="1"/>
          <p:nvPr/>
        </p:nvSpPr>
        <p:spPr>
          <a:xfrm>
            <a:off x="7042851" y="5519937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7" name="Oval 16"/>
          <p:cNvSpPr/>
          <p:nvPr/>
        </p:nvSpPr>
        <p:spPr>
          <a:xfrm>
            <a:off x="7476284" y="412575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39"/>
          <p:cNvSpPr txBox="1"/>
          <p:nvPr/>
        </p:nvSpPr>
        <p:spPr>
          <a:xfrm>
            <a:off x="7474898" y="404242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19" name="Oval 18"/>
          <p:cNvSpPr/>
          <p:nvPr/>
        </p:nvSpPr>
        <p:spPr>
          <a:xfrm>
            <a:off x="8052348" y="488318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39"/>
          <p:cNvSpPr txBox="1"/>
          <p:nvPr/>
        </p:nvSpPr>
        <p:spPr>
          <a:xfrm>
            <a:off x="8050962" y="4799857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21" name="Düz Bağlayıcı 16"/>
          <p:cNvCxnSpPr>
            <a:endCxn id="11" idx="1"/>
          </p:cNvCxnSpPr>
          <p:nvPr/>
        </p:nvCxnSpPr>
        <p:spPr>
          <a:xfrm flipV="1">
            <a:off x="4223792" y="4273253"/>
            <a:ext cx="1306890" cy="702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/>
          <p:nvPr/>
        </p:nvCxnSpPr>
        <p:spPr>
          <a:xfrm flipV="1">
            <a:off x="3863752" y="5174705"/>
            <a:ext cx="2242994" cy="10487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/>
          <p:nvPr/>
        </p:nvCxnSpPr>
        <p:spPr>
          <a:xfrm>
            <a:off x="4151784" y="4487487"/>
            <a:ext cx="658818" cy="39918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12" idx="2"/>
          </p:cNvCxnSpPr>
          <p:nvPr/>
        </p:nvCxnSpPr>
        <p:spPr>
          <a:xfrm>
            <a:off x="4583833" y="5842621"/>
            <a:ext cx="1009497" cy="5899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507755" y="5066397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>
            <a:endCxn id="20" idx="1"/>
          </p:cNvCxnSpPr>
          <p:nvPr/>
        </p:nvCxnSpPr>
        <p:spPr>
          <a:xfrm>
            <a:off x="5855316" y="4402461"/>
            <a:ext cx="2195646" cy="6282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408692" y="4474469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419050" y="5324076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/>
          <p:nvPr/>
        </p:nvCxnSpPr>
        <p:spPr>
          <a:xfrm flipV="1">
            <a:off x="5807968" y="5338564"/>
            <a:ext cx="360040" cy="3861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/>
          <p:nvPr/>
        </p:nvCxnSpPr>
        <p:spPr>
          <a:xfrm flipV="1">
            <a:off x="7355154" y="5132388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08132" y="500180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Metin kutusu 39"/>
          <p:cNvSpPr txBox="1"/>
          <p:nvPr/>
        </p:nvSpPr>
        <p:spPr>
          <a:xfrm>
            <a:off x="6106746" y="4918477"/>
            <a:ext cx="34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g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11988" y="47364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Metin kutusu 39"/>
          <p:cNvSpPr txBox="1"/>
          <p:nvPr/>
        </p:nvSpPr>
        <p:spPr>
          <a:xfrm>
            <a:off x="4810603" y="4653137"/>
            <a:ext cx="36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d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875884" y="416040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9"/>
          <p:cNvSpPr txBox="1"/>
          <p:nvPr/>
        </p:nvSpPr>
        <p:spPr>
          <a:xfrm>
            <a:off x="3874498" y="4077073"/>
            <a:ext cx="36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b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95955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427872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o</a:t>
            </a:r>
            <a:r>
              <a:rPr lang="en-US" sz="2200" dirty="0">
                <a:latin typeface="Comic Sans MS"/>
                <a:cs typeface="Comic Sans MS"/>
              </a:rPr>
              <a:t>utput a vertex u with </a:t>
            </a:r>
            <a:r>
              <a:rPr lang="en-US" sz="2200" dirty="0" err="1">
                <a:latin typeface="Comic Sans MS"/>
                <a:cs typeface="Comic Sans MS"/>
              </a:rPr>
              <a:t>deg</a:t>
            </a:r>
            <a:r>
              <a:rPr lang="en-US" sz="2200" baseline="30000" dirty="0" err="1">
                <a:latin typeface="Comic Sans MS"/>
                <a:cs typeface="Comic Sans MS"/>
              </a:rPr>
              <a:t>in</a:t>
            </a:r>
            <a:r>
              <a:rPr lang="en-US" sz="2200" dirty="0">
                <a:latin typeface="Comic Sans MS"/>
                <a:cs typeface="Comic Sans MS"/>
              </a:rPr>
              <a:t>(u)=0 from the graph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remove all outgoing edges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repeat the procedure until no more vertices in the graph   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505098" y="5061854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39"/>
          <p:cNvSpPr txBox="1"/>
          <p:nvPr/>
        </p:nvSpPr>
        <p:spPr>
          <a:xfrm>
            <a:off x="3503713" y="4978525"/>
            <a:ext cx="34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4225178" y="563791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39"/>
          <p:cNvSpPr txBox="1"/>
          <p:nvPr/>
        </p:nvSpPr>
        <p:spPr>
          <a:xfrm>
            <a:off x="4223792" y="5554589"/>
            <a:ext cx="34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5532068" y="412575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39"/>
          <p:cNvSpPr txBox="1"/>
          <p:nvPr/>
        </p:nvSpPr>
        <p:spPr>
          <a:xfrm>
            <a:off x="5530682" y="4042421"/>
            <a:ext cx="35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2" name="Oval 11"/>
          <p:cNvSpPr/>
          <p:nvPr/>
        </p:nvSpPr>
        <p:spPr>
          <a:xfrm>
            <a:off x="5593330" y="570992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39"/>
          <p:cNvSpPr txBox="1"/>
          <p:nvPr/>
        </p:nvSpPr>
        <p:spPr>
          <a:xfrm>
            <a:off x="5591945" y="5626597"/>
            <a:ext cx="34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5" name="Oval 14"/>
          <p:cNvSpPr/>
          <p:nvPr/>
        </p:nvSpPr>
        <p:spPr>
          <a:xfrm>
            <a:off x="7044236" y="56032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39"/>
          <p:cNvSpPr txBox="1"/>
          <p:nvPr/>
        </p:nvSpPr>
        <p:spPr>
          <a:xfrm>
            <a:off x="7042851" y="5519937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7" name="Oval 16"/>
          <p:cNvSpPr/>
          <p:nvPr/>
        </p:nvSpPr>
        <p:spPr>
          <a:xfrm>
            <a:off x="7476284" y="412575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39"/>
          <p:cNvSpPr txBox="1"/>
          <p:nvPr/>
        </p:nvSpPr>
        <p:spPr>
          <a:xfrm>
            <a:off x="7474898" y="404242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19" name="Oval 18"/>
          <p:cNvSpPr/>
          <p:nvPr/>
        </p:nvSpPr>
        <p:spPr>
          <a:xfrm>
            <a:off x="8052348" y="488318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39"/>
          <p:cNvSpPr txBox="1"/>
          <p:nvPr/>
        </p:nvSpPr>
        <p:spPr>
          <a:xfrm>
            <a:off x="8050962" y="4799857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21" name="Düz Bağlayıcı 16"/>
          <p:cNvCxnSpPr>
            <a:endCxn id="11" idx="1"/>
          </p:cNvCxnSpPr>
          <p:nvPr/>
        </p:nvCxnSpPr>
        <p:spPr>
          <a:xfrm flipV="1">
            <a:off x="4223792" y="4273253"/>
            <a:ext cx="1306890" cy="702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16"/>
          <p:cNvCxnSpPr/>
          <p:nvPr/>
        </p:nvCxnSpPr>
        <p:spPr>
          <a:xfrm flipV="1">
            <a:off x="3863752" y="5174705"/>
            <a:ext cx="2242994" cy="10487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/>
          <p:nvPr/>
        </p:nvCxnSpPr>
        <p:spPr>
          <a:xfrm>
            <a:off x="4151784" y="4487487"/>
            <a:ext cx="658818" cy="39918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12" idx="2"/>
          </p:cNvCxnSpPr>
          <p:nvPr/>
        </p:nvCxnSpPr>
        <p:spPr>
          <a:xfrm>
            <a:off x="4583833" y="5842621"/>
            <a:ext cx="1009497" cy="5899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507755" y="5066397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>
            <a:endCxn id="20" idx="1"/>
          </p:cNvCxnSpPr>
          <p:nvPr/>
        </p:nvCxnSpPr>
        <p:spPr>
          <a:xfrm>
            <a:off x="5855316" y="4402461"/>
            <a:ext cx="2195646" cy="6282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408692" y="4474469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419050" y="5324076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/>
          <p:nvPr/>
        </p:nvCxnSpPr>
        <p:spPr>
          <a:xfrm flipV="1">
            <a:off x="5807968" y="5338564"/>
            <a:ext cx="360040" cy="3861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/>
          <p:nvPr/>
        </p:nvCxnSpPr>
        <p:spPr>
          <a:xfrm flipV="1">
            <a:off x="7355154" y="5132388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08132" y="500180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Metin kutusu 39"/>
          <p:cNvSpPr txBox="1"/>
          <p:nvPr/>
        </p:nvSpPr>
        <p:spPr>
          <a:xfrm>
            <a:off x="6106746" y="4918477"/>
            <a:ext cx="34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g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11988" y="47364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Metin kutusu 39"/>
          <p:cNvSpPr txBox="1"/>
          <p:nvPr/>
        </p:nvSpPr>
        <p:spPr>
          <a:xfrm>
            <a:off x="4810603" y="4653137"/>
            <a:ext cx="36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d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875884" y="416040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9"/>
          <p:cNvSpPr txBox="1"/>
          <p:nvPr/>
        </p:nvSpPr>
        <p:spPr>
          <a:xfrm>
            <a:off x="3874498" y="4077073"/>
            <a:ext cx="36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b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9976" y="6237312"/>
            <a:ext cx="347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+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Σ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deg</a:t>
            </a:r>
            <a:r>
              <a:rPr lang="en-US" baseline="30000" dirty="0" err="1">
                <a:latin typeface="Comic Sans MS"/>
                <a:ea typeface="Lucida Grande"/>
                <a:cs typeface="Comic Sans MS"/>
              </a:rPr>
              <a:t>out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(v)) = 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lVl+lEl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8166451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427872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o</a:t>
            </a:r>
            <a:r>
              <a:rPr lang="en-US" sz="2200" dirty="0">
                <a:latin typeface="Comic Sans MS"/>
                <a:cs typeface="Comic Sans MS"/>
              </a:rPr>
              <a:t>utput a vertex u with </a:t>
            </a:r>
            <a:r>
              <a:rPr lang="en-US" sz="2200" dirty="0" err="1">
                <a:latin typeface="Comic Sans MS"/>
                <a:cs typeface="Comic Sans MS"/>
              </a:rPr>
              <a:t>deg</a:t>
            </a:r>
            <a:r>
              <a:rPr lang="en-US" sz="2200" baseline="30000" dirty="0" err="1">
                <a:latin typeface="Comic Sans MS"/>
                <a:cs typeface="Comic Sans MS"/>
              </a:rPr>
              <a:t>in</a:t>
            </a:r>
            <a:r>
              <a:rPr lang="en-US" sz="2200" dirty="0">
                <a:latin typeface="Comic Sans MS"/>
                <a:cs typeface="Comic Sans MS"/>
              </a:rPr>
              <a:t>(u)=0 from the graph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remove all outgoing edges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repeat the procedure until no more vertices in the graph   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25178" y="563791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39"/>
          <p:cNvSpPr txBox="1"/>
          <p:nvPr/>
        </p:nvSpPr>
        <p:spPr>
          <a:xfrm>
            <a:off x="4223792" y="5554589"/>
            <a:ext cx="34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5532068" y="412575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39"/>
          <p:cNvSpPr txBox="1"/>
          <p:nvPr/>
        </p:nvSpPr>
        <p:spPr>
          <a:xfrm>
            <a:off x="5530682" y="4042421"/>
            <a:ext cx="35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2" name="Oval 11"/>
          <p:cNvSpPr/>
          <p:nvPr/>
        </p:nvSpPr>
        <p:spPr>
          <a:xfrm>
            <a:off x="5593330" y="570992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39"/>
          <p:cNvSpPr txBox="1"/>
          <p:nvPr/>
        </p:nvSpPr>
        <p:spPr>
          <a:xfrm>
            <a:off x="5591945" y="5626597"/>
            <a:ext cx="34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5" name="Oval 14"/>
          <p:cNvSpPr/>
          <p:nvPr/>
        </p:nvSpPr>
        <p:spPr>
          <a:xfrm>
            <a:off x="7044236" y="56032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39"/>
          <p:cNvSpPr txBox="1"/>
          <p:nvPr/>
        </p:nvSpPr>
        <p:spPr>
          <a:xfrm>
            <a:off x="7042851" y="5519937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7" name="Oval 16"/>
          <p:cNvSpPr/>
          <p:nvPr/>
        </p:nvSpPr>
        <p:spPr>
          <a:xfrm>
            <a:off x="7476284" y="412575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39"/>
          <p:cNvSpPr txBox="1"/>
          <p:nvPr/>
        </p:nvSpPr>
        <p:spPr>
          <a:xfrm>
            <a:off x="7474898" y="404242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19" name="Oval 18"/>
          <p:cNvSpPr/>
          <p:nvPr/>
        </p:nvSpPr>
        <p:spPr>
          <a:xfrm>
            <a:off x="8052348" y="488318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39"/>
          <p:cNvSpPr txBox="1"/>
          <p:nvPr/>
        </p:nvSpPr>
        <p:spPr>
          <a:xfrm>
            <a:off x="8050962" y="4799857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21" name="Düz Bağlayıcı 16"/>
          <p:cNvCxnSpPr>
            <a:endCxn id="11" idx="1"/>
          </p:cNvCxnSpPr>
          <p:nvPr/>
        </p:nvCxnSpPr>
        <p:spPr>
          <a:xfrm flipV="1">
            <a:off x="4223792" y="4273253"/>
            <a:ext cx="1306890" cy="702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16"/>
          <p:cNvCxnSpPr/>
          <p:nvPr/>
        </p:nvCxnSpPr>
        <p:spPr>
          <a:xfrm>
            <a:off x="4151784" y="4487487"/>
            <a:ext cx="658818" cy="39918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16"/>
          <p:cNvCxnSpPr>
            <a:endCxn id="12" idx="2"/>
          </p:cNvCxnSpPr>
          <p:nvPr/>
        </p:nvCxnSpPr>
        <p:spPr>
          <a:xfrm>
            <a:off x="4583833" y="5842621"/>
            <a:ext cx="1009497" cy="5899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507755" y="5066397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>
            <a:endCxn id="20" idx="1"/>
          </p:cNvCxnSpPr>
          <p:nvPr/>
        </p:nvCxnSpPr>
        <p:spPr>
          <a:xfrm>
            <a:off x="5855316" y="4402461"/>
            <a:ext cx="2195646" cy="6282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408692" y="4474469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419050" y="5324076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/>
          <p:nvPr/>
        </p:nvCxnSpPr>
        <p:spPr>
          <a:xfrm flipV="1">
            <a:off x="5807968" y="5338564"/>
            <a:ext cx="360040" cy="3861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/>
          <p:nvPr/>
        </p:nvCxnSpPr>
        <p:spPr>
          <a:xfrm flipV="1">
            <a:off x="7355154" y="5132388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08132" y="500180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Metin kutusu 39"/>
          <p:cNvSpPr txBox="1"/>
          <p:nvPr/>
        </p:nvSpPr>
        <p:spPr>
          <a:xfrm>
            <a:off x="6106746" y="4918477"/>
            <a:ext cx="34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g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11988" y="47364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Metin kutusu 39"/>
          <p:cNvSpPr txBox="1"/>
          <p:nvPr/>
        </p:nvSpPr>
        <p:spPr>
          <a:xfrm>
            <a:off x="4810603" y="4653137"/>
            <a:ext cx="36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d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875884" y="4160402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9"/>
          <p:cNvSpPr txBox="1"/>
          <p:nvPr/>
        </p:nvSpPr>
        <p:spPr>
          <a:xfrm>
            <a:off x="3874498" y="4077073"/>
            <a:ext cx="36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b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9976" y="6237312"/>
            <a:ext cx="347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+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Σ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deg</a:t>
            </a:r>
            <a:r>
              <a:rPr lang="en-US" baseline="30000" dirty="0" err="1">
                <a:latin typeface="Comic Sans MS"/>
                <a:ea typeface="Lucida Grande"/>
                <a:cs typeface="Comic Sans MS"/>
              </a:rPr>
              <a:t>out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(v)) = 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lVl+lEl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7769" y="3140969"/>
            <a:ext cx="34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6838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Depth First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Search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Metin kutusu 12"/>
          <p:cNvSpPr txBox="1"/>
          <p:nvPr/>
        </p:nvSpPr>
        <p:spPr>
          <a:xfrm>
            <a:off x="1991544" y="133612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mic Sans MS" panose="030F0702030302020204" pitchFamily="66" charset="0"/>
              </a:rPr>
              <a:t>D</a:t>
            </a:r>
            <a:r>
              <a:rPr lang="tr-TR" u="sng" dirty="0">
                <a:latin typeface="Comic Sans MS" panose="030F0702030302020204" pitchFamily="66" charset="0"/>
              </a:rPr>
              <a:t>FS(G)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 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</a:t>
            </a:r>
            <a:r>
              <a:rPr lang="tr-TR" sz="1600" dirty="0" err="1">
                <a:latin typeface="Comic Sans MS" panose="030F0702030302020204" pitchFamily="66" charset="0"/>
              </a:rPr>
              <a:t>u.par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nil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tr-TR" sz="1600" dirty="0">
                <a:latin typeface="Comic Sans MS" panose="030F0702030302020204" pitchFamily="66" charset="0"/>
              </a:rPr>
              <a:t>ime = 0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tr-TR" sz="1600" dirty="0" err="1">
                <a:latin typeface="Comic Sans MS" panose="030F0702030302020204" pitchFamily="66" charset="0"/>
              </a:rPr>
              <a:t>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each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vertex</a:t>
            </a:r>
            <a:r>
              <a:rPr lang="tr-TR" sz="1600" dirty="0">
                <a:latin typeface="Comic Sans MS" panose="030F0702030302020204" pitchFamily="66" charset="0"/>
              </a:rPr>
              <a:t> u of V</a:t>
            </a: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</a:t>
            </a:r>
            <a:r>
              <a:rPr lang="tr-TR" sz="1600" dirty="0" err="1">
                <a:latin typeface="Comic Sans MS" panose="030F0702030302020204" pitchFamily="66" charset="0"/>
              </a:rPr>
              <a:t>if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u.color</a:t>
            </a:r>
            <a:r>
              <a:rPr lang="tr-TR" sz="1600" dirty="0">
                <a:latin typeface="Comic Sans MS" panose="030F0702030302020204" pitchFamily="66" charset="0"/>
              </a:rPr>
              <a:t> = </a:t>
            </a:r>
            <a:r>
              <a:rPr lang="tr-TR" sz="1600" dirty="0" err="1">
                <a:latin typeface="Comic Sans MS" panose="030F0702030302020204" pitchFamily="66" charset="0"/>
              </a:rPr>
              <a:t>white</a:t>
            </a:r>
            <a:endParaRPr lang="tr-TR" sz="1600" dirty="0">
              <a:latin typeface="Comic Sans MS" panose="030F0702030302020204" pitchFamily="66" charset="0"/>
            </a:endParaRPr>
          </a:p>
          <a:p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                </a:t>
            </a:r>
            <a:r>
              <a:rPr lang="tr-TR" sz="1600" dirty="0" err="1">
                <a:latin typeface="Comic Sans MS" panose="030F0702030302020204" pitchFamily="66" charset="0"/>
              </a:rPr>
              <a:t>DFS_Visit</a:t>
            </a:r>
            <a:r>
              <a:rPr lang="tr-TR" sz="1600" dirty="0">
                <a:latin typeface="Comic Sans MS" panose="030F0702030302020204" pitchFamily="66" charset="0"/>
              </a:rPr>
              <a:t>(u)</a:t>
            </a:r>
          </a:p>
        </p:txBody>
      </p:sp>
      <p:sp>
        <p:nvSpPr>
          <p:cNvPr id="6" name="Oval 5"/>
          <p:cNvSpPr/>
          <p:nvPr/>
        </p:nvSpPr>
        <p:spPr>
          <a:xfrm>
            <a:off x="6838505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13621" y="204788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6838505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8413621" y="3185607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6838505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8413621" y="4323329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7621533" y="5288245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3" name="Düz Bağlayıcı 13"/>
          <p:cNvCxnSpPr>
            <a:stCxn id="6" idx="6"/>
            <a:endCxn id="7" idx="2"/>
          </p:cNvCxnSpPr>
          <p:nvPr/>
        </p:nvCxnSpPr>
        <p:spPr>
          <a:xfrm>
            <a:off x="7099894" y="2191901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5"/>
          <p:cNvCxnSpPr/>
          <p:nvPr/>
        </p:nvCxnSpPr>
        <p:spPr>
          <a:xfrm>
            <a:off x="7106793" y="3341053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6"/>
          <p:cNvCxnSpPr/>
          <p:nvPr/>
        </p:nvCxnSpPr>
        <p:spPr>
          <a:xfrm>
            <a:off x="7106793" y="4467345"/>
            <a:ext cx="13137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7"/>
          <p:cNvCxnSpPr/>
          <p:nvPr/>
        </p:nvCxnSpPr>
        <p:spPr>
          <a:xfrm flipV="1">
            <a:off x="8544314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9"/>
          <p:cNvCxnSpPr/>
          <p:nvPr/>
        </p:nvCxnSpPr>
        <p:spPr>
          <a:xfrm flipV="1">
            <a:off x="6969198" y="2335917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20"/>
          <p:cNvCxnSpPr/>
          <p:nvPr/>
        </p:nvCxnSpPr>
        <p:spPr>
          <a:xfrm flipV="1">
            <a:off x="6957296" y="3473639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22"/>
          <p:cNvCxnSpPr>
            <a:stCxn id="12" idx="7"/>
          </p:cNvCxnSpPr>
          <p:nvPr/>
        </p:nvCxnSpPr>
        <p:spPr>
          <a:xfrm flipV="1">
            <a:off x="7844641" y="4582572"/>
            <a:ext cx="630332" cy="747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24"/>
          <p:cNvCxnSpPr>
            <a:stCxn id="12" idx="1"/>
          </p:cNvCxnSpPr>
          <p:nvPr/>
        </p:nvCxnSpPr>
        <p:spPr>
          <a:xfrm flipH="1" flipV="1">
            <a:off x="7036872" y="4587464"/>
            <a:ext cx="622941" cy="74296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83253" y="3699970"/>
            <a:ext cx="261389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2" name="Düz Bağlayıcı 27"/>
          <p:cNvCxnSpPr>
            <a:stCxn id="21" idx="1"/>
          </p:cNvCxnSpPr>
          <p:nvPr/>
        </p:nvCxnSpPr>
        <p:spPr>
          <a:xfrm flipH="1" flipV="1">
            <a:off x="7088464" y="3419141"/>
            <a:ext cx="533069" cy="3230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9"/>
          <p:cNvCxnSpPr>
            <a:stCxn id="21" idx="3"/>
          </p:cNvCxnSpPr>
          <p:nvPr/>
        </p:nvCxnSpPr>
        <p:spPr>
          <a:xfrm flipH="1">
            <a:off x="7050184" y="3945822"/>
            <a:ext cx="571348" cy="4026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31"/>
          <p:cNvCxnSpPr>
            <a:stCxn id="11" idx="1"/>
          </p:cNvCxnSpPr>
          <p:nvPr/>
        </p:nvCxnSpPr>
        <p:spPr>
          <a:xfrm flipH="1" flipV="1">
            <a:off x="7806362" y="3943494"/>
            <a:ext cx="645539" cy="4220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32"/>
          <p:cNvSpPr txBox="1"/>
          <p:nvPr/>
        </p:nvSpPr>
        <p:spPr>
          <a:xfrm>
            <a:off x="6791206" y="14847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a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" name="Metin kutusu 34"/>
          <p:cNvSpPr txBox="1"/>
          <p:nvPr/>
        </p:nvSpPr>
        <p:spPr>
          <a:xfrm>
            <a:off x="8367366" y="14127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7" name="Metin kutusu 35"/>
          <p:cNvSpPr txBox="1"/>
          <p:nvPr/>
        </p:nvSpPr>
        <p:spPr>
          <a:xfrm>
            <a:off x="6456040" y="30689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" name="Metin kutusu 36"/>
          <p:cNvSpPr txBox="1"/>
          <p:nvPr/>
        </p:nvSpPr>
        <p:spPr>
          <a:xfrm>
            <a:off x="8727406" y="30689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d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9" name="Metin kutusu 37"/>
          <p:cNvSpPr txBox="1"/>
          <p:nvPr/>
        </p:nvSpPr>
        <p:spPr>
          <a:xfrm>
            <a:off x="8737024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0" name="Metin kutusu 38"/>
          <p:cNvSpPr txBox="1"/>
          <p:nvPr/>
        </p:nvSpPr>
        <p:spPr>
          <a:xfrm>
            <a:off x="7858179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f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1" name="Metin kutusu 39"/>
          <p:cNvSpPr txBox="1"/>
          <p:nvPr/>
        </p:nvSpPr>
        <p:spPr>
          <a:xfrm>
            <a:off x="6437578" y="42210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2" name="Metin kutusu 40"/>
          <p:cNvSpPr txBox="1"/>
          <p:nvPr/>
        </p:nvSpPr>
        <p:spPr>
          <a:xfrm>
            <a:off x="7815348" y="3429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33" name="Düz Bağlayıcı 17"/>
          <p:cNvCxnSpPr/>
          <p:nvPr/>
        </p:nvCxnSpPr>
        <p:spPr>
          <a:xfrm flipV="1">
            <a:off x="8544272" y="3469520"/>
            <a:ext cx="0" cy="84969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17"/>
          <p:cNvCxnSpPr>
            <a:stCxn id="8" idx="7"/>
          </p:cNvCxnSpPr>
          <p:nvPr/>
        </p:nvCxnSpPr>
        <p:spPr>
          <a:xfrm flipV="1">
            <a:off x="7061614" y="2287368"/>
            <a:ext cx="1378015" cy="9404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etin kutusu 12"/>
          <p:cNvSpPr txBox="1"/>
          <p:nvPr/>
        </p:nvSpPr>
        <p:spPr>
          <a:xfrm>
            <a:off x="1991544" y="3645024"/>
            <a:ext cx="35283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DFS_Visit</a:t>
            </a:r>
            <a:r>
              <a:rPr lang="tr-TR" u="sng" dirty="0">
                <a:latin typeface="Comic Sans MS" panose="030F0702030302020204" pitchFamily="66" charset="0"/>
              </a:rPr>
              <a:t>(u) </a:t>
            </a:r>
            <a:endParaRPr lang="tr-TR" dirty="0">
              <a:latin typeface="Comic Sans MS" panose="030F0702030302020204" pitchFamily="66" charset="0"/>
            </a:endParaRP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gray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u.dis</a:t>
            </a:r>
            <a:r>
              <a:rPr lang="en-US" sz="1600" dirty="0">
                <a:latin typeface="Comic Sans MS" panose="030F0702030302020204" pitchFamily="66" charset="0"/>
              </a:rPr>
              <a:t> = time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f</a:t>
            </a:r>
            <a:r>
              <a:rPr lang="en-US" sz="1600" dirty="0">
                <a:latin typeface="Comic Sans MS" panose="030F0702030302020204" pitchFamily="66" charset="0"/>
              </a:rPr>
              <a:t>or each v in </a:t>
            </a:r>
            <a:r>
              <a:rPr lang="en-US" sz="1600" dirty="0" err="1">
                <a:latin typeface="Comic Sans MS" panose="030F0702030302020204" pitchFamily="66" charset="0"/>
              </a:rPr>
              <a:t>Adj</a:t>
            </a:r>
            <a:r>
              <a:rPr lang="en-US" sz="1600" dirty="0">
                <a:latin typeface="Comic Sans MS" panose="030F0702030302020204" pitchFamily="66" charset="0"/>
              </a:rPr>
              <a:t>(u)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if (</a:t>
            </a:r>
            <a:r>
              <a:rPr lang="en-US" sz="1600" dirty="0" err="1">
                <a:latin typeface="Comic Sans MS" panose="030F0702030302020204" pitchFamily="66" charset="0"/>
              </a:rPr>
              <a:t>v.color</a:t>
            </a:r>
            <a:r>
              <a:rPr lang="en-US" sz="1600" dirty="0">
                <a:latin typeface="Comic Sans MS" panose="030F0702030302020204" pitchFamily="66" charset="0"/>
              </a:rPr>
              <a:t> = white)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v.par</a:t>
            </a:r>
            <a:r>
              <a:rPr lang="en-US" sz="1600" dirty="0">
                <a:latin typeface="Comic Sans MS" panose="030F0702030302020204" pitchFamily="66" charset="0"/>
              </a:rPr>
              <a:t> = u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</a:rPr>
              <a:t>             </a:t>
            </a:r>
            <a:r>
              <a:rPr lang="en-US" sz="1600" dirty="0" err="1">
                <a:latin typeface="Comic Sans MS" panose="030F0702030302020204" pitchFamily="66" charset="0"/>
              </a:rPr>
              <a:t>DFS_Visit</a:t>
            </a:r>
            <a:r>
              <a:rPr lang="en-US" sz="1600" dirty="0">
                <a:latin typeface="Comic Sans MS" panose="030F0702030302020204" pitchFamily="66" charset="0"/>
              </a:rPr>
              <a:t>(v)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u.color</a:t>
            </a:r>
            <a:r>
              <a:rPr lang="en-US" sz="1600" dirty="0">
                <a:latin typeface="Comic Sans MS" panose="030F0702030302020204" pitchFamily="66" charset="0"/>
              </a:rPr>
              <a:t> = black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</a:t>
            </a:r>
            <a:r>
              <a:rPr lang="en-US" sz="1600" dirty="0">
                <a:latin typeface="Comic Sans MS" panose="030F0702030302020204" pitchFamily="66" charset="0"/>
              </a:rPr>
              <a:t>ime = time + 1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u.fin</a:t>
            </a:r>
            <a:r>
              <a:rPr lang="en-US" sz="1600" dirty="0">
                <a:latin typeface="Comic Sans MS" panose="030F0702030302020204" pitchFamily="66" charset="0"/>
              </a:rPr>
              <a:t> = time </a:t>
            </a:r>
          </a:p>
        </p:txBody>
      </p:sp>
    </p:spTree>
    <p:extLst>
      <p:ext uri="{BB962C8B-B14F-4D97-AF65-F5344CB8AC3E}">
        <p14:creationId xmlns:p14="http://schemas.microsoft.com/office/powerpoint/2010/main" val="29077717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427872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o</a:t>
            </a:r>
            <a:r>
              <a:rPr lang="en-US" sz="2200" dirty="0">
                <a:latin typeface="Comic Sans MS"/>
                <a:cs typeface="Comic Sans MS"/>
              </a:rPr>
              <a:t>utput a vertex u with </a:t>
            </a:r>
            <a:r>
              <a:rPr lang="en-US" sz="2200" dirty="0" err="1">
                <a:latin typeface="Comic Sans MS"/>
                <a:cs typeface="Comic Sans MS"/>
              </a:rPr>
              <a:t>deg</a:t>
            </a:r>
            <a:r>
              <a:rPr lang="en-US" sz="2200" baseline="30000" dirty="0" err="1">
                <a:latin typeface="Comic Sans MS"/>
                <a:cs typeface="Comic Sans MS"/>
              </a:rPr>
              <a:t>in</a:t>
            </a:r>
            <a:r>
              <a:rPr lang="en-US" sz="2200" dirty="0">
                <a:latin typeface="Comic Sans MS"/>
                <a:cs typeface="Comic Sans MS"/>
              </a:rPr>
              <a:t>(u)=0 from the graph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remove all outgoing edges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repeat the procedure until no more vertices in the graph   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25178" y="563791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39"/>
          <p:cNvSpPr txBox="1"/>
          <p:nvPr/>
        </p:nvSpPr>
        <p:spPr>
          <a:xfrm>
            <a:off x="4223792" y="5554589"/>
            <a:ext cx="34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5532068" y="412575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39"/>
          <p:cNvSpPr txBox="1"/>
          <p:nvPr/>
        </p:nvSpPr>
        <p:spPr>
          <a:xfrm>
            <a:off x="5530682" y="4042421"/>
            <a:ext cx="35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2" name="Oval 11"/>
          <p:cNvSpPr/>
          <p:nvPr/>
        </p:nvSpPr>
        <p:spPr>
          <a:xfrm>
            <a:off x="5593330" y="570992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39"/>
          <p:cNvSpPr txBox="1"/>
          <p:nvPr/>
        </p:nvSpPr>
        <p:spPr>
          <a:xfrm>
            <a:off x="5591945" y="5626597"/>
            <a:ext cx="34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5" name="Oval 14"/>
          <p:cNvSpPr/>
          <p:nvPr/>
        </p:nvSpPr>
        <p:spPr>
          <a:xfrm>
            <a:off x="7044236" y="56032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39"/>
          <p:cNvSpPr txBox="1"/>
          <p:nvPr/>
        </p:nvSpPr>
        <p:spPr>
          <a:xfrm>
            <a:off x="7042851" y="5519937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7" name="Oval 16"/>
          <p:cNvSpPr/>
          <p:nvPr/>
        </p:nvSpPr>
        <p:spPr>
          <a:xfrm>
            <a:off x="7476284" y="412575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39"/>
          <p:cNvSpPr txBox="1"/>
          <p:nvPr/>
        </p:nvSpPr>
        <p:spPr>
          <a:xfrm>
            <a:off x="7474898" y="404242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19" name="Oval 18"/>
          <p:cNvSpPr/>
          <p:nvPr/>
        </p:nvSpPr>
        <p:spPr>
          <a:xfrm>
            <a:off x="8052348" y="488318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39"/>
          <p:cNvSpPr txBox="1"/>
          <p:nvPr/>
        </p:nvSpPr>
        <p:spPr>
          <a:xfrm>
            <a:off x="8050962" y="4799857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24" name="Düz Bağlayıcı 16"/>
          <p:cNvCxnSpPr>
            <a:endCxn id="12" idx="2"/>
          </p:cNvCxnSpPr>
          <p:nvPr/>
        </p:nvCxnSpPr>
        <p:spPr>
          <a:xfrm>
            <a:off x="4583833" y="5842621"/>
            <a:ext cx="1009497" cy="5899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507755" y="5066397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16"/>
          <p:cNvCxnSpPr>
            <a:endCxn id="20" idx="1"/>
          </p:cNvCxnSpPr>
          <p:nvPr/>
        </p:nvCxnSpPr>
        <p:spPr>
          <a:xfrm>
            <a:off x="5855316" y="4402461"/>
            <a:ext cx="2195646" cy="6282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408692" y="4474469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419050" y="5324076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/>
          <p:nvPr/>
        </p:nvCxnSpPr>
        <p:spPr>
          <a:xfrm flipV="1">
            <a:off x="5807968" y="5338564"/>
            <a:ext cx="360040" cy="3861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/>
          <p:nvPr/>
        </p:nvCxnSpPr>
        <p:spPr>
          <a:xfrm flipV="1">
            <a:off x="7355154" y="5132388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08132" y="500180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Metin kutusu 39"/>
          <p:cNvSpPr txBox="1"/>
          <p:nvPr/>
        </p:nvSpPr>
        <p:spPr>
          <a:xfrm>
            <a:off x="6106746" y="4918477"/>
            <a:ext cx="34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g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11988" y="47364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Metin kutusu 39"/>
          <p:cNvSpPr txBox="1"/>
          <p:nvPr/>
        </p:nvSpPr>
        <p:spPr>
          <a:xfrm>
            <a:off x="4810603" y="4653137"/>
            <a:ext cx="36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d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9976" y="6237312"/>
            <a:ext cx="347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+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Σ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deg</a:t>
            </a:r>
            <a:r>
              <a:rPr lang="en-US" baseline="30000" dirty="0" err="1">
                <a:latin typeface="Comic Sans MS"/>
                <a:ea typeface="Lucida Grande"/>
                <a:cs typeface="Comic Sans MS"/>
              </a:rPr>
              <a:t>out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(v)) = 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lVl+lEl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7769" y="3140969"/>
            <a:ext cx="701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dirty="0">
                <a:latin typeface="Comic Sans MS"/>
                <a:cs typeface="Comic Sans MS"/>
              </a:rPr>
              <a:t>, b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5999823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427872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o</a:t>
            </a:r>
            <a:r>
              <a:rPr lang="en-US" sz="2200" dirty="0">
                <a:latin typeface="Comic Sans MS"/>
                <a:cs typeface="Comic Sans MS"/>
              </a:rPr>
              <a:t>utput a vertex u with </a:t>
            </a:r>
            <a:r>
              <a:rPr lang="en-US" sz="2200" dirty="0" err="1">
                <a:latin typeface="Comic Sans MS"/>
                <a:cs typeface="Comic Sans MS"/>
              </a:rPr>
              <a:t>deg</a:t>
            </a:r>
            <a:r>
              <a:rPr lang="en-US" sz="2200" baseline="30000" dirty="0" err="1">
                <a:latin typeface="Comic Sans MS"/>
                <a:cs typeface="Comic Sans MS"/>
              </a:rPr>
              <a:t>in</a:t>
            </a:r>
            <a:r>
              <a:rPr lang="en-US" sz="2200" dirty="0">
                <a:latin typeface="Comic Sans MS"/>
                <a:cs typeface="Comic Sans MS"/>
              </a:rPr>
              <a:t>(u)=0 from the graph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remove all outgoing edges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repeat the procedure until no more vertices in the graph   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25178" y="5637918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39"/>
          <p:cNvSpPr txBox="1"/>
          <p:nvPr/>
        </p:nvSpPr>
        <p:spPr>
          <a:xfrm>
            <a:off x="4223792" y="5554589"/>
            <a:ext cx="34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2" name="Oval 11"/>
          <p:cNvSpPr/>
          <p:nvPr/>
        </p:nvSpPr>
        <p:spPr>
          <a:xfrm>
            <a:off x="5593330" y="570992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39"/>
          <p:cNvSpPr txBox="1"/>
          <p:nvPr/>
        </p:nvSpPr>
        <p:spPr>
          <a:xfrm>
            <a:off x="5591945" y="5626597"/>
            <a:ext cx="34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5" name="Oval 14"/>
          <p:cNvSpPr/>
          <p:nvPr/>
        </p:nvSpPr>
        <p:spPr>
          <a:xfrm>
            <a:off x="7044236" y="56032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39"/>
          <p:cNvSpPr txBox="1"/>
          <p:nvPr/>
        </p:nvSpPr>
        <p:spPr>
          <a:xfrm>
            <a:off x="7042851" y="5519937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7" name="Oval 16"/>
          <p:cNvSpPr/>
          <p:nvPr/>
        </p:nvSpPr>
        <p:spPr>
          <a:xfrm>
            <a:off x="7476284" y="412575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39"/>
          <p:cNvSpPr txBox="1"/>
          <p:nvPr/>
        </p:nvSpPr>
        <p:spPr>
          <a:xfrm>
            <a:off x="7474898" y="404242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19" name="Oval 18"/>
          <p:cNvSpPr/>
          <p:nvPr/>
        </p:nvSpPr>
        <p:spPr>
          <a:xfrm>
            <a:off x="8052348" y="488318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39"/>
          <p:cNvSpPr txBox="1"/>
          <p:nvPr/>
        </p:nvSpPr>
        <p:spPr>
          <a:xfrm>
            <a:off x="8050962" y="4799857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24" name="Düz Bağlayıcı 16"/>
          <p:cNvCxnSpPr>
            <a:endCxn id="12" idx="2"/>
          </p:cNvCxnSpPr>
          <p:nvPr/>
        </p:nvCxnSpPr>
        <p:spPr>
          <a:xfrm>
            <a:off x="4583833" y="5842621"/>
            <a:ext cx="1009497" cy="5899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16"/>
          <p:cNvCxnSpPr/>
          <p:nvPr/>
        </p:nvCxnSpPr>
        <p:spPr>
          <a:xfrm flipV="1">
            <a:off x="4507755" y="5066397"/>
            <a:ext cx="355183" cy="6022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16"/>
          <p:cNvCxnSpPr/>
          <p:nvPr/>
        </p:nvCxnSpPr>
        <p:spPr>
          <a:xfrm flipV="1">
            <a:off x="6408692" y="4474469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419050" y="5324076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/>
          <p:nvPr/>
        </p:nvCxnSpPr>
        <p:spPr>
          <a:xfrm flipV="1">
            <a:off x="5807968" y="5338564"/>
            <a:ext cx="360040" cy="3861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/>
          <p:nvPr/>
        </p:nvCxnSpPr>
        <p:spPr>
          <a:xfrm flipV="1">
            <a:off x="7355154" y="5132388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08132" y="500180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Metin kutusu 39"/>
          <p:cNvSpPr txBox="1"/>
          <p:nvPr/>
        </p:nvSpPr>
        <p:spPr>
          <a:xfrm>
            <a:off x="6106746" y="4918477"/>
            <a:ext cx="34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g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11988" y="47364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Metin kutusu 39"/>
          <p:cNvSpPr txBox="1"/>
          <p:nvPr/>
        </p:nvSpPr>
        <p:spPr>
          <a:xfrm>
            <a:off x="4810603" y="4653137"/>
            <a:ext cx="36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d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9976" y="6237312"/>
            <a:ext cx="347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+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Σ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deg</a:t>
            </a:r>
            <a:r>
              <a:rPr lang="en-US" baseline="30000" dirty="0" err="1">
                <a:latin typeface="Comic Sans MS"/>
                <a:ea typeface="Lucida Grande"/>
                <a:cs typeface="Comic Sans MS"/>
              </a:rPr>
              <a:t>out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(v)) = 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lVl+lEl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7769" y="3140969"/>
            <a:ext cx="1047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dirty="0">
                <a:latin typeface="Comic Sans MS"/>
                <a:cs typeface="Comic Sans MS"/>
              </a:rPr>
              <a:t>, b, e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8731704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427872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o</a:t>
            </a:r>
            <a:r>
              <a:rPr lang="en-US" sz="2200" dirty="0">
                <a:latin typeface="Comic Sans MS"/>
                <a:cs typeface="Comic Sans MS"/>
              </a:rPr>
              <a:t>utput a vertex u with </a:t>
            </a:r>
            <a:r>
              <a:rPr lang="en-US" sz="2200" dirty="0" err="1">
                <a:latin typeface="Comic Sans MS"/>
                <a:cs typeface="Comic Sans MS"/>
              </a:rPr>
              <a:t>deg</a:t>
            </a:r>
            <a:r>
              <a:rPr lang="en-US" sz="2200" baseline="30000" dirty="0" err="1">
                <a:latin typeface="Comic Sans MS"/>
                <a:cs typeface="Comic Sans MS"/>
              </a:rPr>
              <a:t>in</a:t>
            </a:r>
            <a:r>
              <a:rPr lang="en-US" sz="2200" dirty="0">
                <a:latin typeface="Comic Sans MS"/>
                <a:cs typeface="Comic Sans MS"/>
              </a:rPr>
              <a:t>(u)=0 from the graph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remove all outgoing edges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repeat the procedure until no more vertices in the graph   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593330" y="570992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39"/>
          <p:cNvSpPr txBox="1"/>
          <p:nvPr/>
        </p:nvSpPr>
        <p:spPr>
          <a:xfrm>
            <a:off x="5591945" y="5626597"/>
            <a:ext cx="34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5" name="Oval 14"/>
          <p:cNvSpPr/>
          <p:nvPr/>
        </p:nvSpPr>
        <p:spPr>
          <a:xfrm>
            <a:off x="7044236" y="56032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39"/>
          <p:cNvSpPr txBox="1"/>
          <p:nvPr/>
        </p:nvSpPr>
        <p:spPr>
          <a:xfrm>
            <a:off x="7042851" y="5519937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7" name="Oval 16"/>
          <p:cNvSpPr/>
          <p:nvPr/>
        </p:nvSpPr>
        <p:spPr>
          <a:xfrm>
            <a:off x="7476284" y="412575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39"/>
          <p:cNvSpPr txBox="1"/>
          <p:nvPr/>
        </p:nvSpPr>
        <p:spPr>
          <a:xfrm>
            <a:off x="7474898" y="404242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19" name="Oval 18"/>
          <p:cNvSpPr/>
          <p:nvPr/>
        </p:nvSpPr>
        <p:spPr>
          <a:xfrm>
            <a:off x="8052348" y="488318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39"/>
          <p:cNvSpPr txBox="1"/>
          <p:nvPr/>
        </p:nvSpPr>
        <p:spPr>
          <a:xfrm>
            <a:off x="8050962" y="4799857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27" name="Düz Bağlayıcı 16"/>
          <p:cNvCxnSpPr/>
          <p:nvPr/>
        </p:nvCxnSpPr>
        <p:spPr>
          <a:xfrm flipV="1">
            <a:off x="6408692" y="4474469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419050" y="5324076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/>
          <p:nvPr/>
        </p:nvCxnSpPr>
        <p:spPr>
          <a:xfrm flipV="1">
            <a:off x="5807968" y="5338564"/>
            <a:ext cx="360040" cy="3861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/>
          <p:nvPr/>
        </p:nvCxnSpPr>
        <p:spPr>
          <a:xfrm flipV="1">
            <a:off x="7355154" y="5132388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08132" y="500180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Metin kutusu 39"/>
          <p:cNvSpPr txBox="1"/>
          <p:nvPr/>
        </p:nvSpPr>
        <p:spPr>
          <a:xfrm>
            <a:off x="6106746" y="4918477"/>
            <a:ext cx="34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g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11988" y="47364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Metin kutusu 39"/>
          <p:cNvSpPr txBox="1"/>
          <p:nvPr/>
        </p:nvSpPr>
        <p:spPr>
          <a:xfrm>
            <a:off x="4810603" y="4653137"/>
            <a:ext cx="36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d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9976" y="6237312"/>
            <a:ext cx="347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+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Σ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deg</a:t>
            </a:r>
            <a:r>
              <a:rPr lang="en-US" baseline="30000" dirty="0" err="1">
                <a:latin typeface="Comic Sans MS"/>
                <a:ea typeface="Lucida Grande"/>
                <a:cs typeface="Comic Sans MS"/>
              </a:rPr>
              <a:t>out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(v)) = 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lVl+lEl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7769" y="3140969"/>
            <a:ext cx="138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dirty="0">
                <a:latin typeface="Comic Sans MS"/>
                <a:cs typeface="Comic Sans MS"/>
              </a:rPr>
              <a:t>, b, e, c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0130094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427872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o</a:t>
            </a:r>
            <a:r>
              <a:rPr lang="en-US" sz="2200" dirty="0">
                <a:latin typeface="Comic Sans MS"/>
                <a:cs typeface="Comic Sans MS"/>
              </a:rPr>
              <a:t>utput a vertex u with </a:t>
            </a:r>
            <a:r>
              <a:rPr lang="en-US" sz="2200" dirty="0" err="1">
                <a:latin typeface="Comic Sans MS"/>
                <a:cs typeface="Comic Sans MS"/>
              </a:rPr>
              <a:t>deg</a:t>
            </a:r>
            <a:r>
              <a:rPr lang="en-US" sz="2200" baseline="30000" dirty="0" err="1">
                <a:latin typeface="Comic Sans MS"/>
                <a:cs typeface="Comic Sans MS"/>
              </a:rPr>
              <a:t>in</a:t>
            </a:r>
            <a:r>
              <a:rPr lang="en-US" sz="2200" dirty="0">
                <a:latin typeface="Comic Sans MS"/>
                <a:cs typeface="Comic Sans MS"/>
              </a:rPr>
              <a:t>(u)=0 from the graph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remove all outgoing edges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repeat the procedure until no more vertices in the graph   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593330" y="570992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39"/>
          <p:cNvSpPr txBox="1"/>
          <p:nvPr/>
        </p:nvSpPr>
        <p:spPr>
          <a:xfrm>
            <a:off x="5591945" y="5626597"/>
            <a:ext cx="34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5" name="Oval 14"/>
          <p:cNvSpPr/>
          <p:nvPr/>
        </p:nvSpPr>
        <p:spPr>
          <a:xfrm>
            <a:off x="7044236" y="56032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39"/>
          <p:cNvSpPr txBox="1"/>
          <p:nvPr/>
        </p:nvSpPr>
        <p:spPr>
          <a:xfrm>
            <a:off x="7042851" y="5519937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7" name="Oval 16"/>
          <p:cNvSpPr/>
          <p:nvPr/>
        </p:nvSpPr>
        <p:spPr>
          <a:xfrm>
            <a:off x="7476284" y="412575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39"/>
          <p:cNvSpPr txBox="1"/>
          <p:nvPr/>
        </p:nvSpPr>
        <p:spPr>
          <a:xfrm>
            <a:off x="7474898" y="404242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19" name="Oval 18"/>
          <p:cNvSpPr/>
          <p:nvPr/>
        </p:nvSpPr>
        <p:spPr>
          <a:xfrm>
            <a:off x="8052348" y="488318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39"/>
          <p:cNvSpPr txBox="1"/>
          <p:nvPr/>
        </p:nvSpPr>
        <p:spPr>
          <a:xfrm>
            <a:off x="8050962" y="4799857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27" name="Düz Bağlayıcı 16"/>
          <p:cNvCxnSpPr/>
          <p:nvPr/>
        </p:nvCxnSpPr>
        <p:spPr>
          <a:xfrm flipV="1">
            <a:off x="6408692" y="4474469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419050" y="5324076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16"/>
          <p:cNvCxnSpPr/>
          <p:nvPr/>
        </p:nvCxnSpPr>
        <p:spPr>
          <a:xfrm flipV="1">
            <a:off x="5807968" y="5338564"/>
            <a:ext cx="360040" cy="38619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/>
          <p:nvPr/>
        </p:nvCxnSpPr>
        <p:spPr>
          <a:xfrm flipV="1">
            <a:off x="7355154" y="5132388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08132" y="500180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Metin kutusu 39"/>
          <p:cNvSpPr txBox="1"/>
          <p:nvPr/>
        </p:nvSpPr>
        <p:spPr>
          <a:xfrm>
            <a:off x="6106746" y="4918477"/>
            <a:ext cx="34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g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9976" y="6237312"/>
            <a:ext cx="347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+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Σ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deg</a:t>
            </a:r>
            <a:r>
              <a:rPr lang="en-US" baseline="30000" dirty="0" err="1">
                <a:latin typeface="Comic Sans MS"/>
                <a:ea typeface="Lucida Grande"/>
                <a:cs typeface="Comic Sans MS"/>
              </a:rPr>
              <a:t>out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(v)) = 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lVl+lEl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7769" y="3140969"/>
            <a:ext cx="1740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dirty="0">
                <a:latin typeface="Comic Sans MS"/>
                <a:cs typeface="Comic Sans MS"/>
              </a:rPr>
              <a:t>, b, e, c, d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5561938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427872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o</a:t>
            </a:r>
            <a:r>
              <a:rPr lang="en-US" sz="2200" dirty="0">
                <a:latin typeface="Comic Sans MS"/>
                <a:cs typeface="Comic Sans MS"/>
              </a:rPr>
              <a:t>utput a vertex u with </a:t>
            </a:r>
            <a:r>
              <a:rPr lang="en-US" sz="2200" dirty="0" err="1">
                <a:latin typeface="Comic Sans MS"/>
                <a:cs typeface="Comic Sans MS"/>
              </a:rPr>
              <a:t>deg</a:t>
            </a:r>
            <a:r>
              <a:rPr lang="en-US" sz="2200" baseline="30000" dirty="0" err="1">
                <a:latin typeface="Comic Sans MS"/>
                <a:cs typeface="Comic Sans MS"/>
              </a:rPr>
              <a:t>in</a:t>
            </a:r>
            <a:r>
              <a:rPr lang="en-US" sz="2200" dirty="0">
                <a:latin typeface="Comic Sans MS"/>
                <a:cs typeface="Comic Sans MS"/>
              </a:rPr>
              <a:t>(u)=0 from the graph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remove all outgoing edges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repeat the procedure until no more vertices in the graph   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44236" y="56032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39"/>
          <p:cNvSpPr txBox="1"/>
          <p:nvPr/>
        </p:nvSpPr>
        <p:spPr>
          <a:xfrm>
            <a:off x="7042851" y="5519937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7" name="Oval 16"/>
          <p:cNvSpPr/>
          <p:nvPr/>
        </p:nvSpPr>
        <p:spPr>
          <a:xfrm>
            <a:off x="7476284" y="412575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39"/>
          <p:cNvSpPr txBox="1"/>
          <p:nvPr/>
        </p:nvSpPr>
        <p:spPr>
          <a:xfrm>
            <a:off x="7474898" y="404242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19" name="Oval 18"/>
          <p:cNvSpPr/>
          <p:nvPr/>
        </p:nvSpPr>
        <p:spPr>
          <a:xfrm>
            <a:off x="8052348" y="488318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39"/>
          <p:cNvSpPr txBox="1"/>
          <p:nvPr/>
        </p:nvSpPr>
        <p:spPr>
          <a:xfrm>
            <a:off x="8050962" y="4799857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27" name="Düz Bağlayıcı 16"/>
          <p:cNvCxnSpPr/>
          <p:nvPr/>
        </p:nvCxnSpPr>
        <p:spPr>
          <a:xfrm flipV="1">
            <a:off x="6408692" y="4474469"/>
            <a:ext cx="1127468" cy="6130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16"/>
          <p:cNvCxnSpPr/>
          <p:nvPr/>
        </p:nvCxnSpPr>
        <p:spPr>
          <a:xfrm>
            <a:off x="6419050" y="5324076"/>
            <a:ext cx="685062" cy="37452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/>
          <p:nvPr/>
        </p:nvCxnSpPr>
        <p:spPr>
          <a:xfrm flipV="1">
            <a:off x="7355154" y="5132388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08132" y="500180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Metin kutusu 39"/>
          <p:cNvSpPr txBox="1"/>
          <p:nvPr/>
        </p:nvSpPr>
        <p:spPr>
          <a:xfrm>
            <a:off x="6106746" y="4918477"/>
            <a:ext cx="34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g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9976" y="6237312"/>
            <a:ext cx="347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+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Σ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deg</a:t>
            </a:r>
            <a:r>
              <a:rPr lang="en-US" baseline="30000" dirty="0" err="1">
                <a:latin typeface="Comic Sans MS"/>
                <a:ea typeface="Lucida Grande"/>
                <a:cs typeface="Comic Sans MS"/>
              </a:rPr>
              <a:t>out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(v)) = 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lVl+lEl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7768" y="3140969"/>
            <a:ext cx="2074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dirty="0">
                <a:latin typeface="Comic Sans MS"/>
                <a:cs typeface="Comic Sans MS"/>
              </a:rPr>
              <a:t>, b, e, c, d, f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2404318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427872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o</a:t>
            </a:r>
            <a:r>
              <a:rPr lang="en-US" sz="2200" dirty="0">
                <a:latin typeface="Comic Sans MS"/>
                <a:cs typeface="Comic Sans MS"/>
              </a:rPr>
              <a:t>utput a vertex u with </a:t>
            </a:r>
            <a:r>
              <a:rPr lang="en-US" sz="2200" dirty="0" err="1">
                <a:latin typeface="Comic Sans MS"/>
                <a:cs typeface="Comic Sans MS"/>
              </a:rPr>
              <a:t>deg</a:t>
            </a:r>
            <a:r>
              <a:rPr lang="en-US" sz="2200" baseline="30000" dirty="0" err="1">
                <a:latin typeface="Comic Sans MS"/>
                <a:cs typeface="Comic Sans MS"/>
              </a:rPr>
              <a:t>in</a:t>
            </a:r>
            <a:r>
              <a:rPr lang="en-US" sz="2200" dirty="0">
                <a:latin typeface="Comic Sans MS"/>
                <a:cs typeface="Comic Sans MS"/>
              </a:rPr>
              <a:t>(u)=0 from the graph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remove all outgoing edges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repeat the procedure until no more vertices in the graph   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44236" y="56032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39"/>
          <p:cNvSpPr txBox="1"/>
          <p:nvPr/>
        </p:nvSpPr>
        <p:spPr>
          <a:xfrm>
            <a:off x="7042851" y="5519937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7" name="Oval 16"/>
          <p:cNvSpPr/>
          <p:nvPr/>
        </p:nvSpPr>
        <p:spPr>
          <a:xfrm>
            <a:off x="7476284" y="4125750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39"/>
          <p:cNvSpPr txBox="1"/>
          <p:nvPr/>
        </p:nvSpPr>
        <p:spPr>
          <a:xfrm>
            <a:off x="7474898" y="404242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19" name="Oval 18"/>
          <p:cNvSpPr/>
          <p:nvPr/>
        </p:nvSpPr>
        <p:spPr>
          <a:xfrm>
            <a:off x="8052348" y="488318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39"/>
          <p:cNvSpPr txBox="1"/>
          <p:nvPr/>
        </p:nvSpPr>
        <p:spPr>
          <a:xfrm>
            <a:off x="8050962" y="4799857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30" name="Düz Bağlayıcı 16"/>
          <p:cNvCxnSpPr/>
          <p:nvPr/>
        </p:nvCxnSpPr>
        <p:spPr>
          <a:xfrm flipV="1">
            <a:off x="7355154" y="5132388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79976" y="6237312"/>
            <a:ext cx="347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+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Σ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deg</a:t>
            </a:r>
            <a:r>
              <a:rPr lang="en-US" baseline="30000" dirty="0" err="1">
                <a:latin typeface="Comic Sans MS"/>
                <a:ea typeface="Lucida Grande"/>
                <a:cs typeface="Comic Sans MS"/>
              </a:rPr>
              <a:t>out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(v)) = 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lVl+lEl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7768" y="3140969"/>
            <a:ext cx="2415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dirty="0">
                <a:latin typeface="Comic Sans MS"/>
                <a:cs typeface="Comic Sans MS"/>
              </a:rPr>
              <a:t>, b, e, c, d, f, g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205189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427872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o</a:t>
            </a:r>
            <a:r>
              <a:rPr lang="en-US" sz="2200" dirty="0">
                <a:latin typeface="Comic Sans MS"/>
                <a:cs typeface="Comic Sans MS"/>
              </a:rPr>
              <a:t>utput a vertex u with </a:t>
            </a:r>
            <a:r>
              <a:rPr lang="en-US" sz="2200" dirty="0" err="1">
                <a:latin typeface="Comic Sans MS"/>
                <a:cs typeface="Comic Sans MS"/>
              </a:rPr>
              <a:t>deg</a:t>
            </a:r>
            <a:r>
              <a:rPr lang="en-US" sz="2200" baseline="30000" dirty="0" err="1">
                <a:latin typeface="Comic Sans MS"/>
                <a:cs typeface="Comic Sans MS"/>
              </a:rPr>
              <a:t>in</a:t>
            </a:r>
            <a:r>
              <a:rPr lang="en-US" sz="2200" dirty="0">
                <a:latin typeface="Comic Sans MS"/>
                <a:cs typeface="Comic Sans MS"/>
              </a:rPr>
              <a:t>(u)=0 from the graph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remove all outgoing edges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repeat the procedure until no more vertices in the graph   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44236" y="560326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39"/>
          <p:cNvSpPr txBox="1"/>
          <p:nvPr/>
        </p:nvSpPr>
        <p:spPr>
          <a:xfrm>
            <a:off x="7042851" y="5519937"/>
            <a:ext cx="36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9" name="Oval 18"/>
          <p:cNvSpPr/>
          <p:nvPr/>
        </p:nvSpPr>
        <p:spPr>
          <a:xfrm>
            <a:off x="8052348" y="488318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39"/>
          <p:cNvSpPr txBox="1"/>
          <p:nvPr/>
        </p:nvSpPr>
        <p:spPr>
          <a:xfrm>
            <a:off x="8050962" y="4799857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cxnSp>
        <p:nvCxnSpPr>
          <p:cNvPr id="30" name="Düz Bağlayıcı 16"/>
          <p:cNvCxnSpPr/>
          <p:nvPr/>
        </p:nvCxnSpPr>
        <p:spPr>
          <a:xfrm flipV="1">
            <a:off x="7355154" y="5132388"/>
            <a:ext cx="720080" cy="5544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79976" y="6237312"/>
            <a:ext cx="347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+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Σ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deg</a:t>
            </a:r>
            <a:r>
              <a:rPr lang="en-US" baseline="30000" dirty="0" err="1">
                <a:latin typeface="Comic Sans MS"/>
                <a:ea typeface="Lucida Grande"/>
                <a:cs typeface="Comic Sans MS"/>
              </a:rPr>
              <a:t>out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(v)) = 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lVl+lEl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7769" y="3140969"/>
            <a:ext cx="2762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dirty="0">
                <a:latin typeface="Comic Sans MS"/>
                <a:cs typeface="Comic Sans MS"/>
              </a:rPr>
              <a:t>, b, e, c, d, f, g, k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2303838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427872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o</a:t>
            </a:r>
            <a:r>
              <a:rPr lang="en-US" sz="2200" dirty="0">
                <a:latin typeface="Comic Sans MS"/>
                <a:cs typeface="Comic Sans MS"/>
              </a:rPr>
              <a:t>utput a vertex u with </a:t>
            </a:r>
            <a:r>
              <a:rPr lang="en-US" sz="2200" dirty="0" err="1">
                <a:latin typeface="Comic Sans MS"/>
                <a:cs typeface="Comic Sans MS"/>
              </a:rPr>
              <a:t>deg</a:t>
            </a:r>
            <a:r>
              <a:rPr lang="en-US" sz="2200" baseline="30000" dirty="0" err="1">
                <a:latin typeface="Comic Sans MS"/>
                <a:cs typeface="Comic Sans MS"/>
              </a:rPr>
              <a:t>in</a:t>
            </a:r>
            <a:r>
              <a:rPr lang="en-US" sz="2200" dirty="0">
                <a:latin typeface="Comic Sans MS"/>
                <a:cs typeface="Comic Sans MS"/>
              </a:rPr>
              <a:t>(u)=0 from the graph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remove all outgoing edges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repeat the procedure until no more vertices in the graph   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052348" y="4883186"/>
            <a:ext cx="347909" cy="383371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39"/>
          <p:cNvSpPr txBox="1"/>
          <p:nvPr/>
        </p:nvSpPr>
        <p:spPr>
          <a:xfrm>
            <a:off x="8050962" y="4799857"/>
            <a:ext cx="42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m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9976" y="6237312"/>
            <a:ext cx="347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+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Σ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deg</a:t>
            </a:r>
            <a:r>
              <a:rPr lang="en-US" baseline="30000" dirty="0" err="1">
                <a:latin typeface="Comic Sans MS"/>
                <a:ea typeface="Lucida Grande"/>
                <a:cs typeface="Comic Sans MS"/>
              </a:rPr>
              <a:t>out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(v)) = 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lVl+lEl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7768" y="3140969"/>
            <a:ext cx="3113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dirty="0">
                <a:latin typeface="Comic Sans MS"/>
                <a:cs typeface="Comic Sans MS"/>
              </a:rPr>
              <a:t>, b, e, c, d, f, g, k, h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693214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Topological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Sort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710" y="1427872"/>
            <a:ext cx="88527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o</a:t>
            </a:r>
            <a:r>
              <a:rPr lang="en-US" sz="2200" dirty="0">
                <a:latin typeface="Comic Sans MS"/>
                <a:cs typeface="Comic Sans MS"/>
              </a:rPr>
              <a:t>utput a vertex u with </a:t>
            </a:r>
            <a:r>
              <a:rPr lang="en-US" sz="2200" dirty="0" err="1">
                <a:latin typeface="Comic Sans MS"/>
                <a:cs typeface="Comic Sans MS"/>
              </a:rPr>
              <a:t>deg</a:t>
            </a:r>
            <a:r>
              <a:rPr lang="en-US" sz="2200" baseline="30000" dirty="0" err="1">
                <a:latin typeface="Comic Sans MS"/>
                <a:cs typeface="Comic Sans MS"/>
              </a:rPr>
              <a:t>in</a:t>
            </a:r>
            <a:r>
              <a:rPr lang="en-US" sz="2200" dirty="0">
                <a:latin typeface="Comic Sans MS"/>
                <a:cs typeface="Comic Sans MS"/>
              </a:rPr>
              <a:t>(u)=0 from the graph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remove all outgoing edges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latin typeface="Comic Sans MS"/>
                <a:cs typeface="Comic Sans MS"/>
              </a:rPr>
              <a:t>repeat the procedure until no more vertices in the graph     </a:t>
            </a:r>
          </a:p>
          <a:p>
            <a:pPr algn="just"/>
            <a:endParaRPr lang="en-US" sz="2200" dirty="0">
              <a:latin typeface="Comic Sans MS"/>
              <a:cs typeface="Comic Sans MS"/>
            </a:endParaRPr>
          </a:p>
          <a:p>
            <a:pPr algn="just"/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9976" y="6237312"/>
            <a:ext cx="347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+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Σ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deg</a:t>
            </a:r>
            <a:r>
              <a:rPr lang="en-US" baseline="30000" dirty="0" err="1">
                <a:latin typeface="Comic Sans MS"/>
                <a:ea typeface="Lucida Grande"/>
                <a:cs typeface="Comic Sans MS"/>
              </a:rPr>
              <a:t>out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(v)) = O(</a:t>
            </a:r>
            <a:r>
              <a:rPr lang="en-US" dirty="0" err="1">
                <a:latin typeface="Comic Sans MS"/>
                <a:ea typeface="Lucida Grande"/>
                <a:cs typeface="Comic Sans MS"/>
              </a:rPr>
              <a:t>lVl+lEl</a:t>
            </a:r>
            <a:r>
              <a:rPr lang="en-US" dirty="0">
                <a:latin typeface="Comic Sans MS"/>
                <a:ea typeface="Lucida Grande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7768" y="3140969"/>
            <a:ext cx="3529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a</a:t>
            </a:r>
            <a:r>
              <a:rPr lang="en-US" sz="2400" dirty="0">
                <a:latin typeface="Comic Sans MS"/>
                <a:cs typeface="Comic Sans MS"/>
              </a:rPr>
              <a:t>, b, e, c, d, f, g, k, h, m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10768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6528</Words>
  <Application>Microsoft Office PowerPoint</Application>
  <PresentationFormat>Geniş ekran</PresentationFormat>
  <Paragraphs>2179</Paragraphs>
  <Slides>98</Slides>
  <Notes>49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98</vt:i4>
      </vt:variant>
    </vt:vector>
  </HeadingPairs>
  <TitlesOfParts>
    <vt:vector size="105" baseType="lpstr">
      <vt:lpstr>ＭＳ Ｐゴシック</vt:lpstr>
      <vt:lpstr>Arial</vt:lpstr>
      <vt:lpstr>Calibri</vt:lpstr>
      <vt:lpstr>Calibri Light</vt:lpstr>
      <vt:lpstr>Comic Sans MS</vt:lpstr>
      <vt:lpstr>Lucida Grande</vt:lpstr>
      <vt:lpstr>Office Teması</vt:lpstr>
      <vt:lpstr>Graph Traversal (DFS)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Traversal (DFS)</dc:title>
  <dc:creator>Murat</dc:creator>
  <cp:lastModifiedBy>Murat</cp:lastModifiedBy>
  <cp:revision>1</cp:revision>
  <dcterms:created xsi:type="dcterms:W3CDTF">2018-09-10T06:28:49Z</dcterms:created>
  <dcterms:modified xsi:type="dcterms:W3CDTF">2018-09-10T06:28:59Z</dcterms:modified>
</cp:coreProperties>
</file>