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0"/>
  </p:notesMasterIdLst>
  <p:sldIdLst>
    <p:sldId id="35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4" d="100"/>
          <a:sy n="84" d="100"/>
        </p:scale>
        <p:origin x="4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viewProps" Target="view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2EAC2-F222-4C78-9CB6-A5C552C9B13C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3070A-84EC-4D82-B430-EF43856EF1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6675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C92AD83-3E77-2943-8553-2F26E93F86C3}" type="slidenum">
              <a:rPr lang="en-US" sz="1200"/>
              <a:pPr eaLnBrk="1" hangingPunct="1"/>
              <a:t>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7482996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8593136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3839156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1963392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88905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0580462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7332375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5128431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1253564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9133819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067605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704303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930561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7039565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51753211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871370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58841679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1267560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64153140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27053704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83883898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214073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99688341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38450593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24934111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51582885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24289552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71256591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05996598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9142865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44657150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13658225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120858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851692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6540821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76934364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56596386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0094152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5901850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71662280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7334112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16627666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25816127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869877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3261857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1693461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5795834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9549062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36663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74D5-BCF5-4277-9FE3-47D9310AF290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5273-781D-482D-939D-732D496384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7937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74D5-BCF5-4277-9FE3-47D9310AF290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5273-781D-482D-939D-732D496384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5002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74D5-BCF5-4277-9FE3-47D9310AF290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5273-781D-482D-939D-732D496384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2056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74D5-BCF5-4277-9FE3-47D9310AF290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5273-781D-482D-939D-732D496384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6752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74D5-BCF5-4277-9FE3-47D9310AF290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5273-781D-482D-939D-732D496384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281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74D5-BCF5-4277-9FE3-47D9310AF290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5273-781D-482D-939D-732D496384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1512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74D5-BCF5-4277-9FE3-47D9310AF290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5273-781D-482D-939D-732D496384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714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74D5-BCF5-4277-9FE3-47D9310AF290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5273-781D-482D-939D-732D496384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131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74D5-BCF5-4277-9FE3-47D9310AF290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5273-781D-482D-939D-732D496384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2117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74D5-BCF5-4277-9FE3-47D9310AF290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5273-781D-482D-939D-732D496384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4598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74D5-BCF5-4277-9FE3-47D9310AF290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5273-781D-482D-939D-732D496384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2824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A74D5-BCF5-4277-9FE3-47D9310AF290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F5273-781D-482D-939D-732D496384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7911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Grp="1" noChangeArrowheads="1"/>
          </p:cNvSpPr>
          <p:nvPr>
            <p:ph type="title"/>
          </p:nvPr>
        </p:nvSpPr>
        <p:spPr>
          <a:xfrm>
            <a:off x="2207568" y="2276872"/>
            <a:ext cx="7848600" cy="1143000"/>
          </a:xfrm>
        </p:spPr>
        <p:txBody>
          <a:bodyPr rtlCol="0">
            <a:normAutofit/>
          </a:bodyPr>
          <a:lstStyle/>
          <a:p>
            <a:pPr algn="ctr">
              <a:defRPr/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/>
                <a:ea typeface="+mj-ea"/>
                <a:cs typeface="Comic Sans MS"/>
              </a:rPr>
              <a:t>Gr</a:t>
            </a:r>
            <a:r>
              <a:rPr lang="tr-TR" b="1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/>
                <a:ea typeface="+mj-ea"/>
                <a:cs typeface="Comic Sans MS"/>
              </a:rPr>
              <a:t>aph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/>
                <a:ea typeface="+mj-ea"/>
                <a:cs typeface="Comic Sans MS"/>
              </a:rPr>
              <a:t> </a:t>
            </a:r>
            <a:r>
              <a:rPr lang="tr-TR" b="1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/>
                <a:ea typeface="+mj-ea"/>
                <a:cs typeface="Comic Sans MS"/>
              </a:rPr>
              <a:t>Traversal</a:t>
            </a:r>
            <a:r>
              <a:rPr lang="tr-TR" b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/>
                <a:ea typeface="+mj-ea"/>
                <a:cs typeface="Comic Sans MS"/>
              </a:rPr>
              <a:t> (DFS)</a:t>
            </a:r>
            <a:endParaRPr lang="en-US" b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omic Sans MS"/>
              <a:ea typeface="+mj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054802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991544" y="1336120"/>
            <a:ext cx="352839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tr-TR" sz="1600" dirty="0">
                <a:latin typeface="Comic Sans MS" panose="030F0702030302020204" pitchFamily="66" charset="0"/>
              </a:rPr>
              <a:t>ime = 0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6" y="148478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41277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456040" y="3068960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727406" y="306896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737024" y="422108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30" name="Metin kutusu 38"/>
          <p:cNvSpPr txBox="1"/>
          <p:nvPr/>
        </p:nvSpPr>
        <p:spPr>
          <a:xfrm>
            <a:off x="7858179" y="52919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437578" y="422108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</a:t>
            </a:r>
          </a:p>
        </p:txBody>
      </p:sp>
      <p:sp>
        <p:nvSpPr>
          <p:cNvPr id="32" name="Metin kutusu 40"/>
          <p:cNvSpPr txBox="1"/>
          <p:nvPr/>
        </p:nvSpPr>
        <p:spPr>
          <a:xfrm>
            <a:off x="7815348" y="34290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Metin kutusu 12"/>
          <p:cNvSpPr txBox="1"/>
          <p:nvPr/>
        </p:nvSpPr>
        <p:spPr>
          <a:xfrm>
            <a:off x="1991544" y="3645024"/>
            <a:ext cx="352839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u.dis</a:t>
            </a:r>
            <a:r>
              <a:rPr lang="en-US" sz="1600" dirty="0">
                <a:latin typeface="Comic Sans MS" panose="030F0702030302020204" pitchFamily="66" charset="0"/>
              </a:rPr>
              <a:t> = time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en-US" sz="1600" dirty="0">
                <a:latin typeface="Comic Sans MS" panose="030F0702030302020204" pitchFamily="66" charset="0"/>
              </a:rPr>
              <a:t>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=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u.fin</a:t>
            </a:r>
            <a:r>
              <a:rPr lang="en-US" sz="1600" dirty="0">
                <a:latin typeface="Comic Sans MS" panose="030F0702030302020204" pitchFamily="66" charset="0"/>
              </a:rPr>
              <a:t> = time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64352" y="1916832"/>
            <a:ext cx="1060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time = 0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9292332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991544" y="1336120"/>
            <a:ext cx="352839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tr-TR" sz="1600" dirty="0">
                <a:latin typeface="Comic Sans MS" panose="030F0702030302020204" pitchFamily="66" charset="0"/>
              </a:rPr>
              <a:t>ime = 0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7" y="1484785"/>
            <a:ext cx="3027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41277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456040" y="3068960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727406" y="306896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737024" y="422108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30" name="Metin kutusu 38"/>
          <p:cNvSpPr txBox="1"/>
          <p:nvPr/>
        </p:nvSpPr>
        <p:spPr>
          <a:xfrm>
            <a:off x="7858179" y="52919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437578" y="422108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</a:t>
            </a:r>
          </a:p>
        </p:txBody>
      </p:sp>
      <p:sp>
        <p:nvSpPr>
          <p:cNvPr id="32" name="Metin kutusu 40"/>
          <p:cNvSpPr txBox="1"/>
          <p:nvPr/>
        </p:nvSpPr>
        <p:spPr>
          <a:xfrm>
            <a:off x="7815348" y="34290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Metin kutusu 12"/>
          <p:cNvSpPr txBox="1"/>
          <p:nvPr/>
        </p:nvSpPr>
        <p:spPr>
          <a:xfrm>
            <a:off x="1991544" y="3645024"/>
            <a:ext cx="352839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u.dis</a:t>
            </a:r>
            <a:r>
              <a:rPr lang="en-US" sz="1600" dirty="0">
                <a:latin typeface="Comic Sans MS" panose="030F0702030302020204" pitchFamily="66" charset="0"/>
              </a:rPr>
              <a:t> = time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en-US" sz="1600" dirty="0">
                <a:latin typeface="Comic Sans MS" panose="030F0702030302020204" pitchFamily="66" charset="0"/>
              </a:rPr>
              <a:t>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=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u.fin</a:t>
            </a:r>
            <a:r>
              <a:rPr lang="en-US" sz="1600" dirty="0">
                <a:latin typeface="Comic Sans MS" panose="030F0702030302020204" pitchFamily="66" charset="0"/>
              </a:rPr>
              <a:t> = time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64353" y="1916832"/>
            <a:ext cx="102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time = 1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72585746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991544" y="1336120"/>
            <a:ext cx="352839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tr-TR" sz="1600" dirty="0">
                <a:latin typeface="Comic Sans MS" panose="030F0702030302020204" pitchFamily="66" charset="0"/>
              </a:rPr>
              <a:t>ime = 0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7" y="1484785"/>
            <a:ext cx="3027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41277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456040" y="3068960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727406" y="306896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737024" y="422108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30" name="Metin kutusu 38"/>
          <p:cNvSpPr txBox="1"/>
          <p:nvPr/>
        </p:nvSpPr>
        <p:spPr>
          <a:xfrm>
            <a:off x="7858179" y="52919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437578" y="422108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</a:t>
            </a:r>
          </a:p>
        </p:txBody>
      </p:sp>
      <p:sp>
        <p:nvSpPr>
          <p:cNvPr id="32" name="Metin kutusu 40"/>
          <p:cNvSpPr txBox="1"/>
          <p:nvPr/>
        </p:nvSpPr>
        <p:spPr>
          <a:xfrm>
            <a:off x="7815348" y="34290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Metin kutusu 12"/>
          <p:cNvSpPr txBox="1"/>
          <p:nvPr/>
        </p:nvSpPr>
        <p:spPr>
          <a:xfrm>
            <a:off x="1991544" y="3645024"/>
            <a:ext cx="352839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u.dis</a:t>
            </a:r>
            <a:r>
              <a:rPr lang="en-US" sz="1600" dirty="0">
                <a:latin typeface="Comic Sans MS" panose="030F0702030302020204" pitchFamily="66" charset="0"/>
              </a:rPr>
              <a:t> = time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en-US" sz="1600" dirty="0">
                <a:latin typeface="Comic Sans MS" panose="030F0702030302020204" pitchFamily="66" charset="0"/>
              </a:rPr>
              <a:t>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=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u.fin</a:t>
            </a:r>
            <a:r>
              <a:rPr lang="en-US" sz="1600" dirty="0">
                <a:latin typeface="Comic Sans MS" panose="030F0702030302020204" pitchFamily="66" charset="0"/>
              </a:rPr>
              <a:t> = time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64353" y="1916832"/>
            <a:ext cx="102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time = 1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52059309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991544" y="1336120"/>
            <a:ext cx="352839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tr-TR" sz="1600" dirty="0">
                <a:latin typeface="Comic Sans MS" panose="030F0702030302020204" pitchFamily="66" charset="0"/>
              </a:rPr>
              <a:t>ime = 0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7" y="1484785"/>
            <a:ext cx="3027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41277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456041" y="3068961"/>
            <a:ext cx="3237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727406" y="306896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737024" y="422108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30" name="Metin kutusu 38"/>
          <p:cNvSpPr txBox="1"/>
          <p:nvPr/>
        </p:nvSpPr>
        <p:spPr>
          <a:xfrm>
            <a:off x="7858179" y="52919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437578" y="422108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</a:t>
            </a:r>
          </a:p>
        </p:txBody>
      </p:sp>
      <p:sp>
        <p:nvSpPr>
          <p:cNvPr id="32" name="Metin kutusu 40"/>
          <p:cNvSpPr txBox="1"/>
          <p:nvPr/>
        </p:nvSpPr>
        <p:spPr>
          <a:xfrm>
            <a:off x="7815348" y="34290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Metin kutusu 12"/>
          <p:cNvSpPr txBox="1"/>
          <p:nvPr/>
        </p:nvSpPr>
        <p:spPr>
          <a:xfrm>
            <a:off x="1991544" y="3645024"/>
            <a:ext cx="352839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u.dis</a:t>
            </a:r>
            <a:r>
              <a:rPr lang="en-US" sz="1600" dirty="0">
                <a:latin typeface="Comic Sans MS" panose="030F0702030302020204" pitchFamily="66" charset="0"/>
              </a:rPr>
              <a:t> = time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en-US" sz="1600" dirty="0">
                <a:latin typeface="Comic Sans MS" panose="030F0702030302020204" pitchFamily="66" charset="0"/>
              </a:rPr>
              <a:t>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=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u.fin</a:t>
            </a:r>
            <a:r>
              <a:rPr lang="en-US" sz="1600" dirty="0">
                <a:latin typeface="Comic Sans MS" panose="030F0702030302020204" pitchFamily="66" charset="0"/>
              </a:rPr>
              <a:t> = time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64352" y="1916832"/>
            <a:ext cx="1060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time = 2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5462230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991544" y="1336120"/>
            <a:ext cx="352839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tr-TR" sz="1600" dirty="0">
                <a:latin typeface="Comic Sans MS" panose="030F0702030302020204" pitchFamily="66" charset="0"/>
              </a:rPr>
              <a:t>ime = 0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7" y="1484785"/>
            <a:ext cx="3027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41277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456041" y="3068961"/>
            <a:ext cx="3237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727406" y="306896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737024" y="422108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30" name="Metin kutusu 38"/>
          <p:cNvSpPr txBox="1"/>
          <p:nvPr/>
        </p:nvSpPr>
        <p:spPr>
          <a:xfrm>
            <a:off x="7858179" y="52919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437578" y="422108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</a:t>
            </a:r>
          </a:p>
        </p:txBody>
      </p:sp>
      <p:sp>
        <p:nvSpPr>
          <p:cNvPr id="32" name="Metin kutusu 40"/>
          <p:cNvSpPr txBox="1"/>
          <p:nvPr/>
        </p:nvSpPr>
        <p:spPr>
          <a:xfrm>
            <a:off x="7815348" y="34290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Metin kutusu 12"/>
          <p:cNvSpPr txBox="1"/>
          <p:nvPr/>
        </p:nvSpPr>
        <p:spPr>
          <a:xfrm>
            <a:off x="1991544" y="3645024"/>
            <a:ext cx="352839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u.dis</a:t>
            </a:r>
            <a:r>
              <a:rPr lang="en-US" sz="1600" dirty="0">
                <a:latin typeface="Comic Sans MS" panose="030F0702030302020204" pitchFamily="66" charset="0"/>
              </a:rPr>
              <a:t> = time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en-US" sz="1600" dirty="0">
                <a:latin typeface="Comic Sans MS" panose="030F0702030302020204" pitchFamily="66" charset="0"/>
              </a:rPr>
              <a:t>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=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u.fin</a:t>
            </a:r>
            <a:r>
              <a:rPr lang="en-US" sz="1600" dirty="0">
                <a:latin typeface="Comic Sans MS" panose="030F0702030302020204" pitchFamily="66" charset="0"/>
              </a:rPr>
              <a:t> = time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64352" y="1916832"/>
            <a:ext cx="1060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time = 2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8447684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991544" y="1336120"/>
            <a:ext cx="352839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tr-TR" sz="1600" dirty="0">
                <a:latin typeface="Comic Sans MS" panose="030F0702030302020204" pitchFamily="66" charset="0"/>
              </a:rPr>
              <a:t>ime = 0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7" y="1484785"/>
            <a:ext cx="3027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41277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456041" y="3068961"/>
            <a:ext cx="3237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727406" y="306896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737024" y="422108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30" name="Metin kutusu 38"/>
          <p:cNvSpPr txBox="1"/>
          <p:nvPr/>
        </p:nvSpPr>
        <p:spPr>
          <a:xfrm>
            <a:off x="7858179" y="52919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437579" y="4149081"/>
            <a:ext cx="325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2" name="Metin kutusu 40"/>
          <p:cNvSpPr txBox="1"/>
          <p:nvPr/>
        </p:nvSpPr>
        <p:spPr>
          <a:xfrm>
            <a:off x="7815348" y="34290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Metin kutusu 12"/>
          <p:cNvSpPr txBox="1"/>
          <p:nvPr/>
        </p:nvSpPr>
        <p:spPr>
          <a:xfrm>
            <a:off x="1991544" y="3645024"/>
            <a:ext cx="352839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u.dis</a:t>
            </a:r>
            <a:r>
              <a:rPr lang="en-US" sz="1600" dirty="0">
                <a:latin typeface="Comic Sans MS" panose="030F0702030302020204" pitchFamily="66" charset="0"/>
              </a:rPr>
              <a:t> = time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en-US" sz="1600" dirty="0">
                <a:latin typeface="Comic Sans MS" panose="030F0702030302020204" pitchFamily="66" charset="0"/>
              </a:rPr>
              <a:t>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=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u.fin</a:t>
            </a:r>
            <a:r>
              <a:rPr lang="en-US" sz="1600" dirty="0">
                <a:latin typeface="Comic Sans MS" panose="030F0702030302020204" pitchFamily="66" charset="0"/>
              </a:rPr>
              <a:t> = time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64352" y="1916832"/>
            <a:ext cx="1060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time = 3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5201337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991544" y="1336120"/>
            <a:ext cx="352839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tr-TR" sz="1600" dirty="0">
                <a:latin typeface="Comic Sans MS" panose="030F0702030302020204" pitchFamily="66" charset="0"/>
              </a:rPr>
              <a:t>ime = 0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7" y="1484785"/>
            <a:ext cx="3027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41277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456041" y="3068961"/>
            <a:ext cx="3237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727406" y="306896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737024" y="422108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30" name="Metin kutusu 38"/>
          <p:cNvSpPr txBox="1"/>
          <p:nvPr/>
        </p:nvSpPr>
        <p:spPr>
          <a:xfrm>
            <a:off x="7858179" y="52919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437579" y="4149081"/>
            <a:ext cx="325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2" name="Metin kutusu 40"/>
          <p:cNvSpPr txBox="1"/>
          <p:nvPr/>
        </p:nvSpPr>
        <p:spPr>
          <a:xfrm>
            <a:off x="7815348" y="34290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Metin kutusu 12"/>
          <p:cNvSpPr txBox="1"/>
          <p:nvPr/>
        </p:nvSpPr>
        <p:spPr>
          <a:xfrm>
            <a:off x="1991544" y="3645024"/>
            <a:ext cx="352839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u.dis</a:t>
            </a:r>
            <a:r>
              <a:rPr lang="en-US" sz="1600" dirty="0">
                <a:latin typeface="Comic Sans MS" panose="030F0702030302020204" pitchFamily="66" charset="0"/>
              </a:rPr>
              <a:t> = time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en-US" sz="1600" dirty="0">
                <a:latin typeface="Comic Sans MS" panose="030F0702030302020204" pitchFamily="66" charset="0"/>
              </a:rPr>
              <a:t>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=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u.fin</a:t>
            </a:r>
            <a:r>
              <a:rPr lang="en-US" sz="1600" dirty="0">
                <a:latin typeface="Comic Sans MS" panose="030F0702030302020204" pitchFamily="66" charset="0"/>
              </a:rPr>
              <a:t> = time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64352" y="1916832"/>
            <a:ext cx="1060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time = 3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73042797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991544" y="1336120"/>
            <a:ext cx="352839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tr-TR" sz="1600" dirty="0">
                <a:latin typeface="Comic Sans MS" panose="030F0702030302020204" pitchFamily="66" charset="0"/>
              </a:rPr>
              <a:t>ime = 0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7" y="1484785"/>
            <a:ext cx="3027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41277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456041" y="3068961"/>
            <a:ext cx="3237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727406" y="306896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737024" y="422108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30" name="Metin kutusu 38"/>
          <p:cNvSpPr txBox="1"/>
          <p:nvPr/>
        </p:nvSpPr>
        <p:spPr>
          <a:xfrm>
            <a:off x="7858179" y="52919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437579" y="4149081"/>
            <a:ext cx="325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2" name="Metin kutusu 40"/>
          <p:cNvSpPr txBox="1"/>
          <p:nvPr/>
        </p:nvSpPr>
        <p:spPr>
          <a:xfrm>
            <a:off x="7815349" y="3429001"/>
            <a:ext cx="325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Metin kutusu 12"/>
          <p:cNvSpPr txBox="1"/>
          <p:nvPr/>
        </p:nvSpPr>
        <p:spPr>
          <a:xfrm>
            <a:off x="1991544" y="3645024"/>
            <a:ext cx="352839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u.dis</a:t>
            </a:r>
            <a:r>
              <a:rPr lang="en-US" sz="1600" dirty="0">
                <a:latin typeface="Comic Sans MS" panose="030F0702030302020204" pitchFamily="66" charset="0"/>
              </a:rPr>
              <a:t> = time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en-US" sz="1600" dirty="0">
                <a:latin typeface="Comic Sans MS" panose="030F0702030302020204" pitchFamily="66" charset="0"/>
              </a:rPr>
              <a:t>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=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u.fin</a:t>
            </a:r>
            <a:r>
              <a:rPr lang="en-US" sz="1600" dirty="0">
                <a:latin typeface="Comic Sans MS" panose="030F0702030302020204" pitchFamily="66" charset="0"/>
              </a:rPr>
              <a:t> = time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64352" y="1916832"/>
            <a:ext cx="1060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time = 4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0052894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991544" y="1336120"/>
            <a:ext cx="352839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tr-TR" sz="1600" dirty="0">
                <a:latin typeface="Comic Sans MS" panose="030F0702030302020204" pitchFamily="66" charset="0"/>
              </a:rPr>
              <a:t>ime = 0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7" y="1484785"/>
            <a:ext cx="3027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41277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456041" y="3068961"/>
            <a:ext cx="3237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727406" y="306896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737024" y="422108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30" name="Metin kutusu 38"/>
          <p:cNvSpPr txBox="1"/>
          <p:nvPr/>
        </p:nvSpPr>
        <p:spPr>
          <a:xfrm>
            <a:off x="7858179" y="52919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437579" y="4149081"/>
            <a:ext cx="325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2" name="Metin kutusu 40"/>
          <p:cNvSpPr txBox="1"/>
          <p:nvPr/>
        </p:nvSpPr>
        <p:spPr>
          <a:xfrm>
            <a:off x="7815349" y="3429001"/>
            <a:ext cx="325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Metin kutusu 12"/>
          <p:cNvSpPr txBox="1"/>
          <p:nvPr/>
        </p:nvSpPr>
        <p:spPr>
          <a:xfrm>
            <a:off x="1991544" y="3645024"/>
            <a:ext cx="352839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u.dis</a:t>
            </a:r>
            <a:r>
              <a:rPr lang="en-US" sz="1600" dirty="0">
                <a:latin typeface="Comic Sans MS" panose="030F0702030302020204" pitchFamily="66" charset="0"/>
              </a:rPr>
              <a:t> = time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en-US" sz="1600" dirty="0">
                <a:latin typeface="Comic Sans MS" panose="030F0702030302020204" pitchFamily="66" charset="0"/>
              </a:rPr>
              <a:t>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=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u.fin</a:t>
            </a:r>
            <a:r>
              <a:rPr lang="en-US" sz="1600" dirty="0">
                <a:latin typeface="Comic Sans MS" panose="030F0702030302020204" pitchFamily="66" charset="0"/>
              </a:rPr>
              <a:t> = time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64352" y="1916832"/>
            <a:ext cx="1060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time = 4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30133241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991544" y="1336120"/>
            <a:ext cx="352839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tr-TR" sz="1600" dirty="0">
                <a:latin typeface="Comic Sans MS" panose="030F0702030302020204" pitchFamily="66" charset="0"/>
              </a:rPr>
              <a:t>ime = 0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7" y="1484785"/>
            <a:ext cx="3027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41277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456041" y="3068961"/>
            <a:ext cx="3237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727406" y="306896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737025" y="4221089"/>
            <a:ext cx="3288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30" name="Metin kutusu 38"/>
          <p:cNvSpPr txBox="1"/>
          <p:nvPr/>
        </p:nvSpPr>
        <p:spPr>
          <a:xfrm>
            <a:off x="7858179" y="52919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437579" y="4149081"/>
            <a:ext cx="325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2" name="Metin kutusu 40"/>
          <p:cNvSpPr txBox="1"/>
          <p:nvPr/>
        </p:nvSpPr>
        <p:spPr>
          <a:xfrm>
            <a:off x="7815349" y="3429001"/>
            <a:ext cx="325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Metin kutusu 12"/>
          <p:cNvSpPr txBox="1"/>
          <p:nvPr/>
        </p:nvSpPr>
        <p:spPr>
          <a:xfrm>
            <a:off x="1991544" y="3645024"/>
            <a:ext cx="352839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u.dis</a:t>
            </a:r>
            <a:r>
              <a:rPr lang="en-US" sz="1600" dirty="0">
                <a:latin typeface="Comic Sans MS" panose="030F0702030302020204" pitchFamily="66" charset="0"/>
              </a:rPr>
              <a:t> = time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en-US" sz="1600" dirty="0">
                <a:latin typeface="Comic Sans MS" panose="030F0702030302020204" pitchFamily="66" charset="0"/>
              </a:rPr>
              <a:t>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=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u.fin</a:t>
            </a:r>
            <a:r>
              <a:rPr lang="en-US" sz="1600" dirty="0">
                <a:latin typeface="Comic Sans MS" panose="030F0702030302020204" pitchFamily="66" charset="0"/>
              </a:rPr>
              <a:t> = time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64352" y="1916832"/>
            <a:ext cx="1060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time = 5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631709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847528" y="1484784"/>
            <a:ext cx="8712968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instead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going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cross-wise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just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go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deep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89317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991544" y="1336120"/>
            <a:ext cx="352839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tr-TR" sz="1600" dirty="0">
                <a:latin typeface="Comic Sans MS" panose="030F0702030302020204" pitchFamily="66" charset="0"/>
              </a:rPr>
              <a:t>ime = 0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7" y="1484785"/>
            <a:ext cx="3027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41277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456041" y="3068961"/>
            <a:ext cx="3237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727406" y="306896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737025" y="4221089"/>
            <a:ext cx="3288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30" name="Metin kutusu 38"/>
          <p:cNvSpPr txBox="1"/>
          <p:nvPr/>
        </p:nvSpPr>
        <p:spPr>
          <a:xfrm>
            <a:off x="7858179" y="52919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437579" y="4149081"/>
            <a:ext cx="325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2" name="Metin kutusu 40"/>
          <p:cNvSpPr txBox="1"/>
          <p:nvPr/>
        </p:nvSpPr>
        <p:spPr>
          <a:xfrm>
            <a:off x="7815349" y="3429001"/>
            <a:ext cx="325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Metin kutusu 12"/>
          <p:cNvSpPr txBox="1"/>
          <p:nvPr/>
        </p:nvSpPr>
        <p:spPr>
          <a:xfrm>
            <a:off x="1991544" y="3645024"/>
            <a:ext cx="352839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u.dis</a:t>
            </a:r>
            <a:r>
              <a:rPr lang="en-US" sz="1600" dirty="0">
                <a:latin typeface="Comic Sans MS" panose="030F0702030302020204" pitchFamily="66" charset="0"/>
              </a:rPr>
              <a:t> = time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en-US" sz="1600" dirty="0">
                <a:latin typeface="Comic Sans MS" panose="030F0702030302020204" pitchFamily="66" charset="0"/>
              </a:rPr>
              <a:t>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=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u.fin</a:t>
            </a:r>
            <a:r>
              <a:rPr lang="en-US" sz="1600" dirty="0">
                <a:latin typeface="Comic Sans MS" panose="030F0702030302020204" pitchFamily="66" charset="0"/>
              </a:rPr>
              <a:t> = time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64352" y="1916832"/>
            <a:ext cx="1060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time = 5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9307682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991544" y="1336120"/>
            <a:ext cx="352839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tr-TR" sz="1600" dirty="0">
                <a:latin typeface="Comic Sans MS" panose="030F0702030302020204" pitchFamily="66" charset="0"/>
              </a:rPr>
              <a:t>ime = 0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7" y="1484785"/>
            <a:ext cx="3027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41277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456041" y="3068961"/>
            <a:ext cx="3237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727406" y="306896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737025" y="4221089"/>
            <a:ext cx="3288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30" name="Metin kutusu 38"/>
          <p:cNvSpPr txBox="1"/>
          <p:nvPr/>
        </p:nvSpPr>
        <p:spPr>
          <a:xfrm>
            <a:off x="7858179" y="5291917"/>
            <a:ext cx="3257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31" name="Metin kutusu 39"/>
          <p:cNvSpPr txBox="1"/>
          <p:nvPr/>
        </p:nvSpPr>
        <p:spPr>
          <a:xfrm>
            <a:off x="6437579" y="4149081"/>
            <a:ext cx="325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2" name="Metin kutusu 40"/>
          <p:cNvSpPr txBox="1"/>
          <p:nvPr/>
        </p:nvSpPr>
        <p:spPr>
          <a:xfrm>
            <a:off x="7815349" y="3429001"/>
            <a:ext cx="325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Metin kutusu 12"/>
          <p:cNvSpPr txBox="1"/>
          <p:nvPr/>
        </p:nvSpPr>
        <p:spPr>
          <a:xfrm>
            <a:off x="1991544" y="3645024"/>
            <a:ext cx="352839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u.dis</a:t>
            </a:r>
            <a:r>
              <a:rPr lang="en-US" sz="1600" dirty="0">
                <a:latin typeface="Comic Sans MS" panose="030F0702030302020204" pitchFamily="66" charset="0"/>
              </a:rPr>
              <a:t> = time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en-US" sz="1600" dirty="0">
                <a:latin typeface="Comic Sans MS" panose="030F0702030302020204" pitchFamily="66" charset="0"/>
              </a:rPr>
              <a:t>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=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u.fin</a:t>
            </a:r>
            <a:r>
              <a:rPr lang="en-US" sz="1600" dirty="0">
                <a:latin typeface="Comic Sans MS" panose="030F0702030302020204" pitchFamily="66" charset="0"/>
              </a:rPr>
              <a:t> = time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64352" y="1916832"/>
            <a:ext cx="1060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time = 6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95963723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991544" y="1336120"/>
            <a:ext cx="352839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tr-TR" sz="1600" dirty="0">
                <a:latin typeface="Comic Sans MS" panose="030F0702030302020204" pitchFamily="66" charset="0"/>
              </a:rPr>
              <a:t>ime = 0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7" y="1484785"/>
            <a:ext cx="3027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41277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456041" y="3068961"/>
            <a:ext cx="3237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727406" y="306896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737025" y="4221089"/>
            <a:ext cx="3288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30" name="Metin kutusu 38"/>
          <p:cNvSpPr txBox="1"/>
          <p:nvPr/>
        </p:nvSpPr>
        <p:spPr>
          <a:xfrm>
            <a:off x="7752185" y="5291917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6/7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437579" y="4149081"/>
            <a:ext cx="325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2" name="Metin kutusu 40"/>
          <p:cNvSpPr txBox="1"/>
          <p:nvPr/>
        </p:nvSpPr>
        <p:spPr>
          <a:xfrm>
            <a:off x="7815349" y="3429001"/>
            <a:ext cx="325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Metin kutusu 12"/>
          <p:cNvSpPr txBox="1"/>
          <p:nvPr/>
        </p:nvSpPr>
        <p:spPr>
          <a:xfrm>
            <a:off x="1991544" y="3645024"/>
            <a:ext cx="352839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u.dis</a:t>
            </a:r>
            <a:r>
              <a:rPr lang="en-US" sz="1600" dirty="0">
                <a:latin typeface="Comic Sans MS" panose="030F0702030302020204" pitchFamily="66" charset="0"/>
              </a:rPr>
              <a:t> = time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en-US" sz="1600" dirty="0">
                <a:latin typeface="Comic Sans MS" panose="030F0702030302020204" pitchFamily="66" charset="0"/>
              </a:rPr>
              <a:t>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=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u.fin</a:t>
            </a:r>
            <a:r>
              <a:rPr lang="en-US" sz="1600" dirty="0">
                <a:latin typeface="Comic Sans MS" panose="030F0702030302020204" pitchFamily="66" charset="0"/>
              </a:rPr>
              <a:t> = time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64352" y="1916832"/>
            <a:ext cx="1060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time = 7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68897500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991544" y="1336120"/>
            <a:ext cx="352839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tr-TR" sz="1600" dirty="0">
                <a:latin typeface="Comic Sans MS" panose="030F0702030302020204" pitchFamily="66" charset="0"/>
              </a:rPr>
              <a:t>ime = 0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7" y="1484785"/>
            <a:ext cx="3027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41277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456041" y="3068961"/>
            <a:ext cx="3237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727406" y="306896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544273" y="4294838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5/8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0" name="Metin kutusu 38"/>
          <p:cNvSpPr txBox="1"/>
          <p:nvPr/>
        </p:nvSpPr>
        <p:spPr>
          <a:xfrm>
            <a:off x="7752185" y="5291917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6/7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437579" y="4149081"/>
            <a:ext cx="325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2" name="Metin kutusu 40"/>
          <p:cNvSpPr txBox="1"/>
          <p:nvPr/>
        </p:nvSpPr>
        <p:spPr>
          <a:xfrm>
            <a:off x="7815349" y="3429001"/>
            <a:ext cx="325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Metin kutusu 12"/>
          <p:cNvSpPr txBox="1"/>
          <p:nvPr/>
        </p:nvSpPr>
        <p:spPr>
          <a:xfrm>
            <a:off x="1991544" y="3645024"/>
            <a:ext cx="352839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u.dis</a:t>
            </a:r>
            <a:r>
              <a:rPr lang="en-US" sz="1600" dirty="0">
                <a:latin typeface="Comic Sans MS" panose="030F0702030302020204" pitchFamily="66" charset="0"/>
              </a:rPr>
              <a:t> = time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en-US" sz="1600" dirty="0">
                <a:latin typeface="Comic Sans MS" panose="030F0702030302020204" pitchFamily="66" charset="0"/>
              </a:rPr>
              <a:t>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=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u.fin</a:t>
            </a:r>
            <a:r>
              <a:rPr lang="en-US" sz="1600" dirty="0">
                <a:latin typeface="Comic Sans MS" panose="030F0702030302020204" pitchFamily="66" charset="0"/>
              </a:rPr>
              <a:t> = time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64352" y="1916832"/>
            <a:ext cx="1060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time = 8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2389827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991544" y="1336120"/>
            <a:ext cx="352839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tr-TR" sz="1600" dirty="0">
                <a:latin typeface="Comic Sans MS" panose="030F0702030302020204" pitchFamily="66" charset="0"/>
              </a:rPr>
              <a:t>ime = 0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7" y="1484785"/>
            <a:ext cx="3027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41277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456041" y="3068961"/>
            <a:ext cx="3237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727406" y="306896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544273" y="4294838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5/8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0" name="Metin kutusu 38"/>
          <p:cNvSpPr txBox="1"/>
          <p:nvPr/>
        </p:nvSpPr>
        <p:spPr>
          <a:xfrm>
            <a:off x="7752185" y="5291917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6/7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437579" y="4149081"/>
            <a:ext cx="325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2" name="Metin kutusu 40"/>
          <p:cNvSpPr txBox="1"/>
          <p:nvPr/>
        </p:nvSpPr>
        <p:spPr>
          <a:xfrm>
            <a:off x="7815692" y="3429001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4/9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Metin kutusu 12"/>
          <p:cNvSpPr txBox="1"/>
          <p:nvPr/>
        </p:nvSpPr>
        <p:spPr>
          <a:xfrm>
            <a:off x="1991544" y="3645024"/>
            <a:ext cx="352839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u.dis</a:t>
            </a:r>
            <a:r>
              <a:rPr lang="en-US" sz="1600" dirty="0">
                <a:latin typeface="Comic Sans MS" panose="030F0702030302020204" pitchFamily="66" charset="0"/>
              </a:rPr>
              <a:t> = time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en-US" sz="1600" dirty="0">
                <a:latin typeface="Comic Sans MS" panose="030F0702030302020204" pitchFamily="66" charset="0"/>
              </a:rPr>
              <a:t>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=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u.fin</a:t>
            </a:r>
            <a:r>
              <a:rPr lang="en-US" sz="1600" dirty="0">
                <a:latin typeface="Comic Sans MS" panose="030F0702030302020204" pitchFamily="66" charset="0"/>
              </a:rPr>
              <a:t> = time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64352" y="1916832"/>
            <a:ext cx="1060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time = 9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1362686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991544" y="1336120"/>
            <a:ext cx="352839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tr-TR" sz="1600" dirty="0">
                <a:latin typeface="Comic Sans MS" panose="030F0702030302020204" pitchFamily="66" charset="0"/>
              </a:rPr>
              <a:t>ime = 0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7" y="1484785"/>
            <a:ext cx="3027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41277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456041" y="3068961"/>
            <a:ext cx="3237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727406" y="306896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544273" y="4294838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5/8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0" name="Metin kutusu 38"/>
          <p:cNvSpPr txBox="1"/>
          <p:nvPr/>
        </p:nvSpPr>
        <p:spPr>
          <a:xfrm>
            <a:off x="7752185" y="5291917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6/7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343620" y="4294838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3/10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2" name="Metin kutusu 40"/>
          <p:cNvSpPr txBox="1"/>
          <p:nvPr/>
        </p:nvSpPr>
        <p:spPr>
          <a:xfrm>
            <a:off x="7815692" y="3429001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4/9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Metin kutusu 12"/>
          <p:cNvSpPr txBox="1"/>
          <p:nvPr/>
        </p:nvSpPr>
        <p:spPr>
          <a:xfrm>
            <a:off x="1991544" y="3645024"/>
            <a:ext cx="352839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u.dis</a:t>
            </a:r>
            <a:r>
              <a:rPr lang="en-US" sz="1600" dirty="0">
                <a:latin typeface="Comic Sans MS" panose="030F0702030302020204" pitchFamily="66" charset="0"/>
              </a:rPr>
              <a:t> = time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en-US" sz="1600" dirty="0">
                <a:latin typeface="Comic Sans MS" panose="030F0702030302020204" pitchFamily="66" charset="0"/>
              </a:rPr>
              <a:t>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=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u.fin</a:t>
            </a:r>
            <a:r>
              <a:rPr lang="en-US" sz="1600" dirty="0">
                <a:latin typeface="Comic Sans MS" panose="030F0702030302020204" pitchFamily="66" charset="0"/>
              </a:rPr>
              <a:t> = time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64352" y="1916832"/>
            <a:ext cx="1164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time = 10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26859436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991544" y="1336120"/>
            <a:ext cx="352839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tr-TR" sz="1600" dirty="0">
                <a:latin typeface="Comic Sans MS" panose="030F0702030302020204" pitchFamily="66" charset="0"/>
              </a:rPr>
              <a:t>ime = 0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7" y="1484785"/>
            <a:ext cx="3027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41277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456041" y="3068961"/>
            <a:ext cx="3237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727407" y="3068961"/>
            <a:ext cx="3925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11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544273" y="4294838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5/8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0" name="Metin kutusu 38"/>
          <p:cNvSpPr txBox="1"/>
          <p:nvPr/>
        </p:nvSpPr>
        <p:spPr>
          <a:xfrm>
            <a:off x="7752185" y="5291917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6/7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343620" y="4294838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3/10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2" name="Metin kutusu 40"/>
          <p:cNvSpPr txBox="1"/>
          <p:nvPr/>
        </p:nvSpPr>
        <p:spPr>
          <a:xfrm>
            <a:off x="7815692" y="3429001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4/9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Metin kutusu 12"/>
          <p:cNvSpPr txBox="1"/>
          <p:nvPr/>
        </p:nvSpPr>
        <p:spPr>
          <a:xfrm>
            <a:off x="1991544" y="3645024"/>
            <a:ext cx="352839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u.dis</a:t>
            </a:r>
            <a:r>
              <a:rPr lang="en-US" sz="1600" dirty="0">
                <a:latin typeface="Comic Sans MS" panose="030F0702030302020204" pitchFamily="66" charset="0"/>
              </a:rPr>
              <a:t> = time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en-US" sz="1600" dirty="0">
                <a:latin typeface="Comic Sans MS" panose="030F0702030302020204" pitchFamily="66" charset="0"/>
              </a:rPr>
              <a:t>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=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u.fin</a:t>
            </a:r>
            <a:r>
              <a:rPr lang="en-US" sz="1600" dirty="0">
                <a:latin typeface="Comic Sans MS" panose="030F0702030302020204" pitchFamily="66" charset="0"/>
              </a:rPr>
              <a:t> = time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64353" y="1916832"/>
            <a:ext cx="11274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time = 11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0060034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991544" y="1336120"/>
            <a:ext cx="352839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tr-TR" sz="1600" dirty="0">
                <a:latin typeface="Comic Sans MS" panose="030F0702030302020204" pitchFamily="66" charset="0"/>
              </a:rPr>
              <a:t>ime = 0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7" y="1484785"/>
            <a:ext cx="3027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41277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456041" y="3068961"/>
            <a:ext cx="3237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544273" y="3140969"/>
            <a:ext cx="7554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11/12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544273" y="4294838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5/8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0" name="Metin kutusu 38"/>
          <p:cNvSpPr txBox="1"/>
          <p:nvPr/>
        </p:nvSpPr>
        <p:spPr>
          <a:xfrm>
            <a:off x="7752185" y="5291917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6/7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343620" y="4294838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3/10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2" name="Metin kutusu 40"/>
          <p:cNvSpPr txBox="1"/>
          <p:nvPr/>
        </p:nvSpPr>
        <p:spPr>
          <a:xfrm>
            <a:off x="7815692" y="3429001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4/9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Metin kutusu 12"/>
          <p:cNvSpPr txBox="1"/>
          <p:nvPr/>
        </p:nvSpPr>
        <p:spPr>
          <a:xfrm>
            <a:off x="1991544" y="3645024"/>
            <a:ext cx="352839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u.dis</a:t>
            </a:r>
            <a:r>
              <a:rPr lang="en-US" sz="1600" dirty="0">
                <a:latin typeface="Comic Sans MS" panose="030F0702030302020204" pitchFamily="66" charset="0"/>
              </a:rPr>
              <a:t> = time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en-US" sz="1600" dirty="0">
                <a:latin typeface="Comic Sans MS" panose="030F0702030302020204" pitchFamily="66" charset="0"/>
              </a:rPr>
              <a:t>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=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u.fin</a:t>
            </a:r>
            <a:r>
              <a:rPr lang="en-US" sz="1600" dirty="0">
                <a:latin typeface="Comic Sans MS" panose="030F0702030302020204" pitchFamily="66" charset="0"/>
              </a:rPr>
              <a:t> = time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64352" y="1916832"/>
            <a:ext cx="1164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time = 12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4350670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991544" y="1336120"/>
            <a:ext cx="352839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tr-TR" sz="1600" dirty="0">
                <a:latin typeface="Comic Sans MS" panose="030F0702030302020204" pitchFamily="66" charset="0"/>
              </a:rPr>
              <a:t>ime = 0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7" y="1484785"/>
            <a:ext cx="3027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41277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312025" y="3140969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2/13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8" name="Metin kutusu 36"/>
          <p:cNvSpPr txBox="1"/>
          <p:nvPr/>
        </p:nvSpPr>
        <p:spPr>
          <a:xfrm>
            <a:off x="8544273" y="3140969"/>
            <a:ext cx="7554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11/12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544273" y="4294838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5/8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0" name="Metin kutusu 38"/>
          <p:cNvSpPr txBox="1"/>
          <p:nvPr/>
        </p:nvSpPr>
        <p:spPr>
          <a:xfrm>
            <a:off x="7752185" y="5291917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6/7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343620" y="4294838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3/10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2" name="Metin kutusu 40"/>
          <p:cNvSpPr txBox="1"/>
          <p:nvPr/>
        </p:nvSpPr>
        <p:spPr>
          <a:xfrm>
            <a:off x="7815692" y="3429001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4/9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Metin kutusu 12"/>
          <p:cNvSpPr txBox="1"/>
          <p:nvPr/>
        </p:nvSpPr>
        <p:spPr>
          <a:xfrm>
            <a:off x="1991544" y="3645024"/>
            <a:ext cx="352839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u.dis</a:t>
            </a:r>
            <a:r>
              <a:rPr lang="en-US" sz="1600" dirty="0">
                <a:latin typeface="Comic Sans MS" panose="030F0702030302020204" pitchFamily="66" charset="0"/>
              </a:rPr>
              <a:t> = time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en-US" sz="1600" dirty="0">
                <a:latin typeface="Comic Sans MS" panose="030F0702030302020204" pitchFamily="66" charset="0"/>
              </a:rPr>
              <a:t>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=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u.fin</a:t>
            </a:r>
            <a:r>
              <a:rPr lang="en-US" sz="1600" dirty="0">
                <a:latin typeface="Comic Sans MS" panose="030F0702030302020204" pitchFamily="66" charset="0"/>
              </a:rPr>
              <a:t> = time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64352" y="1916832"/>
            <a:ext cx="1164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time = 13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04851064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991544" y="1336120"/>
            <a:ext cx="352839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tr-TR" sz="1600" dirty="0">
                <a:latin typeface="Comic Sans MS" panose="030F0702030302020204" pitchFamily="66" charset="0"/>
              </a:rPr>
              <a:t>ime = 0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7" y="1484785"/>
            <a:ext cx="3027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6" name="Metin kutusu 34"/>
          <p:cNvSpPr txBox="1"/>
          <p:nvPr/>
        </p:nvSpPr>
        <p:spPr>
          <a:xfrm>
            <a:off x="8367367" y="1412777"/>
            <a:ext cx="429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b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14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7" name="Metin kutusu 35"/>
          <p:cNvSpPr txBox="1"/>
          <p:nvPr/>
        </p:nvSpPr>
        <p:spPr>
          <a:xfrm>
            <a:off x="6312025" y="3140969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2/13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8" name="Metin kutusu 36"/>
          <p:cNvSpPr txBox="1"/>
          <p:nvPr/>
        </p:nvSpPr>
        <p:spPr>
          <a:xfrm>
            <a:off x="8544273" y="3140969"/>
            <a:ext cx="7554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11/12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544273" y="4294838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5/8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0" name="Metin kutusu 38"/>
          <p:cNvSpPr txBox="1"/>
          <p:nvPr/>
        </p:nvSpPr>
        <p:spPr>
          <a:xfrm>
            <a:off x="7752185" y="5291917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6/7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343620" y="4294838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3/10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2" name="Metin kutusu 40"/>
          <p:cNvSpPr txBox="1"/>
          <p:nvPr/>
        </p:nvSpPr>
        <p:spPr>
          <a:xfrm>
            <a:off x="7815692" y="3429001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4/9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Metin kutusu 12"/>
          <p:cNvSpPr txBox="1"/>
          <p:nvPr/>
        </p:nvSpPr>
        <p:spPr>
          <a:xfrm>
            <a:off x="1991544" y="3645024"/>
            <a:ext cx="352839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u.dis</a:t>
            </a:r>
            <a:r>
              <a:rPr lang="en-US" sz="1600" dirty="0">
                <a:latin typeface="Comic Sans MS" panose="030F0702030302020204" pitchFamily="66" charset="0"/>
              </a:rPr>
              <a:t> = time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en-US" sz="1600" dirty="0">
                <a:latin typeface="Comic Sans MS" panose="030F0702030302020204" pitchFamily="66" charset="0"/>
              </a:rPr>
              <a:t>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=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u.fin</a:t>
            </a:r>
            <a:r>
              <a:rPr lang="en-US" sz="1600" dirty="0">
                <a:latin typeface="Comic Sans MS" panose="030F0702030302020204" pitchFamily="66" charset="0"/>
              </a:rPr>
              <a:t> = time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64352" y="1916832"/>
            <a:ext cx="1164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time = 14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457220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847528" y="1484784"/>
            <a:ext cx="8712968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instead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going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cross-wise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just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go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deep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hen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process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node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u,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pick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neighbor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 of u in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order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1192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991544" y="1336120"/>
            <a:ext cx="352839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tr-TR" sz="1600" dirty="0">
                <a:latin typeface="Comic Sans MS" panose="030F0702030302020204" pitchFamily="66" charset="0"/>
              </a:rPr>
              <a:t>ime = 0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7" y="1484785"/>
            <a:ext cx="3027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6" name="Metin kutusu 34"/>
          <p:cNvSpPr txBox="1"/>
          <p:nvPr/>
        </p:nvSpPr>
        <p:spPr>
          <a:xfrm>
            <a:off x="8112224" y="1412777"/>
            <a:ext cx="7924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14/15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7" name="Metin kutusu 35"/>
          <p:cNvSpPr txBox="1"/>
          <p:nvPr/>
        </p:nvSpPr>
        <p:spPr>
          <a:xfrm>
            <a:off x="6312025" y="3140969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2/13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8" name="Metin kutusu 36"/>
          <p:cNvSpPr txBox="1"/>
          <p:nvPr/>
        </p:nvSpPr>
        <p:spPr>
          <a:xfrm>
            <a:off x="8544273" y="3140969"/>
            <a:ext cx="7554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11/12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544273" y="4294838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5/8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0" name="Metin kutusu 38"/>
          <p:cNvSpPr txBox="1"/>
          <p:nvPr/>
        </p:nvSpPr>
        <p:spPr>
          <a:xfrm>
            <a:off x="7752185" y="5291917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6/7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343620" y="4294838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3/10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2" name="Metin kutusu 40"/>
          <p:cNvSpPr txBox="1"/>
          <p:nvPr/>
        </p:nvSpPr>
        <p:spPr>
          <a:xfrm>
            <a:off x="7815692" y="3429001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4/9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Metin kutusu 12"/>
          <p:cNvSpPr txBox="1"/>
          <p:nvPr/>
        </p:nvSpPr>
        <p:spPr>
          <a:xfrm>
            <a:off x="1991544" y="3645024"/>
            <a:ext cx="352839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u.dis</a:t>
            </a:r>
            <a:r>
              <a:rPr lang="en-US" sz="1600" dirty="0">
                <a:latin typeface="Comic Sans MS" panose="030F0702030302020204" pitchFamily="66" charset="0"/>
              </a:rPr>
              <a:t> = time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en-US" sz="1600" dirty="0">
                <a:latin typeface="Comic Sans MS" panose="030F0702030302020204" pitchFamily="66" charset="0"/>
              </a:rPr>
              <a:t>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=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u.fin</a:t>
            </a:r>
            <a:r>
              <a:rPr lang="en-US" sz="1600" dirty="0">
                <a:latin typeface="Comic Sans MS" panose="030F0702030302020204" pitchFamily="66" charset="0"/>
              </a:rPr>
              <a:t> = time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64352" y="1916832"/>
            <a:ext cx="1164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time = 15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20127525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991544" y="1336120"/>
            <a:ext cx="352839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tr-TR" sz="1600" dirty="0">
                <a:latin typeface="Comic Sans MS" panose="030F0702030302020204" pitchFamily="66" charset="0"/>
              </a:rPr>
              <a:t>ime = 0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672065" y="1412777"/>
            <a:ext cx="6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1/16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6" name="Metin kutusu 34"/>
          <p:cNvSpPr txBox="1"/>
          <p:nvPr/>
        </p:nvSpPr>
        <p:spPr>
          <a:xfrm>
            <a:off x="8112224" y="1412777"/>
            <a:ext cx="7924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14/15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7" name="Metin kutusu 35"/>
          <p:cNvSpPr txBox="1"/>
          <p:nvPr/>
        </p:nvSpPr>
        <p:spPr>
          <a:xfrm>
            <a:off x="6312025" y="3140969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2/13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8" name="Metin kutusu 36"/>
          <p:cNvSpPr txBox="1"/>
          <p:nvPr/>
        </p:nvSpPr>
        <p:spPr>
          <a:xfrm>
            <a:off x="8544273" y="3140969"/>
            <a:ext cx="7554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11/12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544273" y="4294838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5/8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0" name="Metin kutusu 38"/>
          <p:cNvSpPr txBox="1"/>
          <p:nvPr/>
        </p:nvSpPr>
        <p:spPr>
          <a:xfrm>
            <a:off x="7752185" y="5291917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6/7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343620" y="4294838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3/10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2" name="Metin kutusu 40"/>
          <p:cNvSpPr txBox="1"/>
          <p:nvPr/>
        </p:nvSpPr>
        <p:spPr>
          <a:xfrm>
            <a:off x="7815692" y="3429001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4/9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Metin kutusu 12"/>
          <p:cNvSpPr txBox="1"/>
          <p:nvPr/>
        </p:nvSpPr>
        <p:spPr>
          <a:xfrm>
            <a:off x="1991544" y="3645024"/>
            <a:ext cx="352839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u.dis</a:t>
            </a:r>
            <a:r>
              <a:rPr lang="en-US" sz="1600" dirty="0">
                <a:latin typeface="Comic Sans MS" panose="030F0702030302020204" pitchFamily="66" charset="0"/>
              </a:rPr>
              <a:t> = time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en-US" sz="1600" dirty="0">
                <a:latin typeface="Comic Sans MS" panose="030F0702030302020204" pitchFamily="66" charset="0"/>
              </a:rPr>
              <a:t>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=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u.fin</a:t>
            </a:r>
            <a:r>
              <a:rPr lang="en-US" sz="1600" dirty="0">
                <a:latin typeface="Comic Sans MS" panose="030F0702030302020204" pitchFamily="66" charset="0"/>
              </a:rPr>
              <a:t> = time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64352" y="1916832"/>
            <a:ext cx="1164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time = 15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609325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6" name="Oval 5"/>
          <p:cNvSpPr/>
          <p:nvPr/>
        </p:nvSpPr>
        <p:spPr>
          <a:xfrm>
            <a:off x="8243310" y="191490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9818426" y="191490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245746" y="3068960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9818426" y="305262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256241" y="420009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9818426" y="419034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9026338" y="515526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8504699" y="2058918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8511598" y="3208070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8511598" y="433436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9949119" y="220293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8374003" y="2202934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8389761" y="3371398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9249446" y="4449589"/>
            <a:ext cx="630332" cy="74785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8441677" y="445448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8988058" y="356698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8493269" y="328615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8454989" y="3812839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9211167" y="3810511"/>
            <a:ext cx="645539" cy="422017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8073427" y="1279794"/>
            <a:ext cx="6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1/16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6" name="Metin kutusu 34"/>
          <p:cNvSpPr txBox="1"/>
          <p:nvPr/>
        </p:nvSpPr>
        <p:spPr>
          <a:xfrm>
            <a:off x="9517029" y="1279794"/>
            <a:ext cx="7924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14/15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7" name="Metin kutusu 35"/>
          <p:cNvSpPr txBox="1"/>
          <p:nvPr/>
        </p:nvSpPr>
        <p:spPr>
          <a:xfrm>
            <a:off x="7716830" y="3007986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2/13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8" name="Metin kutusu 36"/>
          <p:cNvSpPr txBox="1"/>
          <p:nvPr/>
        </p:nvSpPr>
        <p:spPr>
          <a:xfrm>
            <a:off x="9949078" y="3007986"/>
            <a:ext cx="7554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11/12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9949078" y="4161855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5/8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0" name="Metin kutusu 38"/>
          <p:cNvSpPr txBox="1"/>
          <p:nvPr/>
        </p:nvSpPr>
        <p:spPr>
          <a:xfrm>
            <a:off x="9156990" y="5158934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6/7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7783780" y="4161855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3/10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2" name="Metin kutusu 40"/>
          <p:cNvSpPr txBox="1"/>
          <p:nvPr/>
        </p:nvSpPr>
        <p:spPr>
          <a:xfrm>
            <a:off x="9220497" y="3296018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4/9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9949077" y="333653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/>
          <p:nvPr/>
        </p:nvCxnSpPr>
        <p:spPr>
          <a:xfrm flipV="1">
            <a:off x="8466419" y="2154385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6697372" y="1455186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38" name="Düz Bağlayıcı 19"/>
          <p:cNvCxnSpPr/>
          <p:nvPr/>
        </p:nvCxnSpPr>
        <p:spPr>
          <a:xfrm flipV="1">
            <a:off x="6363042" y="1671513"/>
            <a:ext cx="381030" cy="3375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Düz Bağlayıcı 19"/>
          <p:cNvCxnSpPr/>
          <p:nvPr/>
        </p:nvCxnSpPr>
        <p:spPr>
          <a:xfrm flipH="1" flipV="1">
            <a:off x="6898584" y="1660288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6168008" y="1988841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8" name="Oval 57"/>
          <p:cNvSpPr/>
          <p:nvPr/>
        </p:nvSpPr>
        <p:spPr>
          <a:xfrm>
            <a:off x="7248128" y="2060849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59" name="Düz Bağlayıcı 19"/>
          <p:cNvCxnSpPr/>
          <p:nvPr/>
        </p:nvCxnSpPr>
        <p:spPr>
          <a:xfrm flipV="1">
            <a:off x="5839453" y="2203400"/>
            <a:ext cx="381030" cy="3375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Düz Bağlayıcı 19"/>
          <p:cNvCxnSpPr/>
          <p:nvPr/>
        </p:nvCxnSpPr>
        <p:spPr>
          <a:xfrm flipH="1" flipV="1">
            <a:off x="6374995" y="2192175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5644419" y="2520728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2" name="Oval 61"/>
          <p:cNvSpPr/>
          <p:nvPr/>
        </p:nvSpPr>
        <p:spPr>
          <a:xfrm>
            <a:off x="6756024" y="2561248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3" name="Düz Bağlayıcı 19"/>
          <p:cNvCxnSpPr/>
          <p:nvPr/>
        </p:nvCxnSpPr>
        <p:spPr>
          <a:xfrm flipH="1" flipV="1">
            <a:off x="5848492" y="2720880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6229521" y="3089953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5" name="Düz Bağlayıcı 19"/>
          <p:cNvCxnSpPr/>
          <p:nvPr/>
        </p:nvCxnSpPr>
        <p:spPr>
          <a:xfrm flipH="1" flipV="1">
            <a:off x="6435051" y="3296944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6816080" y="3666017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6" name="Rectangle 55"/>
          <p:cNvSpPr/>
          <p:nvPr/>
        </p:nvSpPr>
        <p:spPr>
          <a:xfrm>
            <a:off x="6657310" y="1124744"/>
            <a:ext cx="3027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29995" y="1751824"/>
            <a:ext cx="32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980329" y="1660288"/>
            <a:ext cx="3032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793634" y="2264912"/>
            <a:ext cx="3202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5373723" y="2420888"/>
            <a:ext cx="3071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937000" y="3356992"/>
            <a:ext cx="3111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6375026" y="2780928"/>
            <a:ext cx="297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74" name="Düz Bağlayıcı 19"/>
          <p:cNvCxnSpPr/>
          <p:nvPr/>
        </p:nvCxnSpPr>
        <p:spPr>
          <a:xfrm flipH="1" flipV="1">
            <a:off x="7011114" y="3870517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Oval 74"/>
          <p:cNvSpPr/>
          <p:nvPr/>
        </p:nvSpPr>
        <p:spPr>
          <a:xfrm>
            <a:off x="7392143" y="4239590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6" name="Rectangle 75"/>
          <p:cNvSpPr/>
          <p:nvPr/>
        </p:nvSpPr>
        <p:spPr>
          <a:xfrm>
            <a:off x="7522194" y="3995772"/>
            <a:ext cx="30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269585" y="1196753"/>
            <a:ext cx="14911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>
                <a:latin typeface="Comic Sans MS"/>
                <a:cs typeface="Comic Sans MS"/>
              </a:rPr>
              <a:t>d</a:t>
            </a:r>
            <a:r>
              <a:rPr lang="en-US" u="sng" dirty="0">
                <a:latin typeface="Comic Sans MS"/>
                <a:cs typeface="Comic Sans MS"/>
              </a:rPr>
              <a:t>epth-first </a:t>
            </a:r>
          </a:p>
          <a:p>
            <a:pPr algn="ctr"/>
            <a:r>
              <a:rPr lang="en-US" u="sng" dirty="0">
                <a:latin typeface="Comic Sans MS"/>
                <a:cs typeface="Comic Sans MS"/>
              </a:rPr>
              <a:t>tree</a:t>
            </a:r>
            <a:endParaRPr lang="en-US" u="sng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7104776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775520" y="1772816"/>
            <a:ext cx="35283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tree-edge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latin typeface="Comic Sans MS" panose="030F0702030302020204" pitchFamily="66" charset="0"/>
              </a:rPr>
              <a:t>u,v</a:t>
            </a:r>
            <a:r>
              <a:rPr lang="tr-TR" sz="1600" dirty="0">
                <a:latin typeface="Comic Sans MS" panose="030F0702030302020204" pitchFamily="66" charset="0"/>
              </a:rPr>
              <a:t>) is </a:t>
            </a:r>
            <a:r>
              <a:rPr lang="tr-TR" sz="1600" dirty="0" err="1">
                <a:latin typeface="Comic Sans MS" panose="030F0702030302020204" pitchFamily="66" charset="0"/>
              </a:rPr>
              <a:t>called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tree-edge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it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was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first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discovered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by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exploring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edge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8243310" y="191490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9818426" y="191490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245746" y="3068960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9818426" y="305262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256241" y="420009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9818426" y="419034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9026338" y="515526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8504699" y="2058918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8511598" y="3208070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8511598" y="433436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9949119" y="220293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8374003" y="2202934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8389761" y="3371398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9249446" y="4449589"/>
            <a:ext cx="630332" cy="74785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8441677" y="445448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8988058" y="356698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8493269" y="328615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8454989" y="3812839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9211167" y="3810511"/>
            <a:ext cx="645539" cy="422017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8073427" y="1279794"/>
            <a:ext cx="6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1/16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6" name="Metin kutusu 34"/>
          <p:cNvSpPr txBox="1"/>
          <p:nvPr/>
        </p:nvSpPr>
        <p:spPr>
          <a:xfrm>
            <a:off x="9517029" y="1279794"/>
            <a:ext cx="7924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14/15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7" name="Metin kutusu 35"/>
          <p:cNvSpPr txBox="1"/>
          <p:nvPr/>
        </p:nvSpPr>
        <p:spPr>
          <a:xfrm>
            <a:off x="7716830" y="3007986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2/13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8" name="Metin kutusu 36"/>
          <p:cNvSpPr txBox="1"/>
          <p:nvPr/>
        </p:nvSpPr>
        <p:spPr>
          <a:xfrm>
            <a:off x="9949078" y="3007986"/>
            <a:ext cx="7554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11/12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9949078" y="4161855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5/8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0" name="Metin kutusu 38"/>
          <p:cNvSpPr txBox="1"/>
          <p:nvPr/>
        </p:nvSpPr>
        <p:spPr>
          <a:xfrm>
            <a:off x="9156990" y="5158934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6/7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7783780" y="4161855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3/10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2" name="Metin kutusu 40"/>
          <p:cNvSpPr txBox="1"/>
          <p:nvPr/>
        </p:nvSpPr>
        <p:spPr>
          <a:xfrm>
            <a:off x="9220497" y="3296018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4/9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9949077" y="333653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/>
          <p:nvPr/>
        </p:nvCxnSpPr>
        <p:spPr>
          <a:xfrm flipV="1">
            <a:off x="8466419" y="2154385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6697372" y="1455186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38" name="Düz Bağlayıcı 19"/>
          <p:cNvCxnSpPr/>
          <p:nvPr/>
        </p:nvCxnSpPr>
        <p:spPr>
          <a:xfrm flipV="1">
            <a:off x="6363042" y="1671513"/>
            <a:ext cx="381030" cy="3375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Düz Bağlayıcı 19"/>
          <p:cNvCxnSpPr/>
          <p:nvPr/>
        </p:nvCxnSpPr>
        <p:spPr>
          <a:xfrm flipH="1" flipV="1">
            <a:off x="6898584" y="1660288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6168008" y="1988841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8" name="Oval 57"/>
          <p:cNvSpPr/>
          <p:nvPr/>
        </p:nvSpPr>
        <p:spPr>
          <a:xfrm>
            <a:off x="7248128" y="2060849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59" name="Düz Bağlayıcı 19"/>
          <p:cNvCxnSpPr/>
          <p:nvPr/>
        </p:nvCxnSpPr>
        <p:spPr>
          <a:xfrm flipV="1">
            <a:off x="5839453" y="2203400"/>
            <a:ext cx="381030" cy="3375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Düz Bağlayıcı 19"/>
          <p:cNvCxnSpPr/>
          <p:nvPr/>
        </p:nvCxnSpPr>
        <p:spPr>
          <a:xfrm flipH="1" flipV="1">
            <a:off x="6374995" y="2192175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5644419" y="2520728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2" name="Oval 61"/>
          <p:cNvSpPr/>
          <p:nvPr/>
        </p:nvSpPr>
        <p:spPr>
          <a:xfrm>
            <a:off x="6756024" y="2561248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3" name="Düz Bağlayıcı 19"/>
          <p:cNvCxnSpPr/>
          <p:nvPr/>
        </p:nvCxnSpPr>
        <p:spPr>
          <a:xfrm flipH="1" flipV="1">
            <a:off x="5848492" y="2720880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6229521" y="3089953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5" name="Düz Bağlayıcı 19"/>
          <p:cNvCxnSpPr/>
          <p:nvPr/>
        </p:nvCxnSpPr>
        <p:spPr>
          <a:xfrm flipH="1" flipV="1">
            <a:off x="6435051" y="3296944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6816080" y="3666017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6" name="Rectangle 55"/>
          <p:cNvSpPr/>
          <p:nvPr/>
        </p:nvSpPr>
        <p:spPr>
          <a:xfrm>
            <a:off x="6657310" y="1124744"/>
            <a:ext cx="3027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29995" y="1751824"/>
            <a:ext cx="32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980329" y="1660288"/>
            <a:ext cx="3032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793634" y="2264912"/>
            <a:ext cx="3202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5373723" y="2420888"/>
            <a:ext cx="3071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937000" y="3356992"/>
            <a:ext cx="3111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6375026" y="2780928"/>
            <a:ext cx="297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74" name="Düz Bağlayıcı 19"/>
          <p:cNvCxnSpPr/>
          <p:nvPr/>
        </p:nvCxnSpPr>
        <p:spPr>
          <a:xfrm flipH="1" flipV="1">
            <a:off x="7011114" y="3870517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Oval 74"/>
          <p:cNvSpPr/>
          <p:nvPr/>
        </p:nvSpPr>
        <p:spPr>
          <a:xfrm>
            <a:off x="7392143" y="4239590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6" name="Rectangle 75"/>
          <p:cNvSpPr/>
          <p:nvPr/>
        </p:nvSpPr>
        <p:spPr>
          <a:xfrm>
            <a:off x="7522194" y="3995772"/>
            <a:ext cx="30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269585" y="1196753"/>
            <a:ext cx="14911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>
                <a:latin typeface="Comic Sans MS"/>
                <a:cs typeface="Comic Sans MS"/>
              </a:rPr>
              <a:t>d</a:t>
            </a:r>
            <a:r>
              <a:rPr lang="en-US" u="sng" dirty="0">
                <a:latin typeface="Comic Sans MS"/>
                <a:cs typeface="Comic Sans MS"/>
              </a:rPr>
              <a:t>epth-first </a:t>
            </a:r>
          </a:p>
          <a:p>
            <a:pPr algn="ctr"/>
            <a:r>
              <a:rPr lang="en-US" u="sng" dirty="0">
                <a:latin typeface="Comic Sans MS"/>
                <a:cs typeface="Comic Sans MS"/>
              </a:rPr>
              <a:t>tree</a:t>
            </a:r>
            <a:endParaRPr lang="en-US" u="sng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64017892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775520" y="1772816"/>
            <a:ext cx="35283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tree-edge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latin typeface="Comic Sans MS" panose="030F0702030302020204" pitchFamily="66" charset="0"/>
              </a:rPr>
              <a:t>u,v</a:t>
            </a:r>
            <a:r>
              <a:rPr lang="tr-TR" sz="1600" dirty="0">
                <a:latin typeface="Comic Sans MS" panose="030F0702030302020204" pitchFamily="66" charset="0"/>
              </a:rPr>
              <a:t>) is </a:t>
            </a:r>
            <a:r>
              <a:rPr lang="tr-TR" sz="1600" dirty="0" err="1">
                <a:latin typeface="Comic Sans MS" panose="030F0702030302020204" pitchFamily="66" charset="0"/>
              </a:rPr>
              <a:t>called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tree-edge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it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was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first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discovered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by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exploring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edge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8243310" y="191490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9818426" y="191490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245746" y="3068960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9818426" y="305262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256241" y="420009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9818426" y="419034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9026338" y="515526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8504699" y="2058918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8511598" y="3208070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8511598" y="433436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9949119" y="220293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8374003" y="2202934"/>
            <a:ext cx="0" cy="84969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8389761" y="3371398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9249446" y="4449589"/>
            <a:ext cx="630332" cy="74785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8441677" y="445448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8988058" y="356698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8493269" y="328615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8454989" y="3812839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9211167" y="3810511"/>
            <a:ext cx="645539" cy="422017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8073427" y="1279794"/>
            <a:ext cx="6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1/16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6" name="Metin kutusu 34"/>
          <p:cNvSpPr txBox="1"/>
          <p:nvPr/>
        </p:nvSpPr>
        <p:spPr>
          <a:xfrm>
            <a:off x="9517029" y="1279794"/>
            <a:ext cx="7924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14/15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7" name="Metin kutusu 35"/>
          <p:cNvSpPr txBox="1"/>
          <p:nvPr/>
        </p:nvSpPr>
        <p:spPr>
          <a:xfrm>
            <a:off x="7716830" y="3007986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2/13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8" name="Metin kutusu 36"/>
          <p:cNvSpPr txBox="1"/>
          <p:nvPr/>
        </p:nvSpPr>
        <p:spPr>
          <a:xfrm>
            <a:off x="9949078" y="3007986"/>
            <a:ext cx="7554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11/12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9949078" y="4161855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5/8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0" name="Metin kutusu 38"/>
          <p:cNvSpPr txBox="1"/>
          <p:nvPr/>
        </p:nvSpPr>
        <p:spPr>
          <a:xfrm>
            <a:off x="9156990" y="5158934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6/7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7783780" y="4161855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3/10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2" name="Metin kutusu 40"/>
          <p:cNvSpPr txBox="1"/>
          <p:nvPr/>
        </p:nvSpPr>
        <p:spPr>
          <a:xfrm>
            <a:off x="9220497" y="3296018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4/9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9949077" y="333653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/>
          <p:nvPr/>
        </p:nvCxnSpPr>
        <p:spPr>
          <a:xfrm flipV="1">
            <a:off x="8466419" y="2154385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6697372" y="1455186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38" name="Düz Bağlayıcı 19"/>
          <p:cNvCxnSpPr/>
          <p:nvPr/>
        </p:nvCxnSpPr>
        <p:spPr>
          <a:xfrm flipV="1">
            <a:off x="6363042" y="1671513"/>
            <a:ext cx="381030" cy="3375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Düz Bağlayıcı 19"/>
          <p:cNvCxnSpPr/>
          <p:nvPr/>
        </p:nvCxnSpPr>
        <p:spPr>
          <a:xfrm flipH="1" flipV="1">
            <a:off x="6898584" y="1660288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6168008" y="1988841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8" name="Oval 57"/>
          <p:cNvSpPr/>
          <p:nvPr/>
        </p:nvSpPr>
        <p:spPr>
          <a:xfrm>
            <a:off x="7248128" y="2060849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59" name="Düz Bağlayıcı 19"/>
          <p:cNvCxnSpPr/>
          <p:nvPr/>
        </p:nvCxnSpPr>
        <p:spPr>
          <a:xfrm flipV="1">
            <a:off x="5839453" y="2203400"/>
            <a:ext cx="381030" cy="3375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Düz Bağlayıcı 19"/>
          <p:cNvCxnSpPr/>
          <p:nvPr/>
        </p:nvCxnSpPr>
        <p:spPr>
          <a:xfrm flipH="1" flipV="1">
            <a:off x="6374995" y="2192175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5644419" y="2520728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2" name="Oval 61"/>
          <p:cNvSpPr/>
          <p:nvPr/>
        </p:nvSpPr>
        <p:spPr>
          <a:xfrm>
            <a:off x="6756024" y="2561248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3" name="Düz Bağlayıcı 19"/>
          <p:cNvCxnSpPr/>
          <p:nvPr/>
        </p:nvCxnSpPr>
        <p:spPr>
          <a:xfrm flipH="1" flipV="1">
            <a:off x="5848492" y="2720880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6229521" y="3089953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5" name="Düz Bağlayıcı 19"/>
          <p:cNvCxnSpPr/>
          <p:nvPr/>
        </p:nvCxnSpPr>
        <p:spPr>
          <a:xfrm flipH="1" flipV="1">
            <a:off x="6435051" y="3296944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6816080" y="3666017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6" name="Rectangle 55"/>
          <p:cNvSpPr/>
          <p:nvPr/>
        </p:nvSpPr>
        <p:spPr>
          <a:xfrm>
            <a:off x="6657310" y="1124744"/>
            <a:ext cx="3027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29995" y="1751824"/>
            <a:ext cx="32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980329" y="1660288"/>
            <a:ext cx="3032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793634" y="2264912"/>
            <a:ext cx="3202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5373723" y="2420888"/>
            <a:ext cx="3071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937000" y="3356992"/>
            <a:ext cx="3111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6375026" y="2780928"/>
            <a:ext cx="297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74" name="Düz Bağlayıcı 19"/>
          <p:cNvCxnSpPr/>
          <p:nvPr/>
        </p:nvCxnSpPr>
        <p:spPr>
          <a:xfrm flipH="1" flipV="1">
            <a:off x="7011114" y="3870517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Oval 74"/>
          <p:cNvSpPr/>
          <p:nvPr/>
        </p:nvSpPr>
        <p:spPr>
          <a:xfrm>
            <a:off x="7392143" y="4239590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6" name="Rectangle 75"/>
          <p:cNvSpPr/>
          <p:nvPr/>
        </p:nvSpPr>
        <p:spPr>
          <a:xfrm>
            <a:off x="7522194" y="3995772"/>
            <a:ext cx="30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7896201" y="2420888"/>
            <a:ext cx="485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269585" y="1196753"/>
            <a:ext cx="14911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>
                <a:latin typeface="Comic Sans MS"/>
                <a:cs typeface="Comic Sans MS"/>
              </a:rPr>
              <a:t>d</a:t>
            </a:r>
            <a:r>
              <a:rPr lang="en-US" u="sng" dirty="0">
                <a:latin typeface="Comic Sans MS"/>
                <a:cs typeface="Comic Sans MS"/>
              </a:rPr>
              <a:t>epth-first </a:t>
            </a:r>
          </a:p>
          <a:p>
            <a:pPr algn="ctr"/>
            <a:r>
              <a:rPr lang="en-US" u="sng" dirty="0">
                <a:latin typeface="Comic Sans MS"/>
                <a:cs typeface="Comic Sans MS"/>
              </a:rPr>
              <a:t>tree</a:t>
            </a:r>
            <a:endParaRPr lang="en-US" u="sng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5767305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775520" y="1772817"/>
            <a:ext cx="3744416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tree-edge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latin typeface="Comic Sans MS" panose="030F0702030302020204" pitchFamily="66" charset="0"/>
              </a:rPr>
              <a:t>u,v</a:t>
            </a:r>
            <a:r>
              <a:rPr lang="tr-TR" sz="1600" dirty="0">
                <a:latin typeface="Comic Sans MS" panose="030F0702030302020204" pitchFamily="66" charset="0"/>
              </a:rPr>
              <a:t>) is </a:t>
            </a:r>
            <a:r>
              <a:rPr lang="tr-TR" sz="1600" dirty="0" err="1">
                <a:latin typeface="Comic Sans MS" panose="030F0702030302020204" pitchFamily="66" charset="0"/>
              </a:rPr>
              <a:t>called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tree-edge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it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was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first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discovered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by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exploring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edge</a:t>
            </a:r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  <a:p>
            <a:r>
              <a:rPr lang="en-US" u="sng" dirty="0">
                <a:latin typeface="Comic Sans MS" panose="030F0702030302020204" pitchFamily="66" charset="0"/>
              </a:rPr>
              <a:t>b</a:t>
            </a:r>
            <a:r>
              <a:rPr lang="tr-TR" u="sng" dirty="0" err="1">
                <a:latin typeface="Comic Sans MS" panose="030F0702030302020204" pitchFamily="66" charset="0"/>
              </a:rPr>
              <a:t>ack-edge</a:t>
            </a:r>
            <a:endParaRPr lang="tr-TR" u="sng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latin typeface="Comic Sans MS" panose="030F0702030302020204" pitchFamily="66" charset="0"/>
              </a:rPr>
              <a:t>u,v</a:t>
            </a:r>
            <a:r>
              <a:rPr lang="tr-TR" sz="1600" dirty="0">
                <a:latin typeface="Comic Sans MS" panose="030F0702030302020204" pitchFamily="66" charset="0"/>
              </a:rPr>
              <a:t>) is </a:t>
            </a:r>
            <a:r>
              <a:rPr lang="tr-TR" sz="1600" dirty="0" err="1">
                <a:latin typeface="Comic Sans MS" panose="030F0702030302020204" pitchFamily="66" charset="0"/>
              </a:rPr>
              <a:t>called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back-</a:t>
            </a:r>
            <a:r>
              <a:rPr lang="tr-TR" sz="1600" dirty="0" err="1">
                <a:latin typeface="Comic Sans MS" panose="030F0702030302020204" pitchFamily="66" charset="0"/>
              </a:rPr>
              <a:t>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it’s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connecting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</a:t>
            </a:r>
            <a:r>
              <a:rPr lang="tr-TR" sz="1600" dirty="0" err="1">
                <a:latin typeface="Comic Sans MS" panose="030F0702030302020204" pitchFamily="66" charset="0"/>
              </a:rPr>
              <a:t>to</a:t>
            </a:r>
            <a:r>
              <a:rPr lang="tr-TR" sz="1600" dirty="0">
                <a:latin typeface="Comic Sans MS" panose="030F0702030302020204" pitchFamily="66" charset="0"/>
              </a:rPr>
              <a:t> an </a:t>
            </a:r>
            <a:r>
              <a:rPr lang="tr-TR" sz="1600" dirty="0" err="1">
                <a:latin typeface="Comic Sans MS" panose="030F0702030302020204" pitchFamily="66" charset="0"/>
              </a:rPr>
              <a:t>ancestor</a:t>
            </a:r>
            <a:r>
              <a:rPr lang="tr-TR" sz="1600" dirty="0">
                <a:latin typeface="Comic Sans MS" panose="030F0702030302020204" pitchFamily="66" charset="0"/>
              </a:rPr>
              <a:t> v in </a:t>
            </a:r>
            <a:r>
              <a:rPr lang="tr-TR" sz="1600" dirty="0" err="1">
                <a:latin typeface="Comic Sans MS" panose="030F0702030302020204" pitchFamily="66" charset="0"/>
              </a:rPr>
              <a:t>depth-first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tree</a:t>
            </a:r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u="sng" dirty="0"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8243310" y="191490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9818426" y="191490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245746" y="3068960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9818426" y="305262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256241" y="420009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9818426" y="419034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9026338" y="515526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8504699" y="2058918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8511598" y="3208070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8511598" y="433436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9949119" y="220293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8374003" y="2202934"/>
            <a:ext cx="0" cy="84969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8389761" y="3371398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9249446" y="4449589"/>
            <a:ext cx="630332" cy="74785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8441677" y="445448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8988058" y="356698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8493269" y="3286158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8454989" y="3812839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9211167" y="3810511"/>
            <a:ext cx="645539" cy="422017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8073427" y="1279794"/>
            <a:ext cx="6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1/16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6" name="Metin kutusu 34"/>
          <p:cNvSpPr txBox="1"/>
          <p:nvPr/>
        </p:nvSpPr>
        <p:spPr>
          <a:xfrm>
            <a:off x="9517029" y="1279794"/>
            <a:ext cx="7924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14/15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7" name="Metin kutusu 35"/>
          <p:cNvSpPr txBox="1"/>
          <p:nvPr/>
        </p:nvSpPr>
        <p:spPr>
          <a:xfrm>
            <a:off x="7716830" y="3007986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2/13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8" name="Metin kutusu 36"/>
          <p:cNvSpPr txBox="1"/>
          <p:nvPr/>
        </p:nvSpPr>
        <p:spPr>
          <a:xfrm>
            <a:off x="9949078" y="3007986"/>
            <a:ext cx="7554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11/12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9949078" y="4161855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5/8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0" name="Metin kutusu 38"/>
          <p:cNvSpPr txBox="1"/>
          <p:nvPr/>
        </p:nvSpPr>
        <p:spPr>
          <a:xfrm>
            <a:off x="9156990" y="5158934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6/7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7783780" y="4161855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3/10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2" name="Metin kutusu 40"/>
          <p:cNvSpPr txBox="1"/>
          <p:nvPr/>
        </p:nvSpPr>
        <p:spPr>
          <a:xfrm>
            <a:off x="9220497" y="3296018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4/9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9949077" y="333653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/>
          <p:nvPr/>
        </p:nvCxnSpPr>
        <p:spPr>
          <a:xfrm flipV="1">
            <a:off x="8466419" y="2154385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6697372" y="1455186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38" name="Düz Bağlayıcı 19"/>
          <p:cNvCxnSpPr/>
          <p:nvPr/>
        </p:nvCxnSpPr>
        <p:spPr>
          <a:xfrm flipV="1">
            <a:off x="6363042" y="1671513"/>
            <a:ext cx="381030" cy="3375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Düz Bağlayıcı 19"/>
          <p:cNvCxnSpPr/>
          <p:nvPr/>
        </p:nvCxnSpPr>
        <p:spPr>
          <a:xfrm flipH="1" flipV="1">
            <a:off x="6898584" y="1660288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6168008" y="1988841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8" name="Oval 57"/>
          <p:cNvSpPr/>
          <p:nvPr/>
        </p:nvSpPr>
        <p:spPr>
          <a:xfrm>
            <a:off x="7248128" y="2060849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59" name="Düz Bağlayıcı 19"/>
          <p:cNvCxnSpPr/>
          <p:nvPr/>
        </p:nvCxnSpPr>
        <p:spPr>
          <a:xfrm flipV="1">
            <a:off x="5839453" y="2203400"/>
            <a:ext cx="381030" cy="3375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Düz Bağlayıcı 19"/>
          <p:cNvCxnSpPr/>
          <p:nvPr/>
        </p:nvCxnSpPr>
        <p:spPr>
          <a:xfrm flipH="1" flipV="1">
            <a:off x="6374995" y="2192175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5644419" y="2520728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2" name="Oval 61"/>
          <p:cNvSpPr/>
          <p:nvPr/>
        </p:nvSpPr>
        <p:spPr>
          <a:xfrm>
            <a:off x="6756024" y="2561248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3" name="Düz Bağlayıcı 19"/>
          <p:cNvCxnSpPr/>
          <p:nvPr/>
        </p:nvCxnSpPr>
        <p:spPr>
          <a:xfrm flipH="1" flipV="1">
            <a:off x="5848492" y="2720880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6229521" y="3089953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5" name="Düz Bağlayıcı 19"/>
          <p:cNvCxnSpPr/>
          <p:nvPr/>
        </p:nvCxnSpPr>
        <p:spPr>
          <a:xfrm flipH="1" flipV="1">
            <a:off x="6435051" y="3296944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6816080" y="3666017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6" name="Rectangle 55"/>
          <p:cNvSpPr/>
          <p:nvPr/>
        </p:nvSpPr>
        <p:spPr>
          <a:xfrm>
            <a:off x="6657310" y="1124744"/>
            <a:ext cx="3027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29995" y="1751824"/>
            <a:ext cx="32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980329" y="1660288"/>
            <a:ext cx="3032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793634" y="2264912"/>
            <a:ext cx="3202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5373723" y="2420888"/>
            <a:ext cx="3071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937000" y="3356992"/>
            <a:ext cx="3111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6375026" y="2780928"/>
            <a:ext cx="297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74" name="Düz Bağlayıcı 19"/>
          <p:cNvCxnSpPr/>
          <p:nvPr/>
        </p:nvCxnSpPr>
        <p:spPr>
          <a:xfrm flipH="1" flipV="1">
            <a:off x="7011114" y="3870517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Oval 74"/>
          <p:cNvSpPr/>
          <p:nvPr/>
        </p:nvSpPr>
        <p:spPr>
          <a:xfrm>
            <a:off x="7392143" y="4239590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6" name="Rectangle 75"/>
          <p:cNvSpPr/>
          <p:nvPr/>
        </p:nvSpPr>
        <p:spPr>
          <a:xfrm>
            <a:off x="7522194" y="3995772"/>
            <a:ext cx="30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5269585" y="1196753"/>
            <a:ext cx="14911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>
                <a:latin typeface="Comic Sans MS"/>
                <a:cs typeface="Comic Sans MS"/>
              </a:rPr>
              <a:t>d</a:t>
            </a:r>
            <a:r>
              <a:rPr lang="en-US" u="sng" dirty="0">
                <a:latin typeface="Comic Sans MS"/>
                <a:cs typeface="Comic Sans MS"/>
              </a:rPr>
              <a:t>epth-first </a:t>
            </a:r>
          </a:p>
          <a:p>
            <a:pPr algn="ctr"/>
            <a:r>
              <a:rPr lang="en-US" u="sng" dirty="0">
                <a:latin typeface="Comic Sans MS"/>
                <a:cs typeface="Comic Sans MS"/>
              </a:rPr>
              <a:t>tree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7896201" y="2420888"/>
            <a:ext cx="485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78353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775520" y="1772817"/>
            <a:ext cx="374441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tree-edge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latin typeface="Comic Sans MS" panose="030F0702030302020204" pitchFamily="66" charset="0"/>
              </a:rPr>
              <a:t>u,v</a:t>
            </a:r>
            <a:r>
              <a:rPr lang="tr-TR" sz="1600" dirty="0">
                <a:latin typeface="Comic Sans MS" panose="030F0702030302020204" pitchFamily="66" charset="0"/>
              </a:rPr>
              <a:t>) is </a:t>
            </a:r>
            <a:r>
              <a:rPr lang="tr-TR" sz="1600" dirty="0" err="1">
                <a:latin typeface="Comic Sans MS" panose="030F0702030302020204" pitchFamily="66" charset="0"/>
              </a:rPr>
              <a:t>called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tree-edge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it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was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first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discovered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by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exploring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edge</a:t>
            </a:r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  <a:p>
            <a:r>
              <a:rPr lang="en-US" u="sng" dirty="0">
                <a:latin typeface="Comic Sans MS" panose="030F0702030302020204" pitchFamily="66" charset="0"/>
              </a:rPr>
              <a:t>b</a:t>
            </a:r>
            <a:r>
              <a:rPr lang="tr-TR" u="sng" dirty="0" err="1">
                <a:latin typeface="Comic Sans MS" panose="030F0702030302020204" pitchFamily="66" charset="0"/>
              </a:rPr>
              <a:t>ack-edge</a:t>
            </a:r>
            <a:endParaRPr lang="tr-TR" u="sng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latin typeface="Comic Sans MS" panose="030F0702030302020204" pitchFamily="66" charset="0"/>
              </a:rPr>
              <a:t>u,v</a:t>
            </a:r>
            <a:r>
              <a:rPr lang="tr-TR" sz="1600" dirty="0">
                <a:latin typeface="Comic Sans MS" panose="030F0702030302020204" pitchFamily="66" charset="0"/>
              </a:rPr>
              <a:t>) is </a:t>
            </a:r>
            <a:r>
              <a:rPr lang="tr-TR" sz="1600" dirty="0" err="1">
                <a:latin typeface="Comic Sans MS" panose="030F0702030302020204" pitchFamily="66" charset="0"/>
              </a:rPr>
              <a:t>called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back-</a:t>
            </a:r>
            <a:r>
              <a:rPr lang="tr-TR" sz="1600" dirty="0" err="1">
                <a:latin typeface="Comic Sans MS" panose="030F0702030302020204" pitchFamily="66" charset="0"/>
              </a:rPr>
              <a:t>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it’s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connecting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</a:t>
            </a:r>
            <a:r>
              <a:rPr lang="tr-TR" sz="1600" dirty="0" err="1">
                <a:latin typeface="Comic Sans MS" panose="030F0702030302020204" pitchFamily="66" charset="0"/>
              </a:rPr>
              <a:t>to</a:t>
            </a:r>
            <a:r>
              <a:rPr lang="tr-TR" sz="1600" dirty="0">
                <a:latin typeface="Comic Sans MS" panose="030F0702030302020204" pitchFamily="66" charset="0"/>
              </a:rPr>
              <a:t> an </a:t>
            </a:r>
            <a:r>
              <a:rPr lang="tr-TR" sz="1600" dirty="0" err="1">
                <a:latin typeface="Comic Sans MS" panose="030F0702030302020204" pitchFamily="66" charset="0"/>
              </a:rPr>
              <a:t>ancestor</a:t>
            </a:r>
            <a:r>
              <a:rPr lang="tr-TR" sz="1600" dirty="0">
                <a:latin typeface="Comic Sans MS" panose="030F0702030302020204" pitchFamily="66" charset="0"/>
              </a:rPr>
              <a:t> v in </a:t>
            </a:r>
            <a:r>
              <a:rPr lang="tr-TR" sz="1600" dirty="0" err="1">
                <a:latin typeface="Comic Sans MS" panose="030F0702030302020204" pitchFamily="66" charset="0"/>
              </a:rPr>
              <a:t>depth-first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tree</a:t>
            </a:r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u="sng" dirty="0"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8243310" y="191490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9818426" y="191490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245746" y="3068960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9818426" y="305262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256241" y="420009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9818426" y="419034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9026338" y="515526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8504699" y="2058918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8511598" y="3208070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8511598" y="433436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9949119" y="220293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8374003" y="2202934"/>
            <a:ext cx="0" cy="84969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8389761" y="3371398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9249446" y="4449589"/>
            <a:ext cx="630332" cy="74785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8441677" y="445448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8988058" y="356698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8493269" y="3286158"/>
            <a:ext cx="533069" cy="32301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8454989" y="3812839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9211167" y="3810511"/>
            <a:ext cx="645539" cy="422017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8073427" y="1279794"/>
            <a:ext cx="6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1/16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6" name="Metin kutusu 34"/>
          <p:cNvSpPr txBox="1"/>
          <p:nvPr/>
        </p:nvSpPr>
        <p:spPr>
          <a:xfrm>
            <a:off x="9517029" y="1279794"/>
            <a:ext cx="7924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14/15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7" name="Metin kutusu 35"/>
          <p:cNvSpPr txBox="1"/>
          <p:nvPr/>
        </p:nvSpPr>
        <p:spPr>
          <a:xfrm>
            <a:off x="7716830" y="3007986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2/13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8" name="Metin kutusu 36"/>
          <p:cNvSpPr txBox="1"/>
          <p:nvPr/>
        </p:nvSpPr>
        <p:spPr>
          <a:xfrm>
            <a:off x="9949078" y="3007986"/>
            <a:ext cx="7554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11/12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9949078" y="4161855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5/8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0" name="Metin kutusu 38"/>
          <p:cNvSpPr txBox="1"/>
          <p:nvPr/>
        </p:nvSpPr>
        <p:spPr>
          <a:xfrm>
            <a:off x="9156990" y="5158934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6/7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7783780" y="4161855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3/10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2" name="Metin kutusu 40"/>
          <p:cNvSpPr txBox="1"/>
          <p:nvPr/>
        </p:nvSpPr>
        <p:spPr>
          <a:xfrm>
            <a:off x="9220497" y="3296018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4/9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9949077" y="333653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/>
          <p:nvPr/>
        </p:nvCxnSpPr>
        <p:spPr>
          <a:xfrm flipV="1">
            <a:off x="8466419" y="2154385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6697372" y="1455186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38" name="Düz Bağlayıcı 19"/>
          <p:cNvCxnSpPr/>
          <p:nvPr/>
        </p:nvCxnSpPr>
        <p:spPr>
          <a:xfrm flipV="1">
            <a:off x="6363042" y="1671513"/>
            <a:ext cx="381030" cy="3375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Düz Bağlayıcı 19"/>
          <p:cNvCxnSpPr/>
          <p:nvPr/>
        </p:nvCxnSpPr>
        <p:spPr>
          <a:xfrm flipH="1" flipV="1">
            <a:off x="6898584" y="1660288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6168008" y="1988841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8" name="Oval 57"/>
          <p:cNvSpPr/>
          <p:nvPr/>
        </p:nvSpPr>
        <p:spPr>
          <a:xfrm>
            <a:off x="7248128" y="2060849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59" name="Düz Bağlayıcı 19"/>
          <p:cNvCxnSpPr/>
          <p:nvPr/>
        </p:nvCxnSpPr>
        <p:spPr>
          <a:xfrm flipV="1">
            <a:off x="5839453" y="2203400"/>
            <a:ext cx="381030" cy="3375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Düz Bağlayıcı 19"/>
          <p:cNvCxnSpPr/>
          <p:nvPr/>
        </p:nvCxnSpPr>
        <p:spPr>
          <a:xfrm flipH="1" flipV="1">
            <a:off x="6374995" y="2192175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5644419" y="2520728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2" name="Oval 61"/>
          <p:cNvSpPr/>
          <p:nvPr/>
        </p:nvSpPr>
        <p:spPr>
          <a:xfrm>
            <a:off x="6756024" y="2561248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3" name="Düz Bağlayıcı 19"/>
          <p:cNvCxnSpPr/>
          <p:nvPr/>
        </p:nvCxnSpPr>
        <p:spPr>
          <a:xfrm flipH="1" flipV="1">
            <a:off x="5848492" y="2720880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6229521" y="3089953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5" name="Düz Bağlayıcı 19"/>
          <p:cNvCxnSpPr/>
          <p:nvPr/>
        </p:nvCxnSpPr>
        <p:spPr>
          <a:xfrm flipH="1" flipV="1">
            <a:off x="6435051" y="3296944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6816080" y="3666017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6" name="Rectangle 55"/>
          <p:cNvSpPr/>
          <p:nvPr/>
        </p:nvSpPr>
        <p:spPr>
          <a:xfrm>
            <a:off x="6657310" y="1124744"/>
            <a:ext cx="3027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29995" y="1751824"/>
            <a:ext cx="32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980329" y="1660288"/>
            <a:ext cx="3032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793634" y="2264912"/>
            <a:ext cx="3202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5373723" y="2420888"/>
            <a:ext cx="3071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937000" y="3356992"/>
            <a:ext cx="3111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6375026" y="2780928"/>
            <a:ext cx="297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74" name="Düz Bağlayıcı 19"/>
          <p:cNvCxnSpPr/>
          <p:nvPr/>
        </p:nvCxnSpPr>
        <p:spPr>
          <a:xfrm flipH="1" flipV="1">
            <a:off x="7011114" y="3870517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Oval 74"/>
          <p:cNvSpPr/>
          <p:nvPr/>
        </p:nvSpPr>
        <p:spPr>
          <a:xfrm>
            <a:off x="7392143" y="4239590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6" name="Rectangle 75"/>
          <p:cNvSpPr/>
          <p:nvPr/>
        </p:nvSpPr>
        <p:spPr>
          <a:xfrm>
            <a:off x="7522194" y="3995772"/>
            <a:ext cx="30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5269585" y="1196753"/>
            <a:ext cx="14911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>
                <a:latin typeface="Comic Sans MS"/>
                <a:cs typeface="Comic Sans MS"/>
              </a:rPr>
              <a:t>d</a:t>
            </a:r>
            <a:r>
              <a:rPr lang="en-US" u="sng" dirty="0">
                <a:latin typeface="Comic Sans MS"/>
                <a:cs typeface="Comic Sans MS"/>
              </a:rPr>
              <a:t>epth-first </a:t>
            </a:r>
          </a:p>
          <a:p>
            <a:pPr algn="ctr"/>
            <a:r>
              <a:rPr lang="en-US" u="sng" dirty="0">
                <a:latin typeface="Comic Sans MS"/>
                <a:cs typeface="Comic Sans MS"/>
              </a:rPr>
              <a:t>tree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7896201" y="2420888"/>
            <a:ext cx="485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8416443" y="3428740"/>
            <a:ext cx="474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B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57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775520" y="1772816"/>
            <a:ext cx="3672408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tree-edge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latin typeface="Comic Sans MS" panose="030F0702030302020204" pitchFamily="66" charset="0"/>
              </a:rPr>
              <a:t>u,v</a:t>
            </a:r>
            <a:r>
              <a:rPr lang="tr-TR" sz="1600" dirty="0">
                <a:latin typeface="Comic Sans MS" panose="030F0702030302020204" pitchFamily="66" charset="0"/>
              </a:rPr>
              <a:t>) is </a:t>
            </a:r>
            <a:r>
              <a:rPr lang="tr-TR" sz="1600" dirty="0" err="1">
                <a:latin typeface="Comic Sans MS" panose="030F0702030302020204" pitchFamily="66" charset="0"/>
              </a:rPr>
              <a:t>called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tree-edge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it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was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first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discovered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by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exploring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edge</a:t>
            </a:r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  <a:p>
            <a:r>
              <a:rPr lang="en-US" u="sng" dirty="0">
                <a:latin typeface="Comic Sans MS" panose="030F0702030302020204" pitchFamily="66" charset="0"/>
              </a:rPr>
              <a:t>b</a:t>
            </a:r>
            <a:r>
              <a:rPr lang="tr-TR" u="sng" dirty="0" err="1">
                <a:latin typeface="Comic Sans MS" panose="030F0702030302020204" pitchFamily="66" charset="0"/>
              </a:rPr>
              <a:t>ack-edge</a:t>
            </a:r>
            <a:endParaRPr lang="tr-TR" u="sng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latin typeface="Comic Sans MS" panose="030F0702030302020204" pitchFamily="66" charset="0"/>
              </a:rPr>
              <a:t>u,v</a:t>
            </a:r>
            <a:r>
              <a:rPr lang="tr-TR" sz="1600" dirty="0">
                <a:latin typeface="Comic Sans MS" panose="030F0702030302020204" pitchFamily="66" charset="0"/>
              </a:rPr>
              <a:t>) is </a:t>
            </a:r>
            <a:r>
              <a:rPr lang="tr-TR" sz="1600" dirty="0" err="1">
                <a:latin typeface="Comic Sans MS" panose="030F0702030302020204" pitchFamily="66" charset="0"/>
              </a:rPr>
              <a:t>called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back-</a:t>
            </a:r>
            <a:r>
              <a:rPr lang="tr-TR" sz="1600" dirty="0" err="1">
                <a:latin typeface="Comic Sans MS" panose="030F0702030302020204" pitchFamily="66" charset="0"/>
              </a:rPr>
              <a:t>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it’s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connecting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</a:t>
            </a:r>
            <a:r>
              <a:rPr lang="tr-TR" sz="1600" dirty="0" err="1">
                <a:latin typeface="Comic Sans MS" panose="030F0702030302020204" pitchFamily="66" charset="0"/>
              </a:rPr>
              <a:t>to</a:t>
            </a:r>
            <a:r>
              <a:rPr lang="tr-TR" sz="1600" dirty="0">
                <a:latin typeface="Comic Sans MS" panose="030F0702030302020204" pitchFamily="66" charset="0"/>
              </a:rPr>
              <a:t> an </a:t>
            </a:r>
            <a:r>
              <a:rPr lang="tr-TR" sz="1600" dirty="0" err="1">
                <a:latin typeface="Comic Sans MS" panose="030F0702030302020204" pitchFamily="66" charset="0"/>
              </a:rPr>
              <a:t>ancestor</a:t>
            </a:r>
            <a:r>
              <a:rPr lang="tr-TR" sz="1600" dirty="0">
                <a:latin typeface="Comic Sans MS" panose="030F0702030302020204" pitchFamily="66" charset="0"/>
              </a:rPr>
              <a:t> v in </a:t>
            </a:r>
            <a:r>
              <a:rPr lang="tr-TR" sz="1600" dirty="0" err="1">
                <a:latin typeface="Comic Sans MS" panose="030F0702030302020204" pitchFamily="66" charset="0"/>
              </a:rPr>
              <a:t>depth-first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tree</a:t>
            </a:r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  <a:p>
            <a:r>
              <a:rPr lang="en-US" u="sng" dirty="0">
                <a:latin typeface="Comic Sans MS" panose="030F0702030302020204" pitchFamily="66" charset="0"/>
              </a:rPr>
              <a:t>f</a:t>
            </a:r>
            <a:r>
              <a:rPr lang="en-US" u="sng" dirty="0">
                <a:latin typeface="Comic Sans MS" panose="030F0702030302020204" pitchFamily="66" charset="0"/>
              </a:rPr>
              <a:t>orward-edge</a:t>
            </a:r>
            <a:endParaRPr lang="tr-TR" u="sng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latin typeface="Comic Sans MS" panose="030F0702030302020204" pitchFamily="66" charset="0"/>
              </a:rPr>
              <a:t>u,v</a:t>
            </a:r>
            <a:r>
              <a:rPr lang="tr-TR" sz="1600" dirty="0">
                <a:latin typeface="Comic Sans MS" panose="030F0702030302020204" pitchFamily="66" charset="0"/>
              </a:rPr>
              <a:t>) is </a:t>
            </a:r>
            <a:r>
              <a:rPr lang="tr-TR" sz="1600" dirty="0" err="1">
                <a:latin typeface="Comic Sans MS" panose="030F0702030302020204" pitchFamily="66" charset="0"/>
              </a:rPr>
              <a:t>called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forward-</a:t>
            </a:r>
            <a:r>
              <a:rPr lang="tr-TR" sz="1600" dirty="0" err="1">
                <a:latin typeface="Comic Sans MS" panose="030F0702030302020204" pitchFamily="66" charset="0"/>
              </a:rPr>
              <a:t>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it’s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a </a:t>
            </a:r>
            <a:r>
              <a:rPr lang="tr-TR" sz="1600" dirty="0" err="1">
                <a:latin typeface="Comic Sans MS" panose="030F0702030302020204" pitchFamily="66" charset="0"/>
              </a:rPr>
              <a:t>nontree-edge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connecting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</a:t>
            </a:r>
            <a:r>
              <a:rPr lang="tr-TR" sz="1600" dirty="0" err="1">
                <a:latin typeface="Comic Sans MS" panose="030F0702030302020204" pitchFamily="66" charset="0"/>
              </a:rPr>
              <a:t>to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a </a:t>
            </a:r>
            <a:r>
              <a:rPr lang="tr-TR" sz="1600" dirty="0" err="1">
                <a:latin typeface="Comic Sans MS" panose="030F0702030302020204" pitchFamily="66" charset="0"/>
              </a:rPr>
              <a:t>decendant</a:t>
            </a:r>
            <a:r>
              <a:rPr lang="tr-TR" sz="1600" dirty="0">
                <a:latin typeface="Comic Sans MS" panose="030F0702030302020204" pitchFamily="66" charset="0"/>
              </a:rPr>
              <a:t> v </a:t>
            </a:r>
            <a:r>
              <a:rPr lang="tr-TR" sz="1600" dirty="0">
                <a:latin typeface="Comic Sans MS" panose="030F0702030302020204" pitchFamily="66" charset="0"/>
              </a:rPr>
              <a:t>in </a:t>
            </a:r>
            <a:r>
              <a:rPr lang="tr-TR" sz="1600" dirty="0" err="1">
                <a:latin typeface="Comic Sans MS" panose="030F0702030302020204" pitchFamily="66" charset="0"/>
              </a:rPr>
              <a:t>depth-first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tree</a:t>
            </a:r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u="sng" dirty="0"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8243310" y="191490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9818426" y="191490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245746" y="3068960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9818426" y="305262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256241" y="420009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9818426" y="419034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9026338" y="515526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8504699" y="2058918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8511598" y="3208070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8511598" y="4334362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9949119" y="220293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8374003" y="2202934"/>
            <a:ext cx="0" cy="84969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8389761" y="3371398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9249446" y="4449589"/>
            <a:ext cx="630332" cy="74785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8441677" y="445448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8988058" y="356698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8493269" y="3286158"/>
            <a:ext cx="533069" cy="32301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8454989" y="3812839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9211167" y="3810511"/>
            <a:ext cx="645539" cy="422017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8073427" y="1279794"/>
            <a:ext cx="6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1/16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6" name="Metin kutusu 34"/>
          <p:cNvSpPr txBox="1"/>
          <p:nvPr/>
        </p:nvSpPr>
        <p:spPr>
          <a:xfrm>
            <a:off x="9517029" y="1279794"/>
            <a:ext cx="7924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14/15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7" name="Metin kutusu 35"/>
          <p:cNvSpPr txBox="1"/>
          <p:nvPr/>
        </p:nvSpPr>
        <p:spPr>
          <a:xfrm>
            <a:off x="7716830" y="3007986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2/13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8" name="Metin kutusu 36"/>
          <p:cNvSpPr txBox="1"/>
          <p:nvPr/>
        </p:nvSpPr>
        <p:spPr>
          <a:xfrm>
            <a:off x="9949078" y="3007986"/>
            <a:ext cx="7554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11/12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9949078" y="4161855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5/8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0" name="Metin kutusu 38"/>
          <p:cNvSpPr txBox="1"/>
          <p:nvPr/>
        </p:nvSpPr>
        <p:spPr>
          <a:xfrm>
            <a:off x="9156990" y="5158934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6/7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7783780" y="4161855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3/10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2" name="Metin kutusu 40"/>
          <p:cNvSpPr txBox="1"/>
          <p:nvPr/>
        </p:nvSpPr>
        <p:spPr>
          <a:xfrm>
            <a:off x="9220497" y="3296018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4/9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9949077" y="333653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/>
          <p:nvPr/>
        </p:nvCxnSpPr>
        <p:spPr>
          <a:xfrm flipV="1">
            <a:off x="8466419" y="2154385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6697372" y="1455186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38" name="Düz Bağlayıcı 19"/>
          <p:cNvCxnSpPr/>
          <p:nvPr/>
        </p:nvCxnSpPr>
        <p:spPr>
          <a:xfrm flipV="1">
            <a:off x="6363042" y="1671513"/>
            <a:ext cx="381030" cy="3375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Düz Bağlayıcı 19"/>
          <p:cNvCxnSpPr/>
          <p:nvPr/>
        </p:nvCxnSpPr>
        <p:spPr>
          <a:xfrm flipH="1" flipV="1">
            <a:off x="6898584" y="1660288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6168008" y="1988841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8" name="Oval 57"/>
          <p:cNvSpPr/>
          <p:nvPr/>
        </p:nvSpPr>
        <p:spPr>
          <a:xfrm>
            <a:off x="7248128" y="2060849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59" name="Düz Bağlayıcı 19"/>
          <p:cNvCxnSpPr/>
          <p:nvPr/>
        </p:nvCxnSpPr>
        <p:spPr>
          <a:xfrm flipV="1">
            <a:off x="5839453" y="2203400"/>
            <a:ext cx="381030" cy="3375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Düz Bağlayıcı 19"/>
          <p:cNvCxnSpPr/>
          <p:nvPr/>
        </p:nvCxnSpPr>
        <p:spPr>
          <a:xfrm flipH="1" flipV="1">
            <a:off x="6374995" y="2192175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5644419" y="2520728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2" name="Oval 61"/>
          <p:cNvSpPr/>
          <p:nvPr/>
        </p:nvSpPr>
        <p:spPr>
          <a:xfrm>
            <a:off x="6756024" y="2561248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3" name="Düz Bağlayıcı 19"/>
          <p:cNvCxnSpPr/>
          <p:nvPr/>
        </p:nvCxnSpPr>
        <p:spPr>
          <a:xfrm flipH="1" flipV="1">
            <a:off x="5848492" y="2720880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6229521" y="3089953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5" name="Düz Bağlayıcı 19"/>
          <p:cNvCxnSpPr/>
          <p:nvPr/>
        </p:nvCxnSpPr>
        <p:spPr>
          <a:xfrm flipH="1" flipV="1">
            <a:off x="6435051" y="3296944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6816080" y="3666017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6" name="Rectangle 55"/>
          <p:cNvSpPr/>
          <p:nvPr/>
        </p:nvSpPr>
        <p:spPr>
          <a:xfrm>
            <a:off x="6657310" y="1124744"/>
            <a:ext cx="3027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29995" y="1751824"/>
            <a:ext cx="32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980329" y="1660288"/>
            <a:ext cx="3032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793634" y="2264912"/>
            <a:ext cx="3202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5373723" y="2420888"/>
            <a:ext cx="3071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937000" y="3356992"/>
            <a:ext cx="3111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6375026" y="2780928"/>
            <a:ext cx="297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74" name="Düz Bağlayıcı 19"/>
          <p:cNvCxnSpPr/>
          <p:nvPr/>
        </p:nvCxnSpPr>
        <p:spPr>
          <a:xfrm flipH="1" flipV="1">
            <a:off x="7011114" y="3870517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Oval 74"/>
          <p:cNvSpPr/>
          <p:nvPr/>
        </p:nvSpPr>
        <p:spPr>
          <a:xfrm>
            <a:off x="7392143" y="4239590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6" name="Rectangle 75"/>
          <p:cNvSpPr/>
          <p:nvPr/>
        </p:nvSpPr>
        <p:spPr>
          <a:xfrm>
            <a:off x="7522194" y="3995772"/>
            <a:ext cx="30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5269585" y="1196753"/>
            <a:ext cx="14911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>
                <a:latin typeface="Comic Sans MS"/>
                <a:cs typeface="Comic Sans MS"/>
              </a:rPr>
              <a:t>d</a:t>
            </a:r>
            <a:r>
              <a:rPr lang="en-US" u="sng" dirty="0">
                <a:latin typeface="Comic Sans MS"/>
                <a:cs typeface="Comic Sans MS"/>
              </a:rPr>
              <a:t>epth-first </a:t>
            </a:r>
          </a:p>
          <a:p>
            <a:pPr algn="ctr"/>
            <a:r>
              <a:rPr lang="en-US" u="sng" dirty="0">
                <a:latin typeface="Comic Sans MS"/>
                <a:cs typeface="Comic Sans MS"/>
              </a:rPr>
              <a:t>tree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7896201" y="2420888"/>
            <a:ext cx="485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8416443" y="3428740"/>
            <a:ext cx="474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B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45748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775520" y="1772816"/>
            <a:ext cx="3672408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tree-edge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latin typeface="Comic Sans MS" panose="030F0702030302020204" pitchFamily="66" charset="0"/>
              </a:rPr>
              <a:t>u,v</a:t>
            </a:r>
            <a:r>
              <a:rPr lang="tr-TR" sz="1600" dirty="0">
                <a:latin typeface="Comic Sans MS" panose="030F0702030302020204" pitchFamily="66" charset="0"/>
              </a:rPr>
              <a:t>) is </a:t>
            </a:r>
            <a:r>
              <a:rPr lang="tr-TR" sz="1600" dirty="0" err="1">
                <a:latin typeface="Comic Sans MS" panose="030F0702030302020204" pitchFamily="66" charset="0"/>
              </a:rPr>
              <a:t>called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tree-edge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it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was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first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discovered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by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exploring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edge</a:t>
            </a:r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  <a:p>
            <a:r>
              <a:rPr lang="en-US" u="sng" dirty="0">
                <a:latin typeface="Comic Sans MS" panose="030F0702030302020204" pitchFamily="66" charset="0"/>
              </a:rPr>
              <a:t>b</a:t>
            </a:r>
            <a:r>
              <a:rPr lang="tr-TR" u="sng" dirty="0" err="1">
                <a:latin typeface="Comic Sans MS" panose="030F0702030302020204" pitchFamily="66" charset="0"/>
              </a:rPr>
              <a:t>ack-edge</a:t>
            </a:r>
            <a:endParaRPr lang="tr-TR" u="sng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latin typeface="Comic Sans MS" panose="030F0702030302020204" pitchFamily="66" charset="0"/>
              </a:rPr>
              <a:t>u,v</a:t>
            </a:r>
            <a:r>
              <a:rPr lang="tr-TR" sz="1600" dirty="0">
                <a:latin typeface="Comic Sans MS" panose="030F0702030302020204" pitchFamily="66" charset="0"/>
              </a:rPr>
              <a:t>) is </a:t>
            </a:r>
            <a:r>
              <a:rPr lang="tr-TR" sz="1600" dirty="0" err="1">
                <a:latin typeface="Comic Sans MS" panose="030F0702030302020204" pitchFamily="66" charset="0"/>
              </a:rPr>
              <a:t>called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back-</a:t>
            </a:r>
            <a:r>
              <a:rPr lang="tr-TR" sz="1600" dirty="0" err="1">
                <a:latin typeface="Comic Sans MS" panose="030F0702030302020204" pitchFamily="66" charset="0"/>
              </a:rPr>
              <a:t>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it’s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connecting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</a:t>
            </a:r>
            <a:r>
              <a:rPr lang="tr-TR" sz="1600" dirty="0" err="1">
                <a:latin typeface="Comic Sans MS" panose="030F0702030302020204" pitchFamily="66" charset="0"/>
              </a:rPr>
              <a:t>to</a:t>
            </a:r>
            <a:r>
              <a:rPr lang="tr-TR" sz="1600" dirty="0">
                <a:latin typeface="Comic Sans MS" panose="030F0702030302020204" pitchFamily="66" charset="0"/>
              </a:rPr>
              <a:t> an </a:t>
            </a:r>
            <a:r>
              <a:rPr lang="tr-TR" sz="1600" dirty="0" err="1">
                <a:latin typeface="Comic Sans MS" panose="030F0702030302020204" pitchFamily="66" charset="0"/>
              </a:rPr>
              <a:t>ancestor</a:t>
            </a:r>
            <a:r>
              <a:rPr lang="tr-TR" sz="1600" dirty="0">
                <a:latin typeface="Comic Sans MS" panose="030F0702030302020204" pitchFamily="66" charset="0"/>
              </a:rPr>
              <a:t> v in </a:t>
            </a:r>
            <a:r>
              <a:rPr lang="tr-TR" sz="1600" dirty="0" err="1">
                <a:latin typeface="Comic Sans MS" panose="030F0702030302020204" pitchFamily="66" charset="0"/>
              </a:rPr>
              <a:t>depth-first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tree</a:t>
            </a:r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  <a:p>
            <a:r>
              <a:rPr lang="en-US" u="sng" dirty="0">
                <a:latin typeface="Comic Sans MS" panose="030F0702030302020204" pitchFamily="66" charset="0"/>
              </a:rPr>
              <a:t>f</a:t>
            </a:r>
            <a:r>
              <a:rPr lang="en-US" u="sng" dirty="0">
                <a:latin typeface="Comic Sans MS" panose="030F0702030302020204" pitchFamily="66" charset="0"/>
              </a:rPr>
              <a:t>orward-edge</a:t>
            </a:r>
            <a:endParaRPr lang="tr-TR" u="sng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latin typeface="Comic Sans MS" panose="030F0702030302020204" pitchFamily="66" charset="0"/>
              </a:rPr>
              <a:t>u,v</a:t>
            </a:r>
            <a:r>
              <a:rPr lang="tr-TR" sz="1600" dirty="0">
                <a:latin typeface="Comic Sans MS" panose="030F0702030302020204" pitchFamily="66" charset="0"/>
              </a:rPr>
              <a:t>) is </a:t>
            </a:r>
            <a:r>
              <a:rPr lang="tr-TR" sz="1600" dirty="0" err="1">
                <a:latin typeface="Comic Sans MS" panose="030F0702030302020204" pitchFamily="66" charset="0"/>
              </a:rPr>
              <a:t>called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forward-</a:t>
            </a:r>
            <a:r>
              <a:rPr lang="tr-TR" sz="1600" dirty="0" err="1">
                <a:latin typeface="Comic Sans MS" panose="030F0702030302020204" pitchFamily="66" charset="0"/>
              </a:rPr>
              <a:t>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it’s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a </a:t>
            </a:r>
            <a:r>
              <a:rPr lang="tr-TR" sz="1600" dirty="0" err="1">
                <a:latin typeface="Comic Sans MS" panose="030F0702030302020204" pitchFamily="66" charset="0"/>
              </a:rPr>
              <a:t>nontree-edge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connecting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</a:t>
            </a:r>
            <a:r>
              <a:rPr lang="tr-TR" sz="1600" dirty="0" err="1">
                <a:latin typeface="Comic Sans MS" panose="030F0702030302020204" pitchFamily="66" charset="0"/>
              </a:rPr>
              <a:t>to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a </a:t>
            </a:r>
            <a:r>
              <a:rPr lang="tr-TR" sz="1600" dirty="0" err="1">
                <a:latin typeface="Comic Sans MS" panose="030F0702030302020204" pitchFamily="66" charset="0"/>
              </a:rPr>
              <a:t>decendant</a:t>
            </a:r>
            <a:r>
              <a:rPr lang="tr-TR" sz="1600" dirty="0">
                <a:latin typeface="Comic Sans MS" panose="030F0702030302020204" pitchFamily="66" charset="0"/>
              </a:rPr>
              <a:t> v </a:t>
            </a:r>
            <a:r>
              <a:rPr lang="tr-TR" sz="1600" dirty="0">
                <a:latin typeface="Comic Sans MS" panose="030F0702030302020204" pitchFamily="66" charset="0"/>
              </a:rPr>
              <a:t>in </a:t>
            </a:r>
            <a:r>
              <a:rPr lang="tr-TR" sz="1600" dirty="0" err="1">
                <a:latin typeface="Comic Sans MS" panose="030F0702030302020204" pitchFamily="66" charset="0"/>
              </a:rPr>
              <a:t>depth-first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tree</a:t>
            </a:r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u="sng" dirty="0"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8243310" y="191490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9818426" y="191490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245746" y="3068960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9818426" y="305262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256241" y="420009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9818426" y="419034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9026338" y="515526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8504699" y="2058918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8511598" y="3208070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8511598" y="4334362"/>
            <a:ext cx="1313727" cy="0"/>
          </a:xfrm>
          <a:prstGeom prst="line">
            <a:avLst/>
          </a:prstGeom>
          <a:ln w="31750">
            <a:solidFill>
              <a:schemeClr val="tx2">
                <a:lumMod val="60000"/>
                <a:lumOff val="4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9949119" y="220293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8374003" y="2202934"/>
            <a:ext cx="0" cy="84969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8389761" y="3371398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9249446" y="4449589"/>
            <a:ext cx="630332" cy="74785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8441677" y="445448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8988058" y="356698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8493269" y="3286158"/>
            <a:ext cx="533069" cy="32301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8454989" y="3812839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9211167" y="3810511"/>
            <a:ext cx="645539" cy="422017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8073427" y="1279794"/>
            <a:ext cx="6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1/16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6" name="Metin kutusu 34"/>
          <p:cNvSpPr txBox="1"/>
          <p:nvPr/>
        </p:nvSpPr>
        <p:spPr>
          <a:xfrm>
            <a:off x="9517029" y="1279794"/>
            <a:ext cx="7924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14/15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7" name="Metin kutusu 35"/>
          <p:cNvSpPr txBox="1"/>
          <p:nvPr/>
        </p:nvSpPr>
        <p:spPr>
          <a:xfrm>
            <a:off x="7716830" y="3007986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2/13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8" name="Metin kutusu 36"/>
          <p:cNvSpPr txBox="1"/>
          <p:nvPr/>
        </p:nvSpPr>
        <p:spPr>
          <a:xfrm>
            <a:off x="9949078" y="3007986"/>
            <a:ext cx="7554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11/12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9949078" y="4161855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5/8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0" name="Metin kutusu 38"/>
          <p:cNvSpPr txBox="1"/>
          <p:nvPr/>
        </p:nvSpPr>
        <p:spPr>
          <a:xfrm>
            <a:off x="9156990" y="5158934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6/7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7783780" y="4161855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3/10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2" name="Metin kutusu 40"/>
          <p:cNvSpPr txBox="1"/>
          <p:nvPr/>
        </p:nvSpPr>
        <p:spPr>
          <a:xfrm>
            <a:off x="9220497" y="3296018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4/9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9949077" y="333653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/>
          <p:nvPr/>
        </p:nvCxnSpPr>
        <p:spPr>
          <a:xfrm flipV="1">
            <a:off x="8466419" y="2154385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6697372" y="1455186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38" name="Düz Bağlayıcı 19"/>
          <p:cNvCxnSpPr/>
          <p:nvPr/>
        </p:nvCxnSpPr>
        <p:spPr>
          <a:xfrm flipV="1">
            <a:off x="6363042" y="1671513"/>
            <a:ext cx="381030" cy="3375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Düz Bağlayıcı 19"/>
          <p:cNvCxnSpPr/>
          <p:nvPr/>
        </p:nvCxnSpPr>
        <p:spPr>
          <a:xfrm flipH="1" flipV="1">
            <a:off x="6898584" y="1660288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6168008" y="1988841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8" name="Oval 57"/>
          <p:cNvSpPr/>
          <p:nvPr/>
        </p:nvSpPr>
        <p:spPr>
          <a:xfrm>
            <a:off x="7248128" y="2060849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59" name="Düz Bağlayıcı 19"/>
          <p:cNvCxnSpPr/>
          <p:nvPr/>
        </p:nvCxnSpPr>
        <p:spPr>
          <a:xfrm flipV="1">
            <a:off x="5839453" y="2203400"/>
            <a:ext cx="381030" cy="3375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Düz Bağlayıcı 19"/>
          <p:cNvCxnSpPr/>
          <p:nvPr/>
        </p:nvCxnSpPr>
        <p:spPr>
          <a:xfrm flipH="1" flipV="1">
            <a:off x="6374995" y="2192175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5644419" y="2520728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2" name="Oval 61"/>
          <p:cNvSpPr/>
          <p:nvPr/>
        </p:nvSpPr>
        <p:spPr>
          <a:xfrm>
            <a:off x="6756024" y="2561248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3" name="Düz Bağlayıcı 19"/>
          <p:cNvCxnSpPr/>
          <p:nvPr/>
        </p:nvCxnSpPr>
        <p:spPr>
          <a:xfrm flipH="1" flipV="1">
            <a:off x="5848492" y="2720880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6229521" y="3089953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5" name="Düz Bağlayıcı 19"/>
          <p:cNvCxnSpPr/>
          <p:nvPr/>
        </p:nvCxnSpPr>
        <p:spPr>
          <a:xfrm flipH="1" flipV="1">
            <a:off x="6435051" y="3296944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6816080" y="3666017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6" name="Rectangle 55"/>
          <p:cNvSpPr/>
          <p:nvPr/>
        </p:nvSpPr>
        <p:spPr>
          <a:xfrm>
            <a:off x="6657310" y="1124744"/>
            <a:ext cx="3027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29995" y="1751824"/>
            <a:ext cx="32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980329" y="1660288"/>
            <a:ext cx="3032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793634" y="2264912"/>
            <a:ext cx="3202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5373723" y="2420888"/>
            <a:ext cx="3071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937000" y="3356992"/>
            <a:ext cx="3111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6375026" y="2780928"/>
            <a:ext cx="297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74" name="Düz Bağlayıcı 19"/>
          <p:cNvCxnSpPr/>
          <p:nvPr/>
        </p:nvCxnSpPr>
        <p:spPr>
          <a:xfrm flipH="1" flipV="1">
            <a:off x="7011114" y="3870517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Oval 74"/>
          <p:cNvSpPr/>
          <p:nvPr/>
        </p:nvSpPr>
        <p:spPr>
          <a:xfrm>
            <a:off x="7392143" y="4239590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6" name="Rectangle 75"/>
          <p:cNvSpPr/>
          <p:nvPr/>
        </p:nvSpPr>
        <p:spPr>
          <a:xfrm>
            <a:off x="7522194" y="3995772"/>
            <a:ext cx="30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5269585" y="1196753"/>
            <a:ext cx="14911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>
                <a:latin typeface="Comic Sans MS"/>
                <a:cs typeface="Comic Sans MS"/>
              </a:rPr>
              <a:t>d</a:t>
            </a:r>
            <a:r>
              <a:rPr lang="en-US" u="sng" dirty="0">
                <a:latin typeface="Comic Sans MS"/>
                <a:cs typeface="Comic Sans MS"/>
              </a:rPr>
              <a:t>epth-first </a:t>
            </a:r>
          </a:p>
          <a:p>
            <a:pPr algn="ctr"/>
            <a:r>
              <a:rPr lang="en-US" u="sng" dirty="0">
                <a:latin typeface="Comic Sans MS"/>
                <a:cs typeface="Comic Sans MS"/>
              </a:rPr>
              <a:t>tree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7896201" y="2420888"/>
            <a:ext cx="485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8416443" y="3428740"/>
            <a:ext cx="474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B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8907018" y="4283804"/>
            <a:ext cx="4689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FE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49091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775520" y="1772817"/>
            <a:ext cx="3672408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tree-edge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latin typeface="Comic Sans MS" panose="030F0702030302020204" pitchFamily="66" charset="0"/>
              </a:rPr>
              <a:t>u,v</a:t>
            </a:r>
            <a:r>
              <a:rPr lang="tr-TR" sz="1600" dirty="0">
                <a:latin typeface="Comic Sans MS" panose="030F0702030302020204" pitchFamily="66" charset="0"/>
              </a:rPr>
              <a:t>) is </a:t>
            </a:r>
            <a:r>
              <a:rPr lang="tr-TR" sz="1600" dirty="0" err="1">
                <a:latin typeface="Comic Sans MS" panose="030F0702030302020204" pitchFamily="66" charset="0"/>
              </a:rPr>
              <a:t>called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tree-edge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it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was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first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discovered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by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exploring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edge</a:t>
            </a:r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  <a:p>
            <a:r>
              <a:rPr lang="en-US" u="sng" dirty="0">
                <a:latin typeface="Comic Sans MS" panose="030F0702030302020204" pitchFamily="66" charset="0"/>
              </a:rPr>
              <a:t>b</a:t>
            </a:r>
            <a:r>
              <a:rPr lang="tr-TR" u="sng" dirty="0" err="1">
                <a:latin typeface="Comic Sans MS" panose="030F0702030302020204" pitchFamily="66" charset="0"/>
              </a:rPr>
              <a:t>ack-edge</a:t>
            </a:r>
            <a:endParaRPr lang="tr-TR" u="sng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latin typeface="Comic Sans MS" panose="030F0702030302020204" pitchFamily="66" charset="0"/>
              </a:rPr>
              <a:t>u,v</a:t>
            </a:r>
            <a:r>
              <a:rPr lang="tr-TR" sz="1600" dirty="0">
                <a:latin typeface="Comic Sans MS" panose="030F0702030302020204" pitchFamily="66" charset="0"/>
              </a:rPr>
              <a:t>) is </a:t>
            </a:r>
            <a:r>
              <a:rPr lang="tr-TR" sz="1600" dirty="0" err="1">
                <a:latin typeface="Comic Sans MS" panose="030F0702030302020204" pitchFamily="66" charset="0"/>
              </a:rPr>
              <a:t>called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back-</a:t>
            </a:r>
            <a:r>
              <a:rPr lang="tr-TR" sz="1600" dirty="0" err="1">
                <a:latin typeface="Comic Sans MS" panose="030F0702030302020204" pitchFamily="66" charset="0"/>
              </a:rPr>
              <a:t>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it’s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connecting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</a:t>
            </a:r>
            <a:r>
              <a:rPr lang="tr-TR" sz="1600" dirty="0" err="1">
                <a:latin typeface="Comic Sans MS" panose="030F0702030302020204" pitchFamily="66" charset="0"/>
              </a:rPr>
              <a:t>to</a:t>
            </a:r>
            <a:r>
              <a:rPr lang="tr-TR" sz="1600" dirty="0">
                <a:latin typeface="Comic Sans MS" panose="030F0702030302020204" pitchFamily="66" charset="0"/>
              </a:rPr>
              <a:t> an </a:t>
            </a:r>
            <a:r>
              <a:rPr lang="tr-TR" sz="1600" dirty="0" err="1">
                <a:latin typeface="Comic Sans MS" panose="030F0702030302020204" pitchFamily="66" charset="0"/>
              </a:rPr>
              <a:t>ancestor</a:t>
            </a:r>
            <a:r>
              <a:rPr lang="tr-TR" sz="1600" dirty="0">
                <a:latin typeface="Comic Sans MS" panose="030F0702030302020204" pitchFamily="66" charset="0"/>
              </a:rPr>
              <a:t> v in </a:t>
            </a:r>
            <a:r>
              <a:rPr lang="tr-TR" sz="1600" dirty="0" err="1">
                <a:latin typeface="Comic Sans MS" panose="030F0702030302020204" pitchFamily="66" charset="0"/>
              </a:rPr>
              <a:t>depth-first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tree</a:t>
            </a:r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  <a:p>
            <a:r>
              <a:rPr lang="en-US" u="sng" dirty="0">
                <a:latin typeface="Comic Sans MS" panose="030F0702030302020204" pitchFamily="66" charset="0"/>
              </a:rPr>
              <a:t>f</a:t>
            </a:r>
            <a:r>
              <a:rPr lang="en-US" u="sng" dirty="0">
                <a:latin typeface="Comic Sans MS" panose="030F0702030302020204" pitchFamily="66" charset="0"/>
              </a:rPr>
              <a:t>orward-edge</a:t>
            </a:r>
            <a:endParaRPr lang="tr-TR" u="sng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latin typeface="Comic Sans MS" panose="030F0702030302020204" pitchFamily="66" charset="0"/>
              </a:rPr>
              <a:t>u,v</a:t>
            </a:r>
            <a:r>
              <a:rPr lang="tr-TR" sz="1600" dirty="0">
                <a:latin typeface="Comic Sans MS" panose="030F0702030302020204" pitchFamily="66" charset="0"/>
              </a:rPr>
              <a:t>) is </a:t>
            </a:r>
            <a:r>
              <a:rPr lang="tr-TR" sz="1600" dirty="0" err="1">
                <a:latin typeface="Comic Sans MS" panose="030F0702030302020204" pitchFamily="66" charset="0"/>
              </a:rPr>
              <a:t>called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forward-</a:t>
            </a:r>
            <a:r>
              <a:rPr lang="tr-TR" sz="1600" dirty="0" err="1">
                <a:latin typeface="Comic Sans MS" panose="030F0702030302020204" pitchFamily="66" charset="0"/>
              </a:rPr>
              <a:t>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it’s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a </a:t>
            </a:r>
            <a:r>
              <a:rPr lang="tr-TR" sz="1600" dirty="0" err="1">
                <a:latin typeface="Comic Sans MS" panose="030F0702030302020204" pitchFamily="66" charset="0"/>
              </a:rPr>
              <a:t>nontree-edge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connecting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</a:t>
            </a:r>
            <a:r>
              <a:rPr lang="tr-TR" sz="1600" dirty="0" err="1">
                <a:latin typeface="Comic Sans MS" panose="030F0702030302020204" pitchFamily="66" charset="0"/>
              </a:rPr>
              <a:t>to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a </a:t>
            </a:r>
            <a:r>
              <a:rPr lang="tr-TR" sz="1600" dirty="0" err="1">
                <a:latin typeface="Comic Sans MS" panose="030F0702030302020204" pitchFamily="66" charset="0"/>
              </a:rPr>
              <a:t>decendant</a:t>
            </a:r>
            <a:r>
              <a:rPr lang="tr-TR" sz="1600" dirty="0">
                <a:latin typeface="Comic Sans MS" panose="030F0702030302020204" pitchFamily="66" charset="0"/>
              </a:rPr>
              <a:t> v </a:t>
            </a:r>
            <a:r>
              <a:rPr lang="tr-TR" sz="1600" dirty="0">
                <a:latin typeface="Comic Sans MS" panose="030F0702030302020204" pitchFamily="66" charset="0"/>
              </a:rPr>
              <a:t>in </a:t>
            </a:r>
            <a:r>
              <a:rPr lang="tr-TR" sz="1600" dirty="0" err="1">
                <a:latin typeface="Comic Sans MS" panose="030F0702030302020204" pitchFamily="66" charset="0"/>
              </a:rPr>
              <a:t>depth-first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tree</a:t>
            </a:r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  <a:p>
            <a:r>
              <a:rPr lang="en-US" u="sng" dirty="0">
                <a:latin typeface="Comic Sans MS" panose="030F0702030302020204" pitchFamily="66" charset="0"/>
              </a:rPr>
              <a:t>c</a:t>
            </a:r>
            <a:r>
              <a:rPr lang="en-US" u="sng" dirty="0">
                <a:latin typeface="Comic Sans MS" panose="030F0702030302020204" pitchFamily="66" charset="0"/>
              </a:rPr>
              <a:t>ross-edge</a:t>
            </a:r>
            <a:endParaRPr lang="tr-TR" u="sng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latin typeface="Comic Sans MS" panose="030F0702030302020204" pitchFamily="66" charset="0"/>
              </a:rPr>
              <a:t>u,v</a:t>
            </a:r>
            <a:r>
              <a:rPr lang="tr-TR" sz="1600" dirty="0">
                <a:latin typeface="Comic Sans MS" panose="030F0702030302020204" pitchFamily="66" charset="0"/>
              </a:rPr>
              <a:t>) is </a:t>
            </a:r>
            <a:r>
              <a:rPr lang="tr-TR" sz="1600" dirty="0" err="1">
                <a:latin typeface="Comic Sans MS" panose="030F0702030302020204" pitchFamily="66" charset="0"/>
              </a:rPr>
              <a:t>called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cross-</a:t>
            </a:r>
            <a:r>
              <a:rPr lang="tr-TR" sz="1600" dirty="0" err="1">
                <a:latin typeface="Comic Sans MS" panose="030F0702030302020204" pitchFamily="66" charset="0"/>
              </a:rPr>
              <a:t>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it’s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connecting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</a:t>
            </a:r>
            <a:r>
              <a:rPr lang="tr-TR" sz="1600" dirty="0" err="1">
                <a:latin typeface="Comic Sans MS" panose="030F0702030302020204" pitchFamily="66" charset="0"/>
              </a:rPr>
              <a:t>to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v </a:t>
            </a:r>
            <a:r>
              <a:rPr lang="tr-TR" sz="1600" dirty="0" err="1">
                <a:latin typeface="Comic Sans MS" panose="030F0702030302020204" pitchFamily="66" charset="0"/>
              </a:rPr>
              <a:t>such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that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there</a:t>
            </a:r>
            <a:r>
              <a:rPr lang="tr-TR" sz="1600" dirty="0">
                <a:latin typeface="Comic Sans MS" panose="030F0702030302020204" pitchFamily="66" charset="0"/>
              </a:rPr>
              <a:t> is </a:t>
            </a:r>
            <a:r>
              <a:rPr lang="tr-TR" sz="1600" dirty="0" err="1">
                <a:latin typeface="Comic Sans MS" panose="030F0702030302020204" pitchFamily="66" charset="0"/>
              </a:rPr>
              <a:t>no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ancestor</a:t>
            </a:r>
            <a:r>
              <a:rPr lang="tr-TR" sz="1600" dirty="0">
                <a:latin typeface="Comic Sans MS" panose="030F0702030302020204" pitchFamily="66" charset="0"/>
              </a:rPr>
              <a:t>/</a:t>
            </a:r>
            <a:r>
              <a:rPr lang="tr-TR" sz="1600" dirty="0" err="1">
                <a:latin typeface="Comic Sans MS" panose="030F0702030302020204" pitchFamily="66" charset="0"/>
              </a:rPr>
              <a:t>descendant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relation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between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them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8243310" y="191490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9818426" y="191490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245746" y="3068960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9818426" y="305262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256241" y="420009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9818426" y="419034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9026338" y="515526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8504699" y="2058918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8511598" y="3208070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8511598" y="4334362"/>
            <a:ext cx="1313727" cy="0"/>
          </a:xfrm>
          <a:prstGeom prst="line">
            <a:avLst/>
          </a:prstGeom>
          <a:ln w="31750">
            <a:solidFill>
              <a:schemeClr val="tx2">
                <a:lumMod val="60000"/>
                <a:lumOff val="4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9949119" y="220293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8374003" y="2202934"/>
            <a:ext cx="0" cy="84969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8389761" y="3371398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9249446" y="4449589"/>
            <a:ext cx="630332" cy="74785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8441677" y="445448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8988058" y="356698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8493269" y="3286158"/>
            <a:ext cx="533069" cy="32301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8454989" y="3812839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9211167" y="3810511"/>
            <a:ext cx="645539" cy="422017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8073427" y="1279794"/>
            <a:ext cx="6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1/16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6" name="Metin kutusu 34"/>
          <p:cNvSpPr txBox="1"/>
          <p:nvPr/>
        </p:nvSpPr>
        <p:spPr>
          <a:xfrm>
            <a:off x="9517029" y="1279794"/>
            <a:ext cx="7924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14/15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7" name="Metin kutusu 35"/>
          <p:cNvSpPr txBox="1"/>
          <p:nvPr/>
        </p:nvSpPr>
        <p:spPr>
          <a:xfrm>
            <a:off x="7716830" y="3007986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2/13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8" name="Metin kutusu 36"/>
          <p:cNvSpPr txBox="1"/>
          <p:nvPr/>
        </p:nvSpPr>
        <p:spPr>
          <a:xfrm>
            <a:off x="9949078" y="3007986"/>
            <a:ext cx="7554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11/12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9949078" y="4161855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5/8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0" name="Metin kutusu 38"/>
          <p:cNvSpPr txBox="1"/>
          <p:nvPr/>
        </p:nvSpPr>
        <p:spPr>
          <a:xfrm>
            <a:off x="9156990" y="5158934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6/7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7783780" y="4161855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3/10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2" name="Metin kutusu 40"/>
          <p:cNvSpPr txBox="1"/>
          <p:nvPr/>
        </p:nvSpPr>
        <p:spPr>
          <a:xfrm>
            <a:off x="9220497" y="3296018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4/9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9949077" y="333653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/>
          <p:nvPr/>
        </p:nvCxnSpPr>
        <p:spPr>
          <a:xfrm flipV="1">
            <a:off x="8466419" y="2154385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6697372" y="1455186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38" name="Düz Bağlayıcı 19"/>
          <p:cNvCxnSpPr/>
          <p:nvPr/>
        </p:nvCxnSpPr>
        <p:spPr>
          <a:xfrm flipV="1">
            <a:off x="6363042" y="1671513"/>
            <a:ext cx="381030" cy="3375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Düz Bağlayıcı 19"/>
          <p:cNvCxnSpPr/>
          <p:nvPr/>
        </p:nvCxnSpPr>
        <p:spPr>
          <a:xfrm flipH="1" flipV="1">
            <a:off x="6898584" y="1660288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6168008" y="1988841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8" name="Oval 57"/>
          <p:cNvSpPr/>
          <p:nvPr/>
        </p:nvSpPr>
        <p:spPr>
          <a:xfrm>
            <a:off x="7248128" y="2060849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59" name="Düz Bağlayıcı 19"/>
          <p:cNvCxnSpPr/>
          <p:nvPr/>
        </p:nvCxnSpPr>
        <p:spPr>
          <a:xfrm flipV="1">
            <a:off x="5839453" y="2203400"/>
            <a:ext cx="381030" cy="3375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Düz Bağlayıcı 19"/>
          <p:cNvCxnSpPr/>
          <p:nvPr/>
        </p:nvCxnSpPr>
        <p:spPr>
          <a:xfrm flipH="1" flipV="1">
            <a:off x="6374995" y="2192175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5644419" y="2520728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2" name="Oval 61"/>
          <p:cNvSpPr/>
          <p:nvPr/>
        </p:nvSpPr>
        <p:spPr>
          <a:xfrm>
            <a:off x="6756024" y="2561248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3" name="Düz Bağlayıcı 19"/>
          <p:cNvCxnSpPr/>
          <p:nvPr/>
        </p:nvCxnSpPr>
        <p:spPr>
          <a:xfrm flipH="1" flipV="1">
            <a:off x="5848492" y="2720880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6229521" y="3089953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5" name="Düz Bağlayıcı 19"/>
          <p:cNvCxnSpPr/>
          <p:nvPr/>
        </p:nvCxnSpPr>
        <p:spPr>
          <a:xfrm flipH="1" flipV="1">
            <a:off x="6435051" y="3296944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6816080" y="3666017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6" name="Rectangle 55"/>
          <p:cNvSpPr/>
          <p:nvPr/>
        </p:nvSpPr>
        <p:spPr>
          <a:xfrm>
            <a:off x="6657310" y="1124744"/>
            <a:ext cx="3027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29995" y="1751824"/>
            <a:ext cx="32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980329" y="1660288"/>
            <a:ext cx="3032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793634" y="2264912"/>
            <a:ext cx="3202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5373723" y="2420888"/>
            <a:ext cx="3071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937000" y="3356992"/>
            <a:ext cx="3111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6375026" y="2780928"/>
            <a:ext cx="297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74" name="Düz Bağlayıcı 19"/>
          <p:cNvCxnSpPr/>
          <p:nvPr/>
        </p:nvCxnSpPr>
        <p:spPr>
          <a:xfrm flipH="1" flipV="1">
            <a:off x="7011114" y="3870517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Oval 74"/>
          <p:cNvSpPr/>
          <p:nvPr/>
        </p:nvSpPr>
        <p:spPr>
          <a:xfrm>
            <a:off x="7392143" y="4239590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6" name="Rectangle 75"/>
          <p:cNvSpPr/>
          <p:nvPr/>
        </p:nvSpPr>
        <p:spPr>
          <a:xfrm>
            <a:off x="7522194" y="3995772"/>
            <a:ext cx="30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5269585" y="1196753"/>
            <a:ext cx="14911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>
                <a:latin typeface="Comic Sans MS"/>
                <a:cs typeface="Comic Sans MS"/>
              </a:rPr>
              <a:t>d</a:t>
            </a:r>
            <a:r>
              <a:rPr lang="en-US" u="sng" dirty="0">
                <a:latin typeface="Comic Sans MS"/>
                <a:cs typeface="Comic Sans MS"/>
              </a:rPr>
              <a:t>epth-first </a:t>
            </a:r>
          </a:p>
          <a:p>
            <a:pPr algn="ctr"/>
            <a:r>
              <a:rPr lang="en-US" u="sng" dirty="0">
                <a:latin typeface="Comic Sans MS"/>
                <a:cs typeface="Comic Sans MS"/>
              </a:rPr>
              <a:t>tree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7896201" y="2420888"/>
            <a:ext cx="485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8416443" y="3428740"/>
            <a:ext cx="474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B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8907018" y="4283804"/>
            <a:ext cx="4689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FE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3679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847528" y="1484784"/>
            <a:ext cx="8712968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instead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going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cross-wise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just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go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deep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hen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process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node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u,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pick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neighbor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 of u in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order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at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time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checking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v,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check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again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neighbor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v in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order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only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after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processing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all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descendants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v,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pass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he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next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neighbor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u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18927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775520" y="1772817"/>
            <a:ext cx="3672408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tree-edge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latin typeface="Comic Sans MS" panose="030F0702030302020204" pitchFamily="66" charset="0"/>
              </a:rPr>
              <a:t>u,v</a:t>
            </a:r>
            <a:r>
              <a:rPr lang="tr-TR" sz="1600" dirty="0">
                <a:latin typeface="Comic Sans MS" panose="030F0702030302020204" pitchFamily="66" charset="0"/>
              </a:rPr>
              <a:t>) is </a:t>
            </a:r>
            <a:r>
              <a:rPr lang="tr-TR" sz="1600" dirty="0" err="1">
                <a:latin typeface="Comic Sans MS" panose="030F0702030302020204" pitchFamily="66" charset="0"/>
              </a:rPr>
              <a:t>called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tree-edge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it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was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first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discovered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by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exploring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edge</a:t>
            </a:r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  <a:p>
            <a:r>
              <a:rPr lang="en-US" u="sng" dirty="0">
                <a:latin typeface="Comic Sans MS" panose="030F0702030302020204" pitchFamily="66" charset="0"/>
              </a:rPr>
              <a:t>b</a:t>
            </a:r>
            <a:r>
              <a:rPr lang="tr-TR" u="sng" dirty="0" err="1">
                <a:latin typeface="Comic Sans MS" panose="030F0702030302020204" pitchFamily="66" charset="0"/>
              </a:rPr>
              <a:t>ack-edge</a:t>
            </a:r>
            <a:endParaRPr lang="tr-TR" u="sng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latin typeface="Comic Sans MS" panose="030F0702030302020204" pitchFamily="66" charset="0"/>
              </a:rPr>
              <a:t>u,v</a:t>
            </a:r>
            <a:r>
              <a:rPr lang="tr-TR" sz="1600" dirty="0">
                <a:latin typeface="Comic Sans MS" panose="030F0702030302020204" pitchFamily="66" charset="0"/>
              </a:rPr>
              <a:t>) is </a:t>
            </a:r>
            <a:r>
              <a:rPr lang="tr-TR" sz="1600" dirty="0" err="1">
                <a:latin typeface="Comic Sans MS" panose="030F0702030302020204" pitchFamily="66" charset="0"/>
              </a:rPr>
              <a:t>called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back-</a:t>
            </a:r>
            <a:r>
              <a:rPr lang="tr-TR" sz="1600" dirty="0" err="1">
                <a:latin typeface="Comic Sans MS" panose="030F0702030302020204" pitchFamily="66" charset="0"/>
              </a:rPr>
              <a:t>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it’s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connecting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</a:t>
            </a:r>
            <a:r>
              <a:rPr lang="tr-TR" sz="1600" dirty="0" err="1">
                <a:latin typeface="Comic Sans MS" panose="030F0702030302020204" pitchFamily="66" charset="0"/>
              </a:rPr>
              <a:t>to</a:t>
            </a:r>
            <a:r>
              <a:rPr lang="tr-TR" sz="1600" dirty="0">
                <a:latin typeface="Comic Sans MS" panose="030F0702030302020204" pitchFamily="66" charset="0"/>
              </a:rPr>
              <a:t> an </a:t>
            </a:r>
            <a:r>
              <a:rPr lang="tr-TR" sz="1600" dirty="0" err="1">
                <a:latin typeface="Comic Sans MS" panose="030F0702030302020204" pitchFamily="66" charset="0"/>
              </a:rPr>
              <a:t>ancestor</a:t>
            </a:r>
            <a:r>
              <a:rPr lang="tr-TR" sz="1600" dirty="0">
                <a:latin typeface="Comic Sans MS" panose="030F0702030302020204" pitchFamily="66" charset="0"/>
              </a:rPr>
              <a:t> v in </a:t>
            </a:r>
            <a:r>
              <a:rPr lang="tr-TR" sz="1600" dirty="0" err="1">
                <a:latin typeface="Comic Sans MS" panose="030F0702030302020204" pitchFamily="66" charset="0"/>
              </a:rPr>
              <a:t>depth-first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tree</a:t>
            </a:r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  <a:p>
            <a:r>
              <a:rPr lang="en-US" u="sng" dirty="0">
                <a:latin typeface="Comic Sans MS" panose="030F0702030302020204" pitchFamily="66" charset="0"/>
              </a:rPr>
              <a:t>f</a:t>
            </a:r>
            <a:r>
              <a:rPr lang="en-US" u="sng" dirty="0">
                <a:latin typeface="Comic Sans MS" panose="030F0702030302020204" pitchFamily="66" charset="0"/>
              </a:rPr>
              <a:t>orward-edge</a:t>
            </a:r>
            <a:endParaRPr lang="tr-TR" u="sng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latin typeface="Comic Sans MS" panose="030F0702030302020204" pitchFamily="66" charset="0"/>
              </a:rPr>
              <a:t>u,v</a:t>
            </a:r>
            <a:r>
              <a:rPr lang="tr-TR" sz="1600" dirty="0">
                <a:latin typeface="Comic Sans MS" panose="030F0702030302020204" pitchFamily="66" charset="0"/>
              </a:rPr>
              <a:t>) is </a:t>
            </a:r>
            <a:r>
              <a:rPr lang="tr-TR" sz="1600" dirty="0" err="1">
                <a:latin typeface="Comic Sans MS" panose="030F0702030302020204" pitchFamily="66" charset="0"/>
              </a:rPr>
              <a:t>called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forward-</a:t>
            </a:r>
            <a:r>
              <a:rPr lang="tr-TR" sz="1600" dirty="0" err="1">
                <a:latin typeface="Comic Sans MS" panose="030F0702030302020204" pitchFamily="66" charset="0"/>
              </a:rPr>
              <a:t>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it’s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a </a:t>
            </a:r>
            <a:r>
              <a:rPr lang="tr-TR" sz="1600" dirty="0" err="1">
                <a:latin typeface="Comic Sans MS" panose="030F0702030302020204" pitchFamily="66" charset="0"/>
              </a:rPr>
              <a:t>nontree-edge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connecting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</a:t>
            </a:r>
            <a:r>
              <a:rPr lang="tr-TR" sz="1600" dirty="0" err="1">
                <a:latin typeface="Comic Sans MS" panose="030F0702030302020204" pitchFamily="66" charset="0"/>
              </a:rPr>
              <a:t>to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a </a:t>
            </a:r>
            <a:r>
              <a:rPr lang="tr-TR" sz="1600" dirty="0" err="1">
                <a:latin typeface="Comic Sans MS" panose="030F0702030302020204" pitchFamily="66" charset="0"/>
              </a:rPr>
              <a:t>decendant</a:t>
            </a:r>
            <a:r>
              <a:rPr lang="tr-TR" sz="1600" dirty="0">
                <a:latin typeface="Comic Sans MS" panose="030F0702030302020204" pitchFamily="66" charset="0"/>
              </a:rPr>
              <a:t> v </a:t>
            </a:r>
            <a:r>
              <a:rPr lang="tr-TR" sz="1600" dirty="0">
                <a:latin typeface="Comic Sans MS" panose="030F0702030302020204" pitchFamily="66" charset="0"/>
              </a:rPr>
              <a:t>in </a:t>
            </a:r>
            <a:r>
              <a:rPr lang="tr-TR" sz="1600" dirty="0" err="1">
                <a:latin typeface="Comic Sans MS" panose="030F0702030302020204" pitchFamily="66" charset="0"/>
              </a:rPr>
              <a:t>depth-first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tree</a:t>
            </a:r>
            <a:endParaRPr lang="tr-TR" sz="1600" dirty="0">
              <a:latin typeface="Comic Sans MS" panose="030F0702030302020204" pitchFamily="66" charset="0"/>
            </a:endParaRPr>
          </a:p>
          <a:p>
            <a:endParaRPr lang="tr-TR" sz="1600" dirty="0">
              <a:latin typeface="Comic Sans MS" panose="030F0702030302020204" pitchFamily="66" charset="0"/>
            </a:endParaRPr>
          </a:p>
          <a:p>
            <a:r>
              <a:rPr lang="en-US" u="sng" dirty="0">
                <a:latin typeface="Comic Sans MS" panose="030F0702030302020204" pitchFamily="66" charset="0"/>
              </a:rPr>
              <a:t>c</a:t>
            </a:r>
            <a:r>
              <a:rPr lang="en-US" u="sng" dirty="0">
                <a:latin typeface="Comic Sans MS" panose="030F0702030302020204" pitchFamily="66" charset="0"/>
              </a:rPr>
              <a:t>ross-edge</a:t>
            </a:r>
            <a:endParaRPr lang="tr-TR" u="sng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latin typeface="Comic Sans MS" panose="030F0702030302020204" pitchFamily="66" charset="0"/>
              </a:rPr>
              <a:t>u,v</a:t>
            </a:r>
            <a:r>
              <a:rPr lang="tr-TR" sz="1600" dirty="0">
                <a:latin typeface="Comic Sans MS" panose="030F0702030302020204" pitchFamily="66" charset="0"/>
              </a:rPr>
              <a:t>) is </a:t>
            </a:r>
            <a:r>
              <a:rPr lang="tr-TR" sz="1600" dirty="0" err="1">
                <a:latin typeface="Comic Sans MS" panose="030F0702030302020204" pitchFamily="66" charset="0"/>
              </a:rPr>
              <a:t>called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cross-</a:t>
            </a:r>
            <a:r>
              <a:rPr lang="tr-TR" sz="1600" dirty="0" err="1">
                <a:latin typeface="Comic Sans MS" panose="030F0702030302020204" pitchFamily="66" charset="0"/>
              </a:rPr>
              <a:t>edge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it’s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connecting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</a:t>
            </a:r>
            <a:r>
              <a:rPr lang="tr-TR" sz="1600" dirty="0" err="1">
                <a:latin typeface="Comic Sans MS" panose="030F0702030302020204" pitchFamily="66" charset="0"/>
              </a:rPr>
              <a:t>to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v </a:t>
            </a:r>
            <a:r>
              <a:rPr lang="tr-TR" sz="1600" dirty="0" err="1">
                <a:latin typeface="Comic Sans MS" panose="030F0702030302020204" pitchFamily="66" charset="0"/>
              </a:rPr>
              <a:t>such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that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there</a:t>
            </a:r>
            <a:r>
              <a:rPr lang="tr-TR" sz="1600" dirty="0">
                <a:latin typeface="Comic Sans MS" panose="030F0702030302020204" pitchFamily="66" charset="0"/>
              </a:rPr>
              <a:t> is </a:t>
            </a:r>
            <a:r>
              <a:rPr lang="tr-TR" sz="1600" dirty="0" err="1">
                <a:latin typeface="Comic Sans MS" panose="030F0702030302020204" pitchFamily="66" charset="0"/>
              </a:rPr>
              <a:t>no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ancestor</a:t>
            </a:r>
            <a:r>
              <a:rPr lang="tr-TR" sz="1600" dirty="0">
                <a:latin typeface="Comic Sans MS" panose="030F0702030302020204" pitchFamily="66" charset="0"/>
              </a:rPr>
              <a:t>/</a:t>
            </a:r>
            <a:r>
              <a:rPr lang="tr-TR" sz="1600" dirty="0" err="1">
                <a:latin typeface="Comic Sans MS" panose="030F0702030302020204" pitchFamily="66" charset="0"/>
              </a:rPr>
              <a:t>descendant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relation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between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them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8243310" y="191490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9818426" y="191490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8245746" y="3068960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9818426" y="3052624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8256241" y="420009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9818426" y="4190346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9026338" y="5155262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8504699" y="2058918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8511598" y="3208070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8511598" y="4334362"/>
            <a:ext cx="1313727" cy="0"/>
          </a:xfrm>
          <a:prstGeom prst="line">
            <a:avLst/>
          </a:prstGeom>
          <a:ln w="31750">
            <a:solidFill>
              <a:schemeClr val="tx2">
                <a:lumMod val="60000"/>
                <a:lumOff val="4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9949119" y="2202934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8374003" y="2202934"/>
            <a:ext cx="0" cy="84969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8389761" y="3371398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9249446" y="4449589"/>
            <a:ext cx="630332" cy="74785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8441677" y="4454481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8988058" y="3566987"/>
            <a:ext cx="261389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8493269" y="3286158"/>
            <a:ext cx="533069" cy="32301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8454989" y="3812839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9211167" y="3810511"/>
            <a:ext cx="645539" cy="422017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8073427" y="1279794"/>
            <a:ext cx="6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1/16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6" name="Metin kutusu 34"/>
          <p:cNvSpPr txBox="1"/>
          <p:nvPr/>
        </p:nvSpPr>
        <p:spPr>
          <a:xfrm>
            <a:off x="9517029" y="1279794"/>
            <a:ext cx="7924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14/15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7" name="Metin kutusu 35"/>
          <p:cNvSpPr txBox="1"/>
          <p:nvPr/>
        </p:nvSpPr>
        <p:spPr>
          <a:xfrm>
            <a:off x="7716830" y="3007986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2/13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8" name="Metin kutusu 36"/>
          <p:cNvSpPr txBox="1"/>
          <p:nvPr/>
        </p:nvSpPr>
        <p:spPr>
          <a:xfrm>
            <a:off x="9949078" y="3007986"/>
            <a:ext cx="7554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11/12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9949078" y="4161855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5/8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0" name="Metin kutusu 38"/>
          <p:cNvSpPr txBox="1"/>
          <p:nvPr/>
        </p:nvSpPr>
        <p:spPr>
          <a:xfrm>
            <a:off x="9156990" y="5158934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6/7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7783780" y="4161855"/>
            <a:ext cx="688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3/10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2" name="Metin kutusu 40"/>
          <p:cNvSpPr txBox="1"/>
          <p:nvPr/>
        </p:nvSpPr>
        <p:spPr>
          <a:xfrm>
            <a:off x="9220497" y="3296018"/>
            <a:ext cx="5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  <a:p>
            <a:pPr algn="ctr"/>
            <a:r>
              <a:rPr lang="tr-TR" dirty="0">
                <a:latin typeface="Comic Sans MS" panose="030F0702030302020204" pitchFamily="66" charset="0"/>
              </a:rPr>
              <a:t>4/9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9949077" y="333653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/>
          <p:nvPr/>
        </p:nvCxnSpPr>
        <p:spPr>
          <a:xfrm flipV="1">
            <a:off x="8466419" y="2154385"/>
            <a:ext cx="1378015" cy="94042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6697372" y="1455186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38" name="Düz Bağlayıcı 19"/>
          <p:cNvCxnSpPr/>
          <p:nvPr/>
        </p:nvCxnSpPr>
        <p:spPr>
          <a:xfrm flipV="1">
            <a:off x="6363042" y="1671513"/>
            <a:ext cx="381030" cy="3375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Düz Bağlayıcı 19"/>
          <p:cNvCxnSpPr/>
          <p:nvPr/>
        </p:nvCxnSpPr>
        <p:spPr>
          <a:xfrm flipH="1" flipV="1">
            <a:off x="6898584" y="1660288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6168008" y="1988841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8" name="Oval 57"/>
          <p:cNvSpPr/>
          <p:nvPr/>
        </p:nvSpPr>
        <p:spPr>
          <a:xfrm>
            <a:off x="7248128" y="2060849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59" name="Düz Bağlayıcı 19"/>
          <p:cNvCxnSpPr/>
          <p:nvPr/>
        </p:nvCxnSpPr>
        <p:spPr>
          <a:xfrm flipV="1">
            <a:off x="5839453" y="2203400"/>
            <a:ext cx="381030" cy="3375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Düz Bağlayıcı 19"/>
          <p:cNvCxnSpPr/>
          <p:nvPr/>
        </p:nvCxnSpPr>
        <p:spPr>
          <a:xfrm flipH="1" flipV="1">
            <a:off x="6374995" y="2192175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5644419" y="2520728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2" name="Oval 61"/>
          <p:cNvSpPr/>
          <p:nvPr/>
        </p:nvSpPr>
        <p:spPr>
          <a:xfrm>
            <a:off x="6756024" y="2561248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3" name="Düz Bağlayıcı 19"/>
          <p:cNvCxnSpPr/>
          <p:nvPr/>
        </p:nvCxnSpPr>
        <p:spPr>
          <a:xfrm flipH="1" flipV="1">
            <a:off x="5848492" y="2720880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6229521" y="3089953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5" name="Düz Bağlayıcı 19"/>
          <p:cNvCxnSpPr/>
          <p:nvPr/>
        </p:nvCxnSpPr>
        <p:spPr>
          <a:xfrm flipH="1" flipV="1">
            <a:off x="6435051" y="3296944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6816080" y="3666017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6" name="Rectangle 55"/>
          <p:cNvSpPr/>
          <p:nvPr/>
        </p:nvSpPr>
        <p:spPr>
          <a:xfrm>
            <a:off x="6657310" y="1124744"/>
            <a:ext cx="3027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29995" y="1751824"/>
            <a:ext cx="32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b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980329" y="1660288"/>
            <a:ext cx="3032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c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793634" y="2264912"/>
            <a:ext cx="3202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5373723" y="2420888"/>
            <a:ext cx="3071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g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937000" y="3356992"/>
            <a:ext cx="3111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e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6375026" y="2780928"/>
            <a:ext cx="297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s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74" name="Düz Bağlayıcı 19"/>
          <p:cNvCxnSpPr/>
          <p:nvPr/>
        </p:nvCxnSpPr>
        <p:spPr>
          <a:xfrm flipH="1" flipV="1">
            <a:off x="7011114" y="3870517"/>
            <a:ext cx="421552" cy="40056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Oval 74"/>
          <p:cNvSpPr/>
          <p:nvPr/>
        </p:nvSpPr>
        <p:spPr>
          <a:xfrm>
            <a:off x="7392143" y="4239590"/>
            <a:ext cx="237626" cy="2380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6" name="Rectangle 75"/>
          <p:cNvSpPr/>
          <p:nvPr/>
        </p:nvSpPr>
        <p:spPr>
          <a:xfrm>
            <a:off x="7522194" y="3995772"/>
            <a:ext cx="30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5269585" y="1196753"/>
            <a:ext cx="14911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>
                <a:latin typeface="Comic Sans MS"/>
                <a:cs typeface="Comic Sans MS"/>
              </a:rPr>
              <a:t>d</a:t>
            </a:r>
            <a:r>
              <a:rPr lang="en-US" u="sng" dirty="0">
                <a:latin typeface="Comic Sans MS"/>
                <a:cs typeface="Comic Sans MS"/>
              </a:rPr>
              <a:t>epth-first </a:t>
            </a:r>
          </a:p>
          <a:p>
            <a:pPr algn="ctr"/>
            <a:r>
              <a:rPr lang="en-US" u="sng" dirty="0">
                <a:latin typeface="Comic Sans MS"/>
                <a:cs typeface="Comic Sans MS"/>
              </a:rPr>
              <a:t>tree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7896201" y="2420888"/>
            <a:ext cx="485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8416443" y="3428740"/>
            <a:ext cx="474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B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8835518" y="2276872"/>
            <a:ext cx="4679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CE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907018" y="4283804"/>
            <a:ext cx="4689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FE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51309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Cycle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Detection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24192" y="1340768"/>
            <a:ext cx="8520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There is a cycle in the graph only if there is back edge in the graph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780192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Cycle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Detection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Metin kutusu 12"/>
          <p:cNvSpPr txBox="1"/>
          <p:nvPr/>
        </p:nvSpPr>
        <p:spPr>
          <a:xfrm>
            <a:off x="1847528" y="1942382"/>
            <a:ext cx="273630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5" name="Metin kutusu 12"/>
          <p:cNvSpPr txBox="1"/>
          <p:nvPr/>
        </p:nvSpPr>
        <p:spPr>
          <a:xfrm>
            <a:off x="1847528" y="4005064"/>
            <a:ext cx="352839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≠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 output ‘cycle found’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else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4192" y="1340768"/>
            <a:ext cx="8520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There is a cycle in the graph only if there is back edge in the graph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7947799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Cycle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Detection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6" y="170080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69151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584800" y="3068960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616280" y="306896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688288" y="422108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30" name="Metin kutusu 38"/>
          <p:cNvSpPr txBox="1"/>
          <p:nvPr/>
        </p:nvSpPr>
        <p:spPr>
          <a:xfrm>
            <a:off x="7858179" y="52919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581594" y="422108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</a:t>
            </a:r>
          </a:p>
        </p:txBody>
      </p:sp>
      <p:sp>
        <p:nvSpPr>
          <p:cNvPr id="32" name="Metin kutusu 40"/>
          <p:cNvSpPr txBox="1"/>
          <p:nvPr/>
        </p:nvSpPr>
        <p:spPr>
          <a:xfrm>
            <a:off x="7752184" y="34290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Metin kutusu 12"/>
          <p:cNvSpPr txBox="1"/>
          <p:nvPr/>
        </p:nvSpPr>
        <p:spPr>
          <a:xfrm>
            <a:off x="1847528" y="1942382"/>
            <a:ext cx="273630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37" name="Metin kutusu 12"/>
          <p:cNvSpPr txBox="1"/>
          <p:nvPr/>
        </p:nvSpPr>
        <p:spPr>
          <a:xfrm>
            <a:off x="1847528" y="4005064"/>
            <a:ext cx="352839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≠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 output ‘cycle found’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else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824192" y="1340768"/>
            <a:ext cx="8520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There is a cycle in the graph only if there is back edge in the graph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8350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Cycle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Detection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6" y="170080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69151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584800" y="3068960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616280" y="306896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688288" y="422108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30" name="Metin kutusu 38"/>
          <p:cNvSpPr txBox="1"/>
          <p:nvPr/>
        </p:nvSpPr>
        <p:spPr>
          <a:xfrm>
            <a:off x="7858179" y="52919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581594" y="422108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</a:t>
            </a:r>
          </a:p>
        </p:txBody>
      </p:sp>
      <p:sp>
        <p:nvSpPr>
          <p:cNvPr id="32" name="Metin kutusu 40"/>
          <p:cNvSpPr txBox="1"/>
          <p:nvPr/>
        </p:nvSpPr>
        <p:spPr>
          <a:xfrm>
            <a:off x="7752184" y="34290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Metin kutusu 12"/>
          <p:cNvSpPr txBox="1"/>
          <p:nvPr/>
        </p:nvSpPr>
        <p:spPr>
          <a:xfrm>
            <a:off x="1847528" y="1942382"/>
            <a:ext cx="273630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37" name="Metin kutusu 12"/>
          <p:cNvSpPr txBox="1"/>
          <p:nvPr/>
        </p:nvSpPr>
        <p:spPr>
          <a:xfrm>
            <a:off x="1847528" y="4005064"/>
            <a:ext cx="352839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≠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 output ‘cycle found’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else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824192" y="1340768"/>
            <a:ext cx="8520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There is a cycle in the graph only if there is back edge in the graph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6609673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Cycle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Detection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6" y="170080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69151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584800" y="3068960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616280" y="306896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688288" y="422108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30" name="Metin kutusu 38"/>
          <p:cNvSpPr txBox="1"/>
          <p:nvPr/>
        </p:nvSpPr>
        <p:spPr>
          <a:xfrm>
            <a:off x="7858179" y="52919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581594" y="422108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</a:t>
            </a:r>
          </a:p>
        </p:txBody>
      </p:sp>
      <p:sp>
        <p:nvSpPr>
          <p:cNvPr id="32" name="Metin kutusu 40"/>
          <p:cNvSpPr txBox="1"/>
          <p:nvPr/>
        </p:nvSpPr>
        <p:spPr>
          <a:xfrm>
            <a:off x="7752184" y="34290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Metin kutusu 12"/>
          <p:cNvSpPr txBox="1"/>
          <p:nvPr/>
        </p:nvSpPr>
        <p:spPr>
          <a:xfrm>
            <a:off x="1847528" y="1942382"/>
            <a:ext cx="273630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37" name="Metin kutusu 12"/>
          <p:cNvSpPr txBox="1"/>
          <p:nvPr/>
        </p:nvSpPr>
        <p:spPr>
          <a:xfrm>
            <a:off x="1847528" y="4005064"/>
            <a:ext cx="352839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≠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 output ‘cycle found’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else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824192" y="1340768"/>
            <a:ext cx="8520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There is a cycle in the graph only if there is back edge in the graph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825119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Cycle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Detection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6" y="170080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69151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584800" y="3068960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616280" y="306896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688288" y="422108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30" name="Metin kutusu 38"/>
          <p:cNvSpPr txBox="1"/>
          <p:nvPr/>
        </p:nvSpPr>
        <p:spPr>
          <a:xfrm>
            <a:off x="7858179" y="52919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581594" y="422108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</a:t>
            </a:r>
          </a:p>
        </p:txBody>
      </p:sp>
      <p:sp>
        <p:nvSpPr>
          <p:cNvPr id="32" name="Metin kutusu 40"/>
          <p:cNvSpPr txBox="1"/>
          <p:nvPr/>
        </p:nvSpPr>
        <p:spPr>
          <a:xfrm>
            <a:off x="7752184" y="34290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Metin kutusu 12"/>
          <p:cNvSpPr txBox="1"/>
          <p:nvPr/>
        </p:nvSpPr>
        <p:spPr>
          <a:xfrm>
            <a:off x="1847528" y="1942382"/>
            <a:ext cx="273630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37" name="Metin kutusu 12"/>
          <p:cNvSpPr txBox="1"/>
          <p:nvPr/>
        </p:nvSpPr>
        <p:spPr>
          <a:xfrm>
            <a:off x="1847528" y="4005064"/>
            <a:ext cx="352839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≠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 output ‘cycle found’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else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824192" y="1340768"/>
            <a:ext cx="8520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There is a cycle in the graph only if there is back edge in the graph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02918879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Cycle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Detection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6" y="170080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69151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584800" y="3068960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616280" y="306896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688288" y="422108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30" name="Metin kutusu 38"/>
          <p:cNvSpPr txBox="1"/>
          <p:nvPr/>
        </p:nvSpPr>
        <p:spPr>
          <a:xfrm>
            <a:off x="7858179" y="52919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581594" y="422108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</a:t>
            </a:r>
          </a:p>
        </p:txBody>
      </p:sp>
      <p:sp>
        <p:nvSpPr>
          <p:cNvPr id="32" name="Metin kutusu 40"/>
          <p:cNvSpPr txBox="1"/>
          <p:nvPr/>
        </p:nvSpPr>
        <p:spPr>
          <a:xfrm>
            <a:off x="7752184" y="34290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Metin kutusu 12"/>
          <p:cNvSpPr txBox="1"/>
          <p:nvPr/>
        </p:nvSpPr>
        <p:spPr>
          <a:xfrm>
            <a:off x="1847528" y="1942382"/>
            <a:ext cx="273630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37" name="Metin kutusu 12"/>
          <p:cNvSpPr txBox="1"/>
          <p:nvPr/>
        </p:nvSpPr>
        <p:spPr>
          <a:xfrm>
            <a:off x="1847528" y="4005064"/>
            <a:ext cx="352839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≠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 output ‘cycle found’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else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824192" y="1340768"/>
            <a:ext cx="8520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There is a cycle in the graph only if there is back edge in the graph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15994394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Cycle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Detection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6" y="170080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69151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584800" y="3068960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616280" y="306896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688288" y="422108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30" name="Metin kutusu 38"/>
          <p:cNvSpPr txBox="1"/>
          <p:nvPr/>
        </p:nvSpPr>
        <p:spPr>
          <a:xfrm>
            <a:off x="7858179" y="52919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581594" y="422108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</a:t>
            </a:r>
          </a:p>
        </p:txBody>
      </p:sp>
      <p:sp>
        <p:nvSpPr>
          <p:cNvPr id="32" name="Metin kutusu 40"/>
          <p:cNvSpPr txBox="1"/>
          <p:nvPr/>
        </p:nvSpPr>
        <p:spPr>
          <a:xfrm>
            <a:off x="7752184" y="34290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Metin kutusu 12"/>
          <p:cNvSpPr txBox="1"/>
          <p:nvPr/>
        </p:nvSpPr>
        <p:spPr>
          <a:xfrm>
            <a:off x="1847528" y="1942382"/>
            <a:ext cx="273630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37" name="Metin kutusu 12"/>
          <p:cNvSpPr txBox="1"/>
          <p:nvPr/>
        </p:nvSpPr>
        <p:spPr>
          <a:xfrm>
            <a:off x="1847528" y="4005064"/>
            <a:ext cx="352839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≠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 output ‘cycle found’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else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824192" y="1340768"/>
            <a:ext cx="8520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There is a cycle in the graph only if there is back edge in the graph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91135985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Cycle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Detection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6" y="170080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69151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584800" y="3068960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616280" y="306896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688288" y="422108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30" name="Metin kutusu 38"/>
          <p:cNvSpPr txBox="1"/>
          <p:nvPr/>
        </p:nvSpPr>
        <p:spPr>
          <a:xfrm>
            <a:off x="7858179" y="52919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581594" y="422108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</a:t>
            </a:r>
          </a:p>
        </p:txBody>
      </p:sp>
      <p:sp>
        <p:nvSpPr>
          <p:cNvPr id="32" name="Metin kutusu 40"/>
          <p:cNvSpPr txBox="1"/>
          <p:nvPr/>
        </p:nvSpPr>
        <p:spPr>
          <a:xfrm>
            <a:off x="7752184" y="34290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Metin kutusu 12"/>
          <p:cNvSpPr txBox="1"/>
          <p:nvPr/>
        </p:nvSpPr>
        <p:spPr>
          <a:xfrm>
            <a:off x="1847528" y="1942382"/>
            <a:ext cx="273630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37" name="Metin kutusu 12"/>
          <p:cNvSpPr txBox="1"/>
          <p:nvPr/>
        </p:nvSpPr>
        <p:spPr>
          <a:xfrm>
            <a:off x="1847528" y="4005064"/>
            <a:ext cx="352839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≠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 output ‘cycle found’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else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824192" y="1340768"/>
            <a:ext cx="8520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There is a cycle in the graph only if there is back edge in the graph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09342276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847528" y="1484784"/>
            <a:ext cx="8712968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instead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going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cross-wise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just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go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deep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hen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process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node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u,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pick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neighbor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 of u in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order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at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time of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checking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v,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check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again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neighbor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v in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order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only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after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processing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all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descendants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v,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pass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he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next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neighbor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u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he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process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continues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until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all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verices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reachable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source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have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been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discovered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if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any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undiscovered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vertices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remain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choose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one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them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as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new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source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and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repeat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process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35682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Cycle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Detection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6" y="170080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69151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584800" y="3068960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616280" y="306896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688288" y="422108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30" name="Metin kutusu 38"/>
          <p:cNvSpPr txBox="1"/>
          <p:nvPr/>
        </p:nvSpPr>
        <p:spPr>
          <a:xfrm>
            <a:off x="7858179" y="52919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581594" y="422108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</a:t>
            </a:r>
          </a:p>
        </p:txBody>
      </p:sp>
      <p:sp>
        <p:nvSpPr>
          <p:cNvPr id="32" name="Metin kutusu 40"/>
          <p:cNvSpPr txBox="1"/>
          <p:nvPr/>
        </p:nvSpPr>
        <p:spPr>
          <a:xfrm>
            <a:off x="7752184" y="34290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Metin kutusu 12"/>
          <p:cNvSpPr txBox="1"/>
          <p:nvPr/>
        </p:nvSpPr>
        <p:spPr>
          <a:xfrm>
            <a:off x="1847528" y="1942382"/>
            <a:ext cx="273630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37" name="Metin kutusu 12"/>
          <p:cNvSpPr txBox="1"/>
          <p:nvPr/>
        </p:nvSpPr>
        <p:spPr>
          <a:xfrm>
            <a:off x="1847528" y="4005064"/>
            <a:ext cx="352839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≠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 output ‘cycle found’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else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824192" y="1340768"/>
            <a:ext cx="8520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There is a cycle in the graph only if there is back edge in the graph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30327806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Cycle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Detection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rgbClr val="FF0000"/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6" y="170080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69151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584800" y="3068960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616280" y="306896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688288" y="422108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30" name="Metin kutusu 38"/>
          <p:cNvSpPr txBox="1"/>
          <p:nvPr/>
        </p:nvSpPr>
        <p:spPr>
          <a:xfrm>
            <a:off x="7858179" y="52919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581594" y="422108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</a:t>
            </a:r>
          </a:p>
        </p:txBody>
      </p:sp>
      <p:sp>
        <p:nvSpPr>
          <p:cNvPr id="32" name="Metin kutusu 40"/>
          <p:cNvSpPr txBox="1"/>
          <p:nvPr/>
        </p:nvSpPr>
        <p:spPr>
          <a:xfrm>
            <a:off x="7752184" y="34290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Metin kutusu 12"/>
          <p:cNvSpPr txBox="1"/>
          <p:nvPr/>
        </p:nvSpPr>
        <p:spPr>
          <a:xfrm>
            <a:off x="1847528" y="1942382"/>
            <a:ext cx="273630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37" name="Metin kutusu 12"/>
          <p:cNvSpPr txBox="1"/>
          <p:nvPr/>
        </p:nvSpPr>
        <p:spPr>
          <a:xfrm>
            <a:off x="1847528" y="4005064"/>
            <a:ext cx="352839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</a:t>
            </a:r>
            <a:r>
              <a:rPr lang="en-US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if (</a:t>
            </a:r>
            <a:r>
              <a:rPr lang="en-US" sz="16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 ≠ white)</a:t>
            </a:r>
          </a:p>
          <a:p>
            <a:r>
              <a:rPr lang="en-US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output ‘cycle found’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else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824192" y="1340768"/>
            <a:ext cx="8520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>
                <a:latin typeface="Comic Sans MS"/>
                <a:cs typeface="Comic Sans MS"/>
              </a:rPr>
              <a:t>There is a cycle in the graph only if there is back edge in the graph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66240618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14678" y="1268761"/>
            <a:ext cx="90300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Directed graph can be used to represent order-dependent tasks 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08280116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14678" y="1268761"/>
            <a:ext cx="90300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Directed graph can be used to represent order-dependent tasks 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4" name="Oval 3"/>
          <p:cNvSpPr/>
          <p:nvPr/>
        </p:nvSpPr>
        <p:spPr>
          <a:xfrm>
            <a:off x="4079777" y="2072170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" name="Düz Bağlayıcı 16"/>
          <p:cNvCxnSpPr>
            <a:endCxn id="10" idx="2"/>
          </p:cNvCxnSpPr>
          <p:nvPr/>
        </p:nvCxnSpPr>
        <p:spPr>
          <a:xfrm flipV="1">
            <a:off x="4439816" y="2263856"/>
            <a:ext cx="2016224" cy="13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Metin kutusu 39"/>
          <p:cNvSpPr txBox="1"/>
          <p:nvPr/>
        </p:nvSpPr>
        <p:spPr>
          <a:xfrm>
            <a:off x="4079776" y="1988841"/>
            <a:ext cx="344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u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6456041" y="2072170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Metin kutusu 39"/>
          <p:cNvSpPr txBox="1"/>
          <p:nvPr/>
        </p:nvSpPr>
        <p:spPr>
          <a:xfrm>
            <a:off x="6456040" y="198884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v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51820" y="2564904"/>
            <a:ext cx="4672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task v can start only after task u finishes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17890160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14678" y="1268761"/>
            <a:ext cx="90300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Directed graph can be used to represent order-dependent tasks 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4" name="Oval 3"/>
          <p:cNvSpPr/>
          <p:nvPr/>
        </p:nvSpPr>
        <p:spPr>
          <a:xfrm>
            <a:off x="4079777" y="2072170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" name="Düz Bağlayıcı 16"/>
          <p:cNvCxnSpPr>
            <a:endCxn id="10" idx="2"/>
          </p:cNvCxnSpPr>
          <p:nvPr/>
        </p:nvCxnSpPr>
        <p:spPr>
          <a:xfrm flipV="1">
            <a:off x="4439816" y="2263856"/>
            <a:ext cx="2016224" cy="13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Metin kutusu 39"/>
          <p:cNvSpPr txBox="1"/>
          <p:nvPr/>
        </p:nvSpPr>
        <p:spPr>
          <a:xfrm>
            <a:off x="4079776" y="1988841"/>
            <a:ext cx="344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u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6456041" y="2072170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Metin kutusu 39"/>
          <p:cNvSpPr txBox="1"/>
          <p:nvPr/>
        </p:nvSpPr>
        <p:spPr>
          <a:xfrm>
            <a:off x="6456040" y="198884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v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51820" y="2564904"/>
            <a:ext cx="4672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task v can start only after task u finishes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03512" y="3163616"/>
            <a:ext cx="87703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Directed Acyclic Graph (DAG) must be used to represent such </a:t>
            </a:r>
          </a:p>
          <a:p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 order-dependent tasks 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7886718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14678" y="1268761"/>
            <a:ext cx="90300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Directed graph can be used to represent order-dependent tasks 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4" name="Oval 3"/>
          <p:cNvSpPr/>
          <p:nvPr/>
        </p:nvSpPr>
        <p:spPr>
          <a:xfrm>
            <a:off x="4079777" y="2072170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" name="Düz Bağlayıcı 16"/>
          <p:cNvCxnSpPr>
            <a:endCxn id="10" idx="2"/>
          </p:cNvCxnSpPr>
          <p:nvPr/>
        </p:nvCxnSpPr>
        <p:spPr>
          <a:xfrm flipV="1">
            <a:off x="4439816" y="2263856"/>
            <a:ext cx="2016224" cy="13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Metin kutusu 39"/>
          <p:cNvSpPr txBox="1"/>
          <p:nvPr/>
        </p:nvSpPr>
        <p:spPr>
          <a:xfrm>
            <a:off x="4078391" y="1988841"/>
            <a:ext cx="344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u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6456041" y="2072170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Metin kutusu 39"/>
          <p:cNvSpPr txBox="1"/>
          <p:nvPr/>
        </p:nvSpPr>
        <p:spPr>
          <a:xfrm>
            <a:off x="6456040" y="198884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v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51820" y="2564904"/>
            <a:ext cx="4672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task v can start only after task u finishes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03512" y="3163616"/>
            <a:ext cx="87703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Directed Acyclic Graph (DAG) must be used to represent such </a:t>
            </a:r>
          </a:p>
          <a:p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 order-dependent tasks 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27144" y="4509120"/>
            <a:ext cx="1060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COM101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55640" y="5661248"/>
            <a:ext cx="1097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COM103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91744" y="4077072"/>
            <a:ext cx="1097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COM201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55841" y="5157192"/>
            <a:ext cx="1134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COM223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871865" y="6165304"/>
            <a:ext cx="1134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COM234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23993" y="4005064"/>
            <a:ext cx="1134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COM304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672065" y="4797152"/>
            <a:ext cx="1134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COM342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104113" y="5661248"/>
            <a:ext cx="1134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COM364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688289" y="4437112"/>
            <a:ext cx="1134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COM463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976321" y="5445224"/>
            <a:ext cx="1134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COM423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23" name="Düz Bağlayıcı 16"/>
          <p:cNvCxnSpPr>
            <a:endCxn id="20" idx="1"/>
          </p:cNvCxnSpPr>
          <p:nvPr/>
        </p:nvCxnSpPr>
        <p:spPr>
          <a:xfrm flipV="1">
            <a:off x="3935760" y="5845914"/>
            <a:ext cx="3168352" cy="4437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16"/>
          <p:cNvCxnSpPr>
            <a:endCxn id="16" idx="1"/>
          </p:cNvCxnSpPr>
          <p:nvPr/>
        </p:nvCxnSpPr>
        <p:spPr>
          <a:xfrm>
            <a:off x="3287688" y="4810170"/>
            <a:ext cx="1368152" cy="53168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>
            <a:off x="5663952" y="5517232"/>
            <a:ext cx="1440160" cy="79208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>
            <a:endCxn id="19" idx="1"/>
          </p:cNvCxnSpPr>
          <p:nvPr/>
        </p:nvCxnSpPr>
        <p:spPr>
          <a:xfrm>
            <a:off x="4799856" y="4450130"/>
            <a:ext cx="1872208" cy="53168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/>
          <p:nvPr/>
        </p:nvCxnSpPr>
        <p:spPr>
          <a:xfrm flipV="1">
            <a:off x="5735960" y="5157192"/>
            <a:ext cx="936104" cy="22904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Düz Bağlayıcı 16"/>
          <p:cNvCxnSpPr/>
          <p:nvPr/>
        </p:nvCxnSpPr>
        <p:spPr>
          <a:xfrm flipV="1">
            <a:off x="3719736" y="4365104"/>
            <a:ext cx="2304256" cy="130916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Bağlayıcı 16"/>
          <p:cNvCxnSpPr/>
          <p:nvPr/>
        </p:nvCxnSpPr>
        <p:spPr>
          <a:xfrm flipV="1">
            <a:off x="7752184" y="4797152"/>
            <a:ext cx="1008112" cy="22904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Düz Bağlayıcı 16"/>
          <p:cNvCxnSpPr>
            <a:endCxn id="22" idx="1"/>
          </p:cNvCxnSpPr>
          <p:nvPr/>
        </p:nvCxnSpPr>
        <p:spPr>
          <a:xfrm>
            <a:off x="7104112" y="4306114"/>
            <a:ext cx="1872208" cy="132377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Bağlayıcı 16"/>
          <p:cNvCxnSpPr/>
          <p:nvPr/>
        </p:nvCxnSpPr>
        <p:spPr>
          <a:xfrm flipV="1">
            <a:off x="5951984" y="5229200"/>
            <a:ext cx="1080120" cy="102113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032105" y="6237312"/>
            <a:ext cx="1134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COM368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0" name="Düz Bağlayıcı 16"/>
          <p:cNvCxnSpPr/>
          <p:nvPr/>
        </p:nvCxnSpPr>
        <p:spPr>
          <a:xfrm flipV="1">
            <a:off x="8112224" y="5733256"/>
            <a:ext cx="864096" cy="58908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631504" y="6237312"/>
            <a:ext cx="31961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ourse dependency graph</a:t>
            </a:r>
            <a:endParaRPr lang="en-US" sz="2000" u="sng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3385451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60177" y="1268760"/>
            <a:ext cx="8975534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a</a:t>
            </a:r>
            <a:r>
              <a:rPr lang="en-US" sz="2200" dirty="0">
                <a:latin typeface="Comic Sans MS"/>
                <a:cs typeface="Comic Sans MS"/>
              </a:rPr>
              <a:t> topological sort  of a graph is a linear ordering of the vertices 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of a directed acyclic graph (DAG) such that if (</a:t>
            </a:r>
            <a:r>
              <a:rPr lang="en-US" sz="2200" dirty="0" err="1">
                <a:latin typeface="Comic Sans MS"/>
                <a:cs typeface="Comic Sans MS"/>
              </a:rPr>
              <a:t>u,v</a:t>
            </a:r>
            <a:r>
              <a:rPr lang="en-US" sz="2200" dirty="0">
                <a:latin typeface="Comic Sans MS"/>
                <a:cs typeface="Comic Sans MS"/>
              </a:rPr>
              <a:t>) is an edge </a:t>
            </a:r>
            <a:endParaRPr lang="en-US" sz="2200" dirty="0">
              <a:latin typeface="Comic Sans MS"/>
              <a:cs typeface="Comic Sans MS"/>
            </a:endParaRP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  in DAG, then u appears before v in this linear ordering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3748902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60177" y="1268761"/>
            <a:ext cx="8975534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a</a:t>
            </a:r>
            <a:r>
              <a:rPr lang="en-US" sz="2200" dirty="0">
                <a:latin typeface="Comic Sans MS"/>
                <a:cs typeface="Comic Sans MS"/>
              </a:rPr>
              <a:t> topological sort  of a graph is a linear ordering of the vertices 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of a directed acyclic graph (DAG) such that if (</a:t>
            </a:r>
            <a:r>
              <a:rPr lang="en-US" sz="2200" dirty="0" err="1">
                <a:latin typeface="Comic Sans MS"/>
                <a:cs typeface="Comic Sans MS"/>
              </a:rPr>
              <a:t>u,v</a:t>
            </a:r>
            <a:r>
              <a:rPr lang="en-US" sz="2200" dirty="0">
                <a:latin typeface="Comic Sans MS"/>
                <a:cs typeface="Comic Sans MS"/>
              </a:rPr>
              <a:t>) is an edge </a:t>
            </a:r>
            <a:endParaRPr lang="en-US" sz="2200" dirty="0">
              <a:latin typeface="Comic Sans MS"/>
              <a:cs typeface="Comic Sans MS"/>
            </a:endParaRP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  in DAG, then u appears before v in this linear ordering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for course dependency graph, a topological order gives in which 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 order the courses should be taken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76206514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60177" y="1268761"/>
            <a:ext cx="8975534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a</a:t>
            </a:r>
            <a:r>
              <a:rPr lang="en-US" sz="2200" dirty="0">
                <a:latin typeface="Comic Sans MS"/>
                <a:cs typeface="Comic Sans MS"/>
              </a:rPr>
              <a:t> topological sort  of a graph is a linear ordering of the vertices 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of a directed acyclic graph (DAG) such that if (</a:t>
            </a:r>
            <a:r>
              <a:rPr lang="en-US" sz="2200" dirty="0" err="1">
                <a:latin typeface="Comic Sans MS"/>
                <a:cs typeface="Comic Sans MS"/>
              </a:rPr>
              <a:t>u,v</a:t>
            </a:r>
            <a:r>
              <a:rPr lang="en-US" sz="2200" dirty="0">
                <a:latin typeface="Comic Sans MS"/>
                <a:cs typeface="Comic Sans MS"/>
              </a:rPr>
              <a:t>) is an edge </a:t>
            </a:r>
            <a:endParaRPr lang="en-US" sz="2200" dirty="0">
              <a:latin typeface="Comic Sans MS"/>
              <a:cs typeface="Comic Sans MS"/>
            </a:endParaRP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  in DAG, then u appears before v in this linear ordering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for course dependency graph, a topological order gives in which 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 order the courses should be taken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3361082" y="3477678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Metin kutusu 39"/>
          <p:cNvSpPr txBox="1"/>
          <p:nvPr/>
        </p:nvSpPr>
        <p:spPr>
          <a:xfrm>
            <a:off x="3359696" y="3394349"/>
            <a:ext cx="36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10" name="Oval 9"/>
          <p:cNvSpPr/>
          <p:nvPr/>
        </p:nvSpPr>
        <p:spPr>
          <a:xfrm>
            <a:off x="3001042" y="437642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Metin kutusu 39"/>
          <p:cNvSpPr txBox="1"/>
          <p:nvPr/>
        </p:nvSpPr>
        <p:spPr>
          <a:xfrm>
            <a:off x="2999657" y="4293097"/>
            <a:ext cx="3421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12" name="Oval 11"/>
          <p:cNvSpPr/>
          <p:nvPr/>
        </p:nvSpPr>
        <p:spPr>
          <a:xfrm>
            <a:off x="3721122" y="4952490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Metin kutusu 39"/>
          <p:cNvSpPr txBox="1"/>
          <p:nvPr/>
        </p:nvSpPr>
        <p:spPr>
          <a:xfrm>
            <a:off x="3719736" y="4869161"/>
            <a:ext cx="3427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4" name="Oval 13"/>
          <p:cNvSpPr/>
          <p:nvPr/>
        </p:nvSpPr>
        <p:spPr>
          <a:xfrm>
            <a:off x="4307932" y="4053742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Metin kutusu 39"/>
          <p:cNvSpPr txBox="1"/>
          <p:nvPr/>
        </p:nvSpPr>
        <p:spPr>
          <a:xfrm>
            <a:off x="4306547" y="3970413"/>
            <a:ext cx="365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d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028012" y="3440322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Metin kutusu 39"/>
          <p:cNvSpPr txBox="1"/>
          <p:nvPr/>
        </p:nvSpPr>
        <p:spPr>
          <a:xfrm>
            <a:off x="5026626" y="3356993"/>
            <a:ext cx="3532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20" name="Oval 19"/>
          <p:cNvSpPr/>
          <p:nvPr/>
        </p:nvSpPr>
        <p:spPr>
          <a:xfrm>
            <a:off x="5089274" y="5024498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Metin kutusu 39"/>
          <p:cNvSpPr txBox="1"/>
          <p:nvPr/>
        </p:nvSpPr>
        <p:spPr>
          <a:xfrm>
            <a:off x="5087889" y="4941169"/>
            <a:ext cx="3411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f</a:t>
            </a:r>
          </a:p>
        </p:txBody>
      </p:sp>
      <p:sp>
        <p:nvSpPr>
          <p:cNvPr id="22" name="Oval 21"/>
          <p:cNvSpPr/>
          <p:nvPr/>
        </p:nvSpPr>
        <p:spPr>
          <a:xfrm>
            <a:off x="5604076" y="4341774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3" name="Metin kutusu 39"/>
          <p:cNvSpPr txBox="1"/>
          <p:nvPr/>
        </p:nvSpPr>
        <p:spPr>
          <a:xfrm>
            <a:off x="5602690" y="4258445"/>
            <a:ext cx="348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g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6540180" y="4917838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5" name="Metin kutusu 39"/>
          <p:cNvSpPr txBox="1"/>
          <p:nvPr/>
        </p:nvSpPr>
        <p:spPr>
          <a:xfrm>
            <a:off x="6538795" y="4834509"/>
            <a:ext cx="362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h</a:t>
            </a:r>
          </a:p>
        </p:txBody>
      </p:sp>
      <p:sp>
        <p:nvSpPr>
          <p:cNvPr id="26" name="Oval 25"/>
          <p:cNvSpPr/>
          <p:nvPr/>
        </p:nvSpPr>
        <p:spPr>
          <a:xfrm>
            <a:off x="6972228" y="3440322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7" name="Metin kutusu 39"/>
          <p:cNvSpPr txBox="1"/>
          <p:nvPr/>
        </p:nvSpPr>
        <p:spPr>
          <a:xfrm>
            <a:off x="6970842" y="3356993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k</a:t>
            </a:r>
          </a:p>
        </p:txBody>
      </p:sp>
      <p:sp>
        <p:nvSpPr>
          <p:cNvPr id="28" name="Oval 27"/>
          <p:cNvSpPr/>
          <p:nvPr/>
        </p:nvSpPr>
        <p:spPr>
          <a:xfrm>
            <a:off x="7548292" y="4197758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9" name="Metin kutusu 39"/>
          <p:cNvSpPr txBox="1"/>
          <p:nvPr/>
        </p:nvSpPr>
        <p:spPr>
          <a:xfrm>
            <a:off x="7546906" y="4114429"/>
            <a:ext cx="423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m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cxnSp>
        <p:nvCxnSpPr>
          <p:cNvPr id="30" name="Düz Bağlayıcı 16"/>
          <p:cNvCxnSpPr>
            <a:endCxn id="17" idx="1"/>
          </p:cNvCxnSpPr>
          <p:nvPr/>
        </p:nvCxnSpPr>
        <p:spPr>
          <a:xfrm flipV="1">
            <a:off x="3719736" y="3587825"/>
            <a:ext cx="1306890" cy="7021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Düz Bağlayıcı 16"/>
          <p:cNvCxnSpPr>
            <a:endCxn id="23" idx="1"/>
          </p:cNvCxnSpPr>
          <p:nvPr/>
        </p:nvCxnSpPr>
        <p:spPr>
          <a:xfrm flipV="1">
            <a:off x="3359696" y="4489277"/>
            <a:ext cx="2242994" cy="10487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Bağlayıcı 16"/>
          <p:cNvCxnSpPr>
            <a:endCxn id="15" idx="1"/>
          </p:cNvCxnSpPr>
          <p:nvPr/>
        </p:nvCxnSpPr>
        <p:spPr>
          <a:xfrm>
            <a:off x="3647728" y="3802059"/>
            <a:ext cx="658818" cy="39918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Düz Bağlayıcı 16"/>
          <p:cNvCxnSpPr>
            <a:endCxn id="20" idx="2"/>
          </p:cNvCxnSpPr>
          <p:nvPr/>
        </p:nvCxnSpPr>
        <p:spPr>
          <a:xfrm>
            <a:off x="4079777" y="5157193"/>
            <a:ext cx="1009497" cy="5899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Bağlayıcı 16"/>
          <p:cNvCxnSpPr>
            <a:endCxn id="14" idx="3"/>
          </p:cNvCxnSpPr>
          <p:nvPr/>
        </p:nvCxnSpPr>
        <p:spPr>
          <a:xfrm flipV="1">
            <a:off x="4003699" y="4380969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Düz Bağlayıcı 16"/>
          <p:cNvCxnSpPr>
            <a:endCxn id="29" idx="1"/>
          </p:cNvCxnSpPr>
          <p:nvPr/>
        </p:nvCxnSpPr>
        <p:spPr>
          <a:xfrm>
            <a:off x="5351260" y="3717033"/>
            <a:ext cx="2195646" cy="6282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Düz Bağlayıcı 16"/>
          <p:cNvCxnSpPr/>
          <p:nvPr/>
        </p:nvCxnSpPr>
        <p:spPr>
          <a:xfrm flipV="1">
            <a:off x="5904636" y="3789041"/>
            <a:ext cx="1127468" cy="6130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Düz Bağlayıcı 16"/>
          <p:cNvCxnSpPr/>
          <p:nvPr/>
        </p:nvCxnSpPr>
        <p:spPr>
          <a:xfrm>
            <a:off x="5914994" y="4638648"/>
            <a:ext cx="685062" cy="37452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16"/>
          <p:cNvCxnSpPr/>
          <p:nvPr/>
        </p:nvCxnSpPr>
        <p:spPr>
          <a:xfrm flipV="1">
            <a:off x="5303912" y="4653136"/>
            <a:ext cx="360040" cy="38619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Düz Bağlayıcı 16"/>
          <p:cNvCxnSpPr/>
          <p:nvPr/>
        </p:nvCxnSpPr>
        <p:spPr>
          <a:xfrm flipV="1">
            <a:off x="6851098" y="4446960"/>
            <a:ext cx="720080" cy="55443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723912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60177" y="1268761"/>
            <a:ext cx="8975534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a</a:t>
            </a:r>
            <a:r>
              <a:rPr lang="en-US" sz="2200" dirty="0">
                <a:latin typeface="Comic Sans MS"/>
                <a:cs typeface="Comic Sans MS"/>
              </a:rPr>
              <a:t> topological sort  of a graph is a linear ordering of the vertices 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of a directed acyclic graph (DAG) such that if (</a:t>
            </a:r>
            <a:r>
              <a:rPr lang="en-US" sz="2200" dirty="0" err="1">
                <a:latin typeface="Comic Sans MS"/>
                <a:cs typeface="Comic Sans MS"/>
              </a:rPr>
              <a:t>u,v</a:t>
            </a:r>
            <a:r>
              <a:rPr lang="en-US" sz="2200" dirty="0">
                <a:latin typeface="Comic Sans MS"/>
                <a:cs typeface="Comic Sans MS"/>
              </a:rPr>
              <a:t>) is an edge </a:t>
            </a:r>
            <a:endParaRPr lang="en-US" sz="2200" dirty="0">
              <a:latin typeface="Comic Sans MS"/>
              <a:cs typeface="Comic Sans MS"/>
            </a:endParaRP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  in DAG, then u appears before v in this linear ordering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for course dependency graph, a topological order gives in which 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 order the courses should be taken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3361082" y="3477678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Metin kutusu 39"/>
          <p:cNvSpPr txBox="1"/>
          <p:nvPr/>
        </p:nvSpPr>
        <p:spPr>
          <a:xfrm>
            <a:off x="3359696" y="3394349"/>
            <a:ext cx="36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10" name="Oval 9"/>
          <p:cNvSpPr/>
          <p:nvPr/>
        </p:nvSpPr>
        <p:spPr>
          <a:xfrm>
            <a:off x="3001042" y="437642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Metin kutusu 39"/>
          <p:cNvSpPr txBox="1"/>
          <p:nvPr/>
        </p:nvSpPr>
        <p:spPr>
          <a:xfrm>
            <a:off x="2999657" y="4293097"/>
            <a:ext cx="3421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12" name="Oval 11"/>
          <p:cNvSpPr/>
          <p:nvPr/>
        </p:nvSpPr>
        <p:spPr>
          <a:xfrm>
            <a:off x="3721122" y="4952490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Metin kutusu 39"/>
          <p:cNvSpPr txBox="1"/>
          <p:nvPr/>
        </p:nvSpPr>
        <p:spPr>
          <a:xfrm>
            <a:off x="3719736" y="4869161"/>
            <a:ext cx="3427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4" name="Oval 13"/>
          <p:cNvSpPr/>
          <p:nvPr/>
        </p:nvSpPr>
        <p:spPr>
          <a:xfrm>
            <a:off x="4307932" y="4053742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Metin kutusu 39"/>
          <p:cNvSpPr txBox="1"/>
          <p:nvPr/>
        </p:nvSpPr>
        <p:spPr>
          <a:xfrm>
            <a:off x="4306547" y="3970413"/>
            <a:ext cx="365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d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028012" y="3440322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Metin kutusu 39"/>
          <p:cNvSpPr txBox="1"/>
          <p:nvPr/>
        </p:nvSpPr>
        <p:spPr>
          <a:xfrm>
            <a:off x="5026626" y="3356993"/>
            <a:ext cx="3532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20" name="Oval 19"/>
          <p:cNvSpPr/>
          <p:nvPr/>
        </p:nvSpPr>
        <p:spPr>
          <a:xfrm>
            <a:off x="5089274" y="5024498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Metin kutusu 39"/>
          <p:cNvSpPr txBox="1"/>
          <p:nvPr/>
        </p:nvSpPr>
        <p:spPr>
          <a:xfrm>
            <a:off x="5087889" y="4941169"/>
            <a:ext cx="3411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f</a:t>
            </a:r>
          </a:p>
        </p:txBody>
      </p:sp>
      <p:sp>
        <p:nvSpPr>
          <p:cNvPr id="22" name="Oval 21"/>
          <p:cNvSpPr/>
          <p:nvPr/>
        </p:nvSpPr>
        <p:spPr>
          <a:xfrm>
            <a:off x="5604076" y="4341774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3" name="Metin kutusu 39"/>
          <p:cNvSpPr txBox="1"/>
          <p:nvPr/>
        </p:nvSpPr>
        <p:spPr>
          <a:xfrm>
            <a:off x="5602690" y="4258445"/>
            <a:ext cx="348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g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6540180" y="4917838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5" name="Metin kutusu 39"/>
          <p:cNvSpPr txBox="1"/>
          <p:nvPr/>
        </p:nvSpPr>
        <p:spPr>
          <a:xfrm>
            <a:off x="6538795" y="4834509"/>
            <a:ext cx="362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h</a:t>
            </a:r>
          </a:p>
        </p:txBody>
      </p:sp>
      <p:sp>
        <p:nvSpPr>
          <p:cNvPr id="26" name="Oval 25"/>
          <p:cNvSpPr/>
          <p:nvPr/>
        </p:nvSpPr>
        <p:spPr>
          <a:xfrm>
            <a:off x="6972228" y="3440322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7" name="Metin kutusu 39"/>
          <p:cNvSpPr txBox="1"/>
          <p:nvPr/>
        </p:nvSpPr>
        <p:spPr>
          <a:xfrm>
            <a:off x="6970842" y="3356993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k</a:t>
            </a:r>
          </a:p>
        </p:txBody>
      </p:sp>
      <p:sp>
        <p:nvSpPr>
          <p:cNvPr id="28" name="Oval 27"/>
          <p:cNvSpPr/>
          <p:nvPr/>
        </p:nvSpPr>
        <p:spPr>
          <a:xfrm>
            <a:off x="7548292" y="4197758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9" name="Metin kutusu 39"/>
          <p:cNvSpPr txBox="1"/>
          <p:nvPr/>
        </p:nvSpPr>
        <p:spPr>
          <a:xfrm>
            <a:off x="7546906" y="4114429"/>
            <a:ext cx="423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m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cxnSp>
        <p:nvCxnSpPr>
          <p:cNvPr id="30" name="Düz Bağlayıcı 16"/>
          <p:cNvCxnSpPr>
            <a:endCxn id="17" idx="1"/>
          </p:cNvCxnSpPr>
          <p:nvPr/>
        </p:nvCxnSpPr>
        <p:spPr>
          <a:xfrm flipV="1">
            <a:off x="3719736" y="3587825"/>
            <a:ext cx="1306890" cy="7021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Düz Bağlayıcı 16"/>
          <p:cNvCxnSpPr>
            <a:endCxn id="23" idx="1"/>
          </p:cNvCxnSpPr>
          <p:nvPr/>
        </p:nvCxnSpPr>
        <p:spPr>
          <a:xfrm flipV="1">
            <a:off x="3359696" y="4489277"/>
            <a:ext cx="2242994" cy="10487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Bağlayıcı 16"/>
          <p:cNvCxnSpPr>
            <a:endCxn id="15" idx="1"/>
          </p:cNvCxnSpPr>
          <p:nvPr/>
        </p:nvCxnSpPr>
        <p:spPr>
          <a:xfrm>
            <a:off x="3647728" y="3802059"/>
            <a:ext cx="658818" cy="39918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Düz Bağlayıcı 16"/>
          <p:cNvCxnSpPr>
            <a:endCxn id="20" idx="2"/>
          </p:cNvCxnSpPr>
          <p:nvPr/>
        </p:nvCxnSpPr>
        <p:spPr>
          <a:xfrm>
            <a:off x="4079777" y="5157193"/>
            <a:ext cx="1009497" cy="5899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Bağlayıcı 16"/>
          <p:cNvCxnSpPr>
            <a:endCxn id="14" idx="3"/>
          </p:cNvCxnSpPr>
          <p:nvPr/>
        </p:nvCxnSpPr>
        <p:spPr>
          <a:xfrm flipV="1">
            <a:off x="4003699" y="4380969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Düz Bağlayıcı 16"/>
          <p:cNvCxnSpPr>
            <a:endCxn id="29" idx="1"/>
          </p:cNvCxnSpPr>
          <p:nvPr/>
        </p:nvCxnSpPr>
        <p:spPr>
          <a:xfrm>
            <a:off x="5351260" y="3717033"/>
            <a:ext cx="2195646" cy="6282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Düz Bağlayıcı 16"/>
          <p:cNvCxnSpPr/>
          <p:nvPr/>
        </p:nvCxnSpPr>
        <p:spPr>
          <a:xfrm flipV="1">
            <a:off x="5904636" y="3789041"/>
            <a:ext cx="1127468" cy="6130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Düz Bağlayıcı 16"/>
          <p:cNvCxnSpPr/>
          <p:nvPr/>
        </p:nvCxnSpPr>
        <p:spPr>
          <a:xfrm>
            <a:off x="5914994" y="4638648"/>
            <a:ext cx="685062" cy="37452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16"/>
          <p:cNvCxnSpPr/>
          <p:nvPr/>
        </p:nvCxnSpPr>
        <p:spPr>
          <a:xfrm flipV="1">
            <a:off x="5303912" y="4653136"/>
            <a:ext cx="360040" cy="38619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Düz Bağlayıcı 16"/>
          <p:cNvCxnSpPr/>
          <p:nvPr/>
        </p:nvCxnSpPr>
        <p:spPr>
          <a:xfrm flipV="1">
            <a:off x="6851098" y="4446960"/>
            <a:ext cx="720080" cy="55443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063553" y="5517233"/>
            <a:ext cx="30460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a</a:t>
            </a:r>
            <a:r>
              <a:rPr lang="en-US" sz="2000" dirty="0">
                <a:latin typeface="Comic Sans MS"/>
                <a:cs typeface="Comic Sans MS"/>
              </a:rPr>
              <a:t>, b, c, d, e, f, g, h, k, m</a:t>
            </a:r>
          </a:p>
          <a:p>
            <a:r>
              <a:rPr lang="en-US" sz="2000" dirty="0">
                <a:latin typeface="Comic Sans MS"/>
                <a:cs typeface="Comic Sans MS"/>
              </a:rPr>
              <a:t>b</a:t>
            </a:r>
            <a:r>
              <a:rPr lang="en-US" sz="2000" dirty="0">
                <a:latin typeface="Comic Sans MS"/>
                <a:cs typeface="Comic Sans MS"/>
              </a:rPr>
              <a:t>, c, a, e, d, f, g, k, h, m</a:t>
            </a:r>
          </a:p>
          <a:p>
            <a:r>
              <a:rPr lang="en-US" sz="2000" dirty="0">
                <a:latin typeface="Comic Sans MS"/>
                <a:cs typeface="Comic Sans MS"/>
              </a:rPr>
              <a:t>c, b, d, f, a, g, h, m, k, e 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20791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847529" y="1340768"/>
            <a:ext cx="754565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>
                <a:latin typeface="Comic Sans MS" panose="030F0702030302020204" pitchFamily="66" charset="0"/>
              </a:rPr>
              <a:t>e</a:t>
            </a:r>
            <a:r>
              <a:rPr lang="tr-TR" sz="2400" dirty="0" err="1">
                <a:latin typeface="Comic Sans MS" panose="030F0702030302020204" pitchFamily="66" charset="0"/>
              </a:rPr>
              <a:t>very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node</a:t>
            </a:r>
            <a:r>
              <a:rPr lang="tr-TR" sz="2400" dirty="0">
                <a:latin typeface="Comic Sans MS" panose="030F0702030302020204" pitchFamily="66" charset="0"/>
              </a:rPr>
              <a:t> u is </a:t>
            </a:r>
            <a:r>
              <a:rPr lang="tr-TR" sz="2400" dirty="0" err="1">
                <a:latin typeface="Comic Sans MS" panose="030F0702030302020204" pitchFamily="66" charset="0"/>
              </a:rPr>
              <a:t>associated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with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four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parameters</a:t>
            </a:r>
            <a:r>
              <a:rPr lang="tr-TR" sz="2400" dirty="0">
                <a:latin typeface="Comic Sans MS" panose="030F0702030302020204" pitchFamily="66" charset="0"/>
              </a:rPr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>
              <a:latin typeface="Comic Sans MS" panose="030F0702030302020204" pitchFamily="66" charset="0"/>
            </a:endParaRPr>
          </a:p>
          <a:p>
            <a:endParaRPr lang="tr-TR" sz="2400" dirty="0">
              <a:latin typeface="Comic Sans MS" panose="030F0702030302020204" pitchFamily="66" charset="0"/>
            </a:endParaRPr>
          </a:p>
          <a:p>
            <a:r>
              <a:rPr lang="tr-TR" sz="2400" dirty="0">
                <a:latin typeface="Comic Sans MS" panose="030F0702030302020204" pitchFamily="66" charset="0"/>
              </a:rPr>
              <a:t>    </a:t>
            </a:r>
            <a:endParaRPr lang="tr-TR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15070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60177" y="1268761"/>
            <a:ext cx="8975534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a</a:t>
            </a:r>
            <a:r>
              <a:rPr lang="en-US" sz="2200" dirty="0">
                <a:latin typeface="Comic Sans MS"/>
                <a:cs typeface="Comic Sans MS"/>
              </a:rPr>
              <a:t> topological sort  of a graph is a linear ordering of the vertices 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of a directed acyclic graph (DAG) such that if (</a:t>
            </a:r>
            <a:r>
              <a:rPr lang="en-US" sz="2200" dirty="0" err="1">
                <a:latin typeface="Comic Sans MS"/>
                <a:cs typeface="Comic Sans MS"/>
              </a:rPr>
              <a:t>u,v</a:t>
            </a:r>
            <a:r>
              <a:rPr lang="en-US" sz="2200" dirty="0">
                <a:latin typeface="Comic Sans MS"/>
                <a:cs typeface="Comic Sans MS"/>
              </a:rPr>
              <a:t>) is an edge </a:t>
            </a:r>
            <a:endParaRPr lang="en-US" sz="2200" dirty="0">
              <a:latin typeface="Comic Sans MS"/>
              <a:cs typeface="Comic Sans MS"/>
            </a:endParaRP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  in DAG, then u appears before v in this linear ordering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for course dependency graph, a topological order gives in which 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 order the courses should be taken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3361082" y="3477678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Metin kutusu 39"/>
          <p:cNvSpPr txBox="1"/>
          <p:nvPr/>
        </p:nvSpPr>
        <p:spPr>
          <a:xfrm>
            <a:off x="3359696" y="3394349"/>
            <a:ext cx="36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10" name="Oval 9"/>
          <p:cNvSpPr/>
          <p:nvPr/>
        </p:nvSpPr>
        <p:spPr>
          <a:xfrm>
            <a:off x="3001042" y="437642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Metin kutusu 39"/>
          <p:cNvSpPr txBox="1"/>
          <p:nvPr/>
        </p:nvSpPr>
        <p:spPr>
          <a:xfrm>
            <a:off x="2999657" y="4293097"/>
            <a:ext cx="3421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12" name="Oval 11"/>
          <p:cNvSpPr/>
          <p:nvPr/>
        </p:nvSpPr>
        <p:spPr>
          <a:xfrm>
            <a:off x="3721122" y="4952490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Metin kutusu 39"/>
          <p:cNvSpPr txBox="1"/>
          <p:nvPr/>
        </p:nvSpPr>
        <p:spPr>
          <a:xfrm>
            <a:off x="3719736" y="4869161"/>
            <a:ext cx="3427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4" name="Oval 13"/>
          <p:cNvSpPr/>
          <p:nvPr/>
        </p:nvSpPr>
        <p:spPr>
          <a:xfrm>
            <a:off x="4307932" y="4053742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Metin kutusu 39"/>
          <p:cNvSpPr txBox="1"/>
          <p:nvPr/>
        </p:nvSpPr>
        <p:spPr>
          <a:xfrm>
            <a:off x="4306547" y="3970413"/>
            <a:ext cx="365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d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028012" y="3440322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Metin kutusu 39"/>
          <p:cNvSpPr txBox="1"/>
          <p:nvPr/>
        </p:nvSpPr>
        <p:spPr>
          <a:xfrm>
            <a:off x="5026626" y="3356993"/>
            <a:ext cx="3532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20" name="Oval 19"/>
          <p:cNvSpPr/>
          <p:nvPr/>
        </p:nvSpPr>
        <p:spPr>
          <a:xfrm>
            <a:off x="5089274" y="5024498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Metin kutusu 39"/>
          <p:cNvSpPr txBox="1"/>
          <p:nvPr/>
        </p:nvSpPr>
        <p:spPr>
          <a:xfrm>
            <a:off x="5087889" y="4941169"/>
            <a:ext cx="3411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f</a:t>
            </a:r>
          </a:p>
        </p:txBody>
      </p:sp>
      <p:sp>
        <p:nvSpPr>
          <p:cNvPr id="22" name="Oval 21"/>
          <p:cNvSpPr/>
          <p:nvPr/>
        </p:nvSpPr>
        <p:spPr>
          <a:xfrm>
            <a:off x="5604076" y="4341774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3" name="Metin kutusu 39"/>
          <p:cNvSpPr txBox="1"/>
          <p:nvPr/>
        </p:nvSpPr>
        <p:spPr>
          <a:xfrm>
            <a:off x="5602690" y="4258445"/>
            <a:ext cx="348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g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6540180" y="4917838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5" name="Metin kutusu 39"/>
          <p:cNvSpPr txBox="1"/>
          <p:nvPr/>
        </p:nvSpPr>
        <p:spPr>
          <a:xfrm>
            <a:off x="6538795" y="4834509"/>
            <a:ext cx="362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h</a:t>
            </a:r>
          </a:p>
        </p:txBody>
      </p:sp>
      <p:sp>
        <p:nvSpPr>
          <p:cNvPr id="26" name="Oval 25"/>
          <p:cNvSpPr/>
          <p:nvPr/>
        </p:nvSpPr>
        <p:spPr>
          <a:xfrm>
            <a:off x="6972228" y="3440322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7" name="Metin kutusu 39"/>
          <p:cNvSpPr txBox="1"/>
          <p:nvPr/>
        </p:nvSpPr>
        <p:spPr>
          <a:xfrm>
            <a:off x="6970842" y="3356993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k</a:t>
            </a:r>
          </a:p>
        </p:txBody>
      </p:sp>
      <p:sp>
        <p:nvSpPr>
          <p:cNvPr id="28" name="Oval 27"/>
          <p:cNvSpPr/>
          <p:nvPr/>
        </p:nvSpPr>
        <p:spPr>
          <a:xfrm>
            <a:off x="7548292" y="4197758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9" name="Metin kutusu 39"/>
          <p:cNvSpPr txBox="1"/>
          <p:nvPr/>
        </p:nvSpPr>
        <p:spPr>
          <a:xfrm>
            <a:off x="7546906" y="4114429"/>
            <a:ext cx="423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m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cxnSp>
        <p:nvCxnSpPr>
          <p:cNvPr id="30" name="Düz Bağlayıcı 16"/>
          <p:cNvCxnSpPr>
            <a:endCxn id="17" idx="1"/>
          </p:cNvCxnSpPr>
          <p:nvPr/>
        </p:nvCxnSpPr>
        <p:spPr>
          <a:xfrm flipV="1">
            <a:off x="3719736" y="3587825"/>
            <a:ext cx="1306890" cy="7021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Düz Bağlayıcı 16"/>
          <p:cNvCxnSpPr>
            <a:endCxn id="23" idx="1"/>
          </p:cNvCxnSpPr>
          <p:nvPr/>
        </p:nvCxnSpPr>
        <p:spPr>
          <a:xfrm flipV="1">
            <a:off x="3359696" y="4489277"/>
            <a:ext cx="2242994" cy="10487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Bağlayıcı 16"/>
          <p:cNvCxnSpPr>
            <a:endCxn id="15" idx="1"/>
          </p:cNvCxnSpPr>
          <p:nvPr/>
        </p:nvCxnSpPr>
        <p:spPr>
          <a:xfrm>
            <a:off x="3647728" y="3802059"/>
            <a:ext cx="658818" cy="39918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Düz Bağlayıcı 16"/>
          <p:cNvCxnSpPr>
            <a:endCxn id="20" idx="2"/>
          </p:cNvCxnSpPr>
          <p:nvPr/>
        </p:nvCxnSpPr>
        <p:spPr>
          <a:xfrm>
            <a:off x="4079777" y="5157193"/>
            <a:ext cx="1009497" cy="5899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Bağlayıcı 16"/>
          <p:cNvCxnSpPr>
            <a:endCxn id="14" idx="3"/>
          </p:cNvCxnSpPr>
          <p:nvPr/>
        </p:nvCxnSpPr>
        <p:spPr>
          <a:xfrm flipV="1">
            <a:off x="4003699" y="4380969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Düz Bağlayıcı 16"/>
          <p:cNvCxnSpPr>
            <a:endCxn id="29" idx="1"/>
          </p:cNvCxnSpPr>
          <p:nvPr/>
        </p:nvCxnSpPr>
        <p:spPr>
          <a:xfrm>
            <a:off x="5351260" y="3717033"/>
            <a:ext cx="2195646" cy="6282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Düz Bağlayıcı 16"/>
          <p:cNvCxnSpPr/>
          <p:nvPr/>
        </p:nvCxnSpPr>
        <p:spPr>
          <a:xfrm flipV="1">
            <a:off x="5904636" y="3789041"/>
            <a:ext cx="1127468" cy="6130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Düz Bağlayıcı 16"/>
          <p:cNvCxnSpPr/>
          <p:nvPr/>
        </p:nvCxnSpPr>
        <p:spPr>
          <a:xfrm>
            <a:off x="5914994" y="4638648"/>
            <a:ext cx="685062" cy="37452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16"/>
          <p:cNvCxnSpPr/>
          <p:nvPr/>
        </p:nvCxnSpPr>
        <p:spPr>
          <a:xfrm flipV="1">
            <a:off x="5303912" y="4653136"/>
            <a:ext cx="360040" cy="38619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Düz Bağlayıcı 16"/>
          <p:cNvCxnSpPr/>
          <p:nvPr/>
        </p:nvCxnSpPr>
        <p:spPr>
          <a:xfrm flipV="1">
            <a:off x="6851098" y="4446960"/>
            <a:ext cx="720080" cy="55443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063553" y="5517233"/>
            <a:ext cx="30460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a</a:t>
            </a:r>
            <a:r>
              <a:rPr lang="en-US" sz="2000" dirty="0">
                <a:latin typeface="Comic Sans MS"/>
                <a:cs typeface="Comic Sans MS"/>
              </a:rPr>
              <a:t>, b, c, d, e, f, g, h, k, m</a:t>
            </a:r>
          </a:p>
          <a:p>
            <a:r>
              <a:rPr lang="en-US" sz="2000" dirty="0">
                <a:latin typeface="Comic Sans MS"/>
                <a:cs typeface="Comic Sans MS"/>
              </a:rPr>
              <a:t>b</a:t>
            </a:r>
            <a:r>
              <a:rPr lang="en-US" sz="2000" dirty="0">
                <a:latin typeface="Comic Sans MS"/>
                <a:cs typeface="Comic Sans MS"/>
              </a:rPr>
              <a:t>, c, a, e, d, f, g, k, h, m</a:t>
            </a:r>
          </a:p>
          <a:p>
            <a:r>
              <a:rPr lang="en-US" sz="2000" dirty="0">
                <a:solidFill>
                  <a:srgbClr val="FF0000"/>
                </a:solidFill>
                <a:latin typeface="Comic Sans MS"/>
                <a:cs typeface="Comic Sans MS"/>
              </a:rPr>
              <a:t>c, b, d, f, a, g, h, m, k, e 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5159896" y="5877272"/>
            <a:ext cx="1152128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240016" y="5445224"/>
            <a:ext cx="421196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t</a:t>
            </a:r>
            <a:r>
              <a:rPr lang="en-US" sz="1600" dirty="0">
                <a:latin typeface="Comic Sans MS"/>
                <a:cs typeface="Comic Sans MS"/>
              </a:rPr>
              <a:t>here is an edge (</a:t>
            </a:r>
            <a:r>
              <a:rPr lang="en-US" sz="1600" dirty="0" err="1">
                <a:latin typeface="Comic Sans MS"/>
                <a:cs typeface="Comic Sans MS"/>
              </a:rPr>
              <a:t>e,m</a:t>
            </a:r>
            <a:r>
              <a:rPr lang="en-US" sz="1600" dirty="0">
                <a:latin typeface="Comic Sans MS"/>
                <a:cs typeface="Comic Sans MS"/>
              </a:rPr>
              <a:t>) in the graph, but e comes after m in the ordering</a:t>
            </a:r>
          </a:p>
        </p:txBody>
      </p:sp>
    </p:spTree>
    <p:extLst>
      <p:ext uri="{BB962C8B-B14F-4D97-AF65-F5344CB8AC3E}">
        <p14:creationId xmlns:p14="http://schemas.microsoft.com/office/powerpoint/2010/main" val="328795814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60177" y="1268761"/>
            <a:ext cx="8975534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a</a:t>
            </a:r>
            <a:r>
              <a:rPr lang="en-US" sz="2200" dirty="0">
                <a:latin typeface="Comic Sans MS"/>
                <a:cs typeface="Comic Sans MS"/>
              </a:rPr>
              <a:t> topological sort  of a graph is a linear ordering of the vertices 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of a directed acyclic graph (DAG) such that if (</a:t>
            </a:r>
            <a:r>
              <a:rPr lang="en-US" sz="2200" dirty="0" err="1">
                <a:latin typeface="Comic Sans MS"/>
                <a:cs typeface="Comic Sans MS"/>
              </a:rPr>
              <a:t>u,v</a:t>
            </a:r>
            <a:r>
              <a:rPr lang="en-US" sz="2200" dirty="0">
                <a:latin typeface="Comic Sans MS"/>
                <a:cs typeface="Comic Sans MS"/>
              </a:rPr>
              <a:t>) is an edge </a:t>
            </a:r>
            <a:endParaRPr lang="en-US" sz="2200" dirty="0">
              <a:latin typeface="Comic Sans MS"/>
              <a:cs typeface="Comic Sans MS"/>
            </a:endParaRP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  in DAG, then u appears before v in this linear ordering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for course dependency graph, a topological order gives in which 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 order the courses should be taken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3361082" y="3477678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Metin kutusu 39"/>
          <p:cNvSpPr txBox="1"/>
          <p:nvPr/>
        </p:nvSpPr>
        <p:spPr>
          <a:xfrm>
            <a:off x="3359696" y="3394349"/>
            <a:ext cx="36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10" name="Oval 9"/>
          <p:cNvSpPr/>
          <p:nvPr/>
        </p:nvSpPr>
        <p:spPr>
          <a:xfrm>
            <a:off x="3001042" y="437642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Metin kutusu 39"/>
          <p:cNvSpPr txBox="1"/>
          <p:nvPr/>
        </p:nvSpPr>
        <p:spPr>
          <a:xfrm>
            <a:off x="2999657" y="4293097"/>
            <a:ext cx="3421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12" name="Oval 11"/>
          <p:cNvSpPr/>
          <p:nvPr/>
        </p:nvSpPr>
        <p:spPr>
          <a:xfrm>
            <a:off x="3721122" y="4952490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Metin kutusu 39"/>
          <p:cNvSpPr txBox="1"/>
          <p:nvPr/>
        </p:nvSpPr>
        <p:spPr>
          <a:xfrm>
            <a:off x="3719736" y="4869161"/>
            <a:ext cx="3427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4" name="Oval 13"/>
          <p:cNvSpPr/>
          <p:nvPr/>
        </p:nvSpPr>
        <p:spPr>
          <a:xfrm>
            <a:off x="4307932" y="4053742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Metin kutusu 39"/>
          <p:cNvSpPr txBox="1"/>
          <p:nvPr/>
        </p:nvSpPr>
        <p:spPr>
          <a:xfrm>
            <a:off x="4306547" y="3970413"/>
            <a:ext cx="365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d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028012" y="3440322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Metin kutusu 39"/>
          <p:cNvSpPr txBox="1"/>
          <p:nvPr/>
        </p:nvSpPr>
        <p:spPr>
          <a:xfrm>
            <a:off x="5026626" y="3356993"/>
            <a:ext cx="3532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20" name="Oval 19"/>
          <p:cNvSpPr/>
          <p:nvPr/>
        </p:nvSpPr>
        <p:spPr>
          <a:xfrm>
            <a:off x="5089274" y="5024498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Metin kutusu 39"/>
          <p:cNvSpPr txBox="1"/>
          <p:nvPr/>
        </p:nvSpPr>
        <p:spPr>
          <a:xfrm>
            <a:off x="5087889" y="4941169"/>
            <a:ext cx="3411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f</a:t>
            </a:r>
          </a:p>
        </p:txBody>
      </p:sp>
      <p:sp>
        <p:nvSpPr>
          <p:cNvPr id="22" name="Oval 21"/>
          <p:cNvSpPr/>
          <p:nvPr/>
        </p:nvSpPr>
        <p:spPr>
          <a:xfrm>
            <a:off x="5604076" y="4341774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3" name="Metin kutusu 39"/>
          <p:cNvSpPr txBox="1"/>
          <p:nvPr/>
        </p:nvSpPr>
        <p:spPr>
          <a:xfrm>
            <a:off x="5602690" y="4258445"/>
            <a:ext cx="348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g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6540180" y="4917838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5" name="Metin kutusu 39"/>
          <p:cNvSpPr txBox="1"/>
          <p:nvPr/>
        </p:nvSpPr>
        <p:spPr>
          <a:xfrm>
            <a:off x="6538795" y="4834509"/>
            <a:ext cx="362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h</a:t>
            </a:r>
          </a:p>
        </p:txBody>
      </p:sp>
      <p:sp>
        <p:nvSpPr>
          <p:cNvPr id="26" name="Oval 25"/>
          <p:cNvSpPr/>
          <p:nvPr/>
        </p:nvSpPr>
        <p:spPr>
          <a:xfrm>
            <a:off x="6972228" y="3440322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7" name="Metin kutusu 39"/>
          <p:cNvSpPr txBox="1"/>
          <p:nvPr/>
        </p:nvSpPr>
        <p:spPr>
          <a:xfrm>
            <a:off x="6970842" y="3356993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k</a:t>
            </a:r>
          </a:p>
        </p:txBody>
      </p:sp>
      <p:sp>
        <p:nvSpPr>
          <p:cNvPr id="28" name="Oval 27"/>
          <p:cNvSpPr/>
          <p:nvPr/>
        </p:nvSpPr>
        <p:spPr>
          <a:xfrm>
            <a:off x="7548292" y="4197758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9" name="Metin kutusu 39"/>
          <p:cNvSpPr txBox="1"/>
          <p:nvPr/>
        </p:nvSpPr>
        <p:spPr>
          <a:xfrm>
            <a:off x="7546906" y="4114429"/>
            <a:ext cx="423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m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cxnSp>
        <p:nvCxnSpPr>
          <p:cNvPr id="30" name="Düz Bağlayıcı 16"/>
          <p:cNvCxnSpPr>
            <a:endCxn id="17" idx="1"/>
          </p:cNvCxnSpPr>
          <p:nvPr/>
        </p:nvCxnSpPr>
        <p:spPr>
          <a:xfrm flipV="1">
            <a:off x="3719736" y="3587825"/>
            <a:ext cx="1306890" cy="7021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Düz Bağlayıcı 16"/>
          <p:cNvCxnSpPr>
            <a:endCxn id="23" idx="1"/>
          </p:cNvCxnSpPr>
          <p:nvPr/>
        </p:nvCxnSpPr>
        <p:spPr>
          <a:xfrm flipV="1">
            <a:off x="3359696" y="4489277"/>
            <a:ext cx="2242994" cy="10487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Bağlayıcı 16"/>
          <p:cNvCxnSpPr>
            <a:endCxn id="15" idx="1"/>
          </p:cNvCxnSpPr>
          <p:nvPr/>
        </p:nvCxnSpPr>
        <p:spPr>
          <a:xfrm>
            <a:off x="3647728" y="3802059"/>
            <a:ext cx="658818" cy="39918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Düz Bağlayıcı 16"/>
          <p:cNvCxnSpPr>
            <a:endCxn id="20" idx="2"/>
          </p:cNvCxnSpPr>
          <p:nvPr/>
        </p:nvCxnSpPr>
        <p:spPr>
          <a:xfrm>
            <a:off x="4079777" y="5157193"/>
            <a:ext cx="1009497" cy="5899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Bağlayıcı 16"/>
          <p:cNvCxnSpPr>
            <a:endCxn id="14" idx="3"/>
          </p:cNvCxnSpPr>
          <p:nvPr/>
        </p:nvCxnSpPr>
        <p:spPr>
          <a:xfrm flipV="1">
            <a:off x="4003699" y="4380969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Düz Bağlayıcı 16"/>
          <p:cNvCxnSpPr>
            <a:endCxn id="29" idx="1"/>
          </p:cNvCxnSpPr>
          <p:nvPr/>
        </p:nvCxnSpPr>
        <p:spPr>
          <a:xfrm>
            <a:off x="5351260" y="3717033"/>
            <a:ext cx="2195646" cy="6282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Düz Bağlayıcı 16"/>
          <p:cNvCxnSpPr/>
          <p:nvPr/>
        </p:nvCxnSpPr>
        <p:spPr>
          <a:xfrm flipV="1">
            <a:off x="5904636" y="3789041"/>
            <a:ext cx="1127468" cy="6130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Düz Bağlayıcı 16"/>
          <p:cNvCxnSpPr/>
          <p:nvPr/>
        </p:nvCxnSpPr>
        <p:spPr>
          <a:xfrm>
            <a:off x="5914994" y="4638648"/>
            <a:ext cx="685062" cy="37452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16"/>
          <p:cNvCxnSpPr/>
          <p:nvPr/>
        </p:nvCxnSpPr>
        <p:spPr>
          <a:xfrm flipV="1">
            <a:off x="5303912" y="4653136"/>
            <a:ext cx="360040" cy="38619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Düz Bağlayıcı 16"/>
          <p:cNvCxnSpPr/>
          <p:nvPr/>
        </p:nvCxnSpPr>
        <p:spPr>
          <a:xfrm flipV="1">
            <a:off x="6851098" y="4446960"/>
            <a:ext cx="720080" cy="55443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063553" y="5517233"/>
            <a:ext cx="30460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a</a:t>
            </a:r>
            <a:r>
              <a:rPr lang="en-US" sz="2000" dirty="0">
                <a:latin typeface="Comic Sans MS"/>
                <a:cs typeface="Comic Sans MS"/>
              </a:rPr>
              <a:t>, b, c, d, e, f, g, h, k, m</a:t>
            </a:r>
          </a:p>
          <a:p>
            <a:r>
              <a:rPr lang="en-US" sz="2000" dirty="0">
                <a:latin typeface="Comic Sans MS"/>
                <a:cs typeface="Comic Sans MS"/>
              </a:rPr>
              <a:t>b</a:t>
            </a:r>
            <a:r>
              <a:rPr lang="en-US" sz="2000" dirty="0">
                <a:latin typeface="Comic Sans MS"/>
                <a:cs typeface="Comic Sans MS"/>
              </a:rPr>
              <a:t>, c, a, e, d, f, g, k, h, m</a:t>
            </a:r>
          </a:p>
          <a:p>
            <a:r>
              <a:rPr lang="en-US" sz="2000" dirty="0">
                <a:solidFill>
                  <a:srgbClr val="FF0000"/>
                </a:solidFill>
                <a:latin typeface="Comic Sans MS"/>
                <a:cs typeface="Comic Sans MS"/>
              </a:rPr>
              <a:t>c, b, d, f, a, g, h, m, k, e 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5159896" y="5877272"/>
            <a:ext cx="1152128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240016" y="5445225"/>
            <a:ext cx="4211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t</a:t>
            </a:r>
            <a:r>
              <a:rPr lang="en-US" sz="1600" dirty="0">
                <a:latin typeface="Comic Sans MS"/>
                <a:cs typeface="Comic Sans MS"/>
              </a:rPr>
              <a:t>here is an edge (</a:t>
            </a:r>
            <a:r>
              <a:rPr lang="en-US" sz="1600" dirty="0" err="1">
                <a:latin typeface="Comic Sans MS"/>
                <a:cs typeface="Comic Sans MS"/>
              </a:rPr>
              <a:t>e,m</a:t>
            </a:r>
            <a:r>
              <a:rPr lang="en-US" sz="1600" dirty="0">
                <a:latin typeface="Comic Sans MS"/>
                <a:cs typeface="Comic Sans MS"/>
              </a:rPr>
              <a:t>) in the graph, but e comes after m in the ordering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swap e and m </a:t>
            </a:r>
          </a:p>
        </p:txBody>
      </p:sp>
    </p:spTree>
    <p:extLst>
      <p:ext uri="{BB962C8B-B14F-4D97-AF65-F5344CB8AC3E}">
        <p14:creationId xmlns:p14="http://schemas.microsoft.com/office/powerpoint/2010/main" val="253531071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60177" y="1268761"/>
            <a:ext cx="8975534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a</a:t>
            </a:r>
            <a:r>
              <a:rPr lang="en-US" sz="2200" dirty="0">
                <a:latin typeface="Comic Sans MS"/>
                <a:cs typeface="Comic Sans MS"/>
              </a:rPr>
              <a:t> topological sort  of a graph is a linear ordering of the vertices 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of a directed acyclic graph (DAG) such that if (</a:t>
            </a:r>
            <a:r>
              <a:rPr lang="en-US" sz="2200" dirty="0" err="1">
                <a:latin typeface="Comic Sans MS"/>
                <a:cs typeface="Comic Sans MS"/>
              </a:rPr>
              <a:t>u,v</a:t>
            </a:r>
            <a:r>
              <a:rPr lang="en-US" sz="2200" dirty="0">
                <a:latin typeface="Comic Sans MS"/>
                <a:cs typeface="Comic Sans MS"/>
              </a:rPr>
              <a:t>) is an edge </a:t>
            </a:r>
            <a:endParaRPr lang="en-US" sz="2200" dirty="0">
              <a:latin typeface="Comic Sans MS"/>
              <a:cs typeface="Comic Sans MS"/>
            </a:endParaRP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  in DAG, then u appears before v in this linear ordering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for course dependency graph, a topological order gives in which 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 order the courses should be taken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3361082" y="3477678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Metin kutusu 39"/>
          <p:cNvSpPr txBox="1"/>
          <p:nvPr/>
        </p:nvSpPr>
        <p:spPr>
          <a:xfrm>
            <a:off x="3359696" y="3394349"/>
            <a:ext cx="36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10" name="Oval 9"/>
          <p:cNvSpPr/>
          <p:nvPr/>
        </p:nvSpPr>
        <p:spPr>
          <a:xfrm>
            <a:off x="3001042" y="437642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Metin kutusu 39"/>
          <p:cNvSpPr txBox="1"/>
          <p:nvPr/>
        </p:nvSpPr>
        <p:spPr>
          <a:xfrm>
            <a:off x="2999657" y="4293097"/>
            <a:ext cx="3421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12" name="Oval 11"/>
          <p:cNvSpPr/>
          <p:nvPr/>
        </p:nvSpPr>
        <p:spPr>
          <a:xfrm>
            <a:off x="3721122" y="4952490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Metin kutusu 39"/>
          <p:cNvSpPr txBox="1"/>
          <p:nvPr/>
        </p:nvSpPr>
        <p:spPr>
          <a:xfrm>
            <a:off x="3719736" y="4869161"/>
            <a:ext cx="3427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4" name="Oval 13"/>
          <p:cNvSpPr/>
          <p:nvPr/>
        </p:nvSpPr>
        <p:spPr>
          <a:xfrm>
            <a:off x="4307932" y="4053742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Metin kutusu 39"/>
          <p:cNvSpPr txBox="1"/>
          <p:nvPr/>
        </p:nvSpPr>
        <p:spPr>
          <a:xfrm>
            <a:off x="4306547" y="3970413"/>
            <a:ext cx="365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d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028012" y="3440322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Metin kutusu 39"/>
          <p:cNvSpPr txBox="1"/>
          <p:nvPr/>
        </p:nvSpPr>
        <p:spPr>
          <a:xfrm>
            <a:off x="5026626" y="3356993"/>
            <a:ext cx="3532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20" name="Oval 19"/>
          <p:cNvSpPr/>
          <p:nvPr/>
        </p:nvSpPr>
        <p:spPr>
          <a:xfrm>
            <a:off x="5089274" y="5024498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Metin kutusu 39"/>
          <p:cNvSpPr txBox="1"/>
          <p:nvPr/>
        </p:nvSpPr>
        <p:spPr>
          <a:xfrm>
            <a:off x="5087889" y="4941169"/>
            <a:ext cx="3411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f</a:t>
            </a:r>
          </a:p>
        </p:txBody>
      </p:sp>
      <p:sp>
        <p:nvSpPr>
          <p:cNvPr id="22" name="Oval 21"/>
          <p:cNvSpPr/>
          <p:nvPr/>
        </p:nvSpPr>
        <p:spPr>
          <a:xfrm>
            <a:off x="5604076" y="4341774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3" name="Metin kutusu 39"/>
          <p:cNvSpPr txBox="1"/>
          <p:nvPr/>
        </p:nvSpPr>
        <p:spPr>
          <a:xfrm>
            <a:off x="5602690" y="4258445"/>
            <a:ext cx="348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g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6540180" y="4917838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5" name="Metin kutusu 39"/>
          <p:cNvSpPr txBox="1"/>
          <p:nvPr/>
        </p:nvSpPr>
        <p:spPr>
          <a:xfrm>
            <a:off x="6538795" y="4834509"/>
            <a:ext cx="362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h</a:t>
            </a:r>
          </a:p>
        </p:txBody>
      </p:sp>
      <p:sp>
        <p:nvSpPr>
          <p:cNvPr id="26" name="Oval 25"/>
          <p:cNvSpPr/>
          <p:nvPr/>
        </p:nvSpPr>
        <p:spPr>
          <a:xfrm>
            <a:off x="6972228" y="3440322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7" name="Metin kutusu 39"/>
          <p:cNvSpPr txBox="1"/>
          <p:nvPr/>
        </p:nvSpPr>
        <p:spPr>
          <a:xfrm>
            <a:off x="6970842" y="3356993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k</a:t>
            </a:r>
          </a:p>
        </p:txBody>
      </p:sp>
      <p:sp>
        <p:nvSpPr>
          <p:cNvPr id="28" name="Oval 27"/>
          <p:cNvSpPr/>
          <p:nvPr/>
        </p:nvSpPr>
        <p:spPr>
          <a:xfrm>
            <a:off x="7548292" y="4197758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9" name="Metin kutusu 39"/>
          <p:cNvSpPr txBox="1"/>
          <p:nvPr/>
        </p:nvSpPr>
        <p:spPr>
          <a:xfrm>
            <a:off x="7546906" y="4114429"/>
            <a:ext cx="423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m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cxnSp>
        <p:nvCxnSpPr>
          <p:cNvPr id="30" name="Düz Bağlayıcı 16"/>
          <p:cNvCxnSpPr>
            <a:endCxn id="17" idx="1"/>
          </p:cNvCxnSpPr>
          <p:nvPr/>
        </p:nvCxnSpPr>
        <p:spPr>
          <a:xfrm flipV="1">
            <a:off x="3719736" y="3587825"/>
            <a:ext cx="1306890" cy="7021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Düz Bağlayıcı 16"/>
          <p:cNvCxnSpPr>
            <a:endCxn id="23" idx="1"/>
          </p:cNvCxnSpPr>
          <p:nvPr/>
        </p:nvCxnSpPr>
        <p:spPr>
          <a:xfrm flipV="1">
            <a:off x="3359696" y="4489277"/>
            <a:ext cx="2242994" cy="10487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Bağlayıcı 16"/>
          <p:cNvCxnSpPr>
            <a:endCxn id="15" idx="1"/>
          </p:cNvCxnSpPr>
          <p:nvPr/>
        </p:nvCxnSpPr>
        <p:spPr>
          <a:xfrm>
            <a:off x="3647728" y="3802059"/>
            <a:ext cx="658818" cy="39918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Düz Bağlayıcı 16"/>
          <p:cNvCxnSpPr>
            <a:endCxn id="20" idx="2"/>
          </p:cNvCxnSpPr>
          <p:nvPr/>
        </p:nvCxnSpPr>
        <p:spPr>
          <a:xfrm>
            <a:off x="4079777" y="5157193"/>
            <a:ext cx="1009497" cy="5899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Bağlayıcı 16"/>
          <p:cNvCxnSpPr>
            <a:endCxn id="14" idx="3"/>
          </p:cNvCxnSpPr>
          <p:nvPr/>
        </p:nvCxnSpPr>
        <p:spPr>
          <a:xfrm flipV="1">
            <a:off x="4003699" y="4380969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Düz Bağlayıcı 16"/>
          <p:cNvCxnSpPr>
            <a:endCxn id="29" idx="1"/>
          </p:cNvCxnSpPr>
          <p:nvPr/>
        </p:nvCxnSpPr>
        <p:spPr>
          <a:xfrm>
            <a:off x="5351260" y="3717033"/>
            <a:ext cx="2195646" cy="6282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Düz Bağlayıcı 16"/>
          <p:cNvCxnSpPr/>
          <p:nvPr/>
        </p:nvCxnSpPr>
        <p:spPr>
          <a:xfrm flipV="1">
            <a:off x="5904636" y="3789041"/>
            <a:ext cx="1127468" cy="6130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Düz Bağlayıcı 16"/>
          <p:cNvCxnSpPr/>
          <p:nvPr/>
        </p:nvCxnSpPr>
        <p:spPr>
          <a:xfrm>
            <a:off x="5914994" y="4638648"/>
            <a:ext cx="685062" cy="37452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16"/>
          <p:cNvCxnSpPr/>
          <p:nvPr/>
        </p:nvCxnSpPr>
        <p:spPr>
          <a:xfrm flipV="1">
            <a:off x="5303912" y="4653136"/>
            <a:ext cx="360040" cy="38619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Düz Bağlayıcı 16"/>
          <p:cNvCxnSpPr/>
          <p:nvPr/>
        </p:nvCxnSpPr>
        <p:spPr>
          <a:xfrm flipV="1">
            <a:off x="6851098" y="4446960"/>
            <a:ext cx="720080" cy="55443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063553" y="5517233"/>
            <a:ext cx="30460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a</a:t>
            </a:r>
            <a:r>
              <a:rPr lang="en-US" sz="2000" dirty="0">
                <a:latin typeface="Comic Sans MS"/>
                <a:cs typeface="Comic Sans MS"/>
              </a:rPr>
              <a:t>, b, c, d, e, f, g, h, k, m</a:t>
            </a:r>
          </a:p>
          <a:p>
            <a:r>
              <a:rPr lang="en-US" sz="2000" dirty="0">
                <a:latin typeface="Comic Sans MS"/>
                <a:cs typeface="Comic Sans MS"/>
              </a:rPr>
              <a:t>b</a:t>
            </a:r>
            <a:r>
              <a:rPr lang="en-US" sz="2000" dirty="0">
                <a:latin typeface="Comic Sans MS"/>
                <a:cs typeface="Comic Sans MS"/>
              </a:rPr>
              <a:t>, c, a, e, d, f, g, k, h, m</a:t>
            </a:r>
          </a:p>
          <a:p>
            <a:r>
              <a:rPr lang="en-US" sz="2000" dirty="0">
                <a:solidFill>
                  <a:srgbClr val="FF0000"/>
                </a:solidFill>
                <a:latin typeface="Comic Sans MS"/>
                <a:cs typeface="Comic Sans MS"/>
              </a:rPr>
              <a:t>c, b, d, f, a, g, h, m, k, e 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5159896" y="5877272"/>
            <a:ext cx="1152128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240016" y="5445225"/>
            <a:ext cx="4211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t</a:t>
            </a:r>
            <a:r>
              <a:rPr lang="en-US" sz="1600" dirty="0">
                <a:latin typeface="Comic Sans MS"/>
                <a:cs typeface="Comic Sans MS"/>
              </a:rPr>
              <a:t>here is an edge (</a:t>
            </a:r>
            <a:r>
              <a:rPr lang="en-US" sz="1600" dirty="0" err="1">
                <a:latin typeface="Comic Sans MS"/>
                <a:cs typeface="Comic Sans MS"/>
              </a:rPr>
              <a:t>e,m</a:t>
            </a:r>
            <a:r>
              <a:rPr lang="en-US" sz="1600" dirty="0">
                <a:latin typeface="Comic Sans MS"/>
                <a:cs typeface="Comic Sans MS"/>
              </a:rPr>
              <a:t>) in the graph, but e comes after m in the ordering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swap e and m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012170" y="6237312"/>
            <a:ext cx="30460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/>
                <a:cs typeface="Comic Sans MS"/>
              </a:rPr>
              <a:t>c, b, d, f, a, g, h, </a:t>
            </a:r>
            <a:r>
              <a:rPr lang="en-US" sz="2000" dirty="0">
                <a:solidFill>
                  <a:srgbClr val="FF0000"/>
                </a:solidFill>
                <a:latin typeface="Comic Sans MS"/>
                <a:cs typeface="Comic Sans MS"/>
              </a:rPr>
              <a:t>e, </a:t>
            </a:r>
            <a:r>
              <a:rPr lang="en-US" sz="2000" dirty="0">
                <a:solidFill>
                  <a:srgbClr val="FF0000"/>
                </a:solidFill>
                <a:latin typeface="Comic Sans MS"/>
                <a:cs typeface="Comic Sans MS"/>
              </a:rPr>
              <a:t>k, </a:t>
            </a:r>
            <a:r>
              <a:rPr lang="en-US" sz="2000" dirty="0">
                <a:solidFill>
                  <a:srgbClr val="FF0000"/>
                </a:solidFill>
                <a:latin typeface="Comic Sans MS"/>
                <a:cs typeface="Comic Sans MS"/>
              </a:rPr>
              <a:t>m 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7231612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211848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>
                <a:latin typeface="Comic Sans MS"/>
                <a:cs typeface="Comic Sans MS"/>
              </a:rPr>
              <a:t>un DFS on the given graph, and sort the vertices according to their finishing time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880348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211848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>
                <a:latin typeface="Comic Sans MS"/>
                <a:cs typeface="Comic Sans MS"/>
              </a:rPr>
              <a:t>un DFS on the given graph, and sort the vertices according to their finishing time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21" name="Düz Bağlayıcı 16"/>
          <p:cNvCxnSpPr/>
          <p:nvPr/>
        </p:nvCxnSpPr>
        <p:spPr>
          <a:xfrm flipV="1">
            <a:off x="4141038" y="2708920"/>
            <a:ext cx="1306890" cy="7021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16"/>
          <p:cNvCxnSpPr>
            <a:endCxn id="42" idx="2"/>
          </p:cNvCxnSpPr>
          <p:nvPr/>
        </p:nvCxnSpPr>
        <p:spPr>
          <a:xfrm flipV="1">
            <a:off x="3789282" y="3705688"/>
            <a:ext cx="2127684" cy="6172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16"/>
          <p:cNvCxnSpPr>
            <a:endCxn id="40" idx="1"/>
          </p:cNvCxnSpPr>
          <p:nvPr/>
        </p:nvCxnSpPr>
        <p:spPr>
          <a:xfrm>
            <a:off x="4069030" y="2972614"/>
            <a:ext cx="709798" cy="20715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16"/>
          <p:cNvCxnSpPr>
            <a:endCxn id="41" idx="2"/>
          </p:cNvCxnSpPr>
          <p:nvPr/>
        </p:nvCxnSpPr>
        <p:spPr>
          <a:xfrm flipV="1">
            <a:off x="4509362" y="4329102"/>
            <a:ext cx="866558" cy="13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 flipV="1">
            <a:off x="4433285" y="3554229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16"/>
          <p:cNvCxnSpPr/>
          <p:nvPr/>
        </p:nvCxnSpPr>
        <p:spPr>
          <a:xfrm>
            <a:off x="5879976" y="2852937"/>
            <a:ext cx="2195646" cy="6282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/>
          <p:nvPr/>
        </p:nvCxnSpPr>
        <p:spPr>
          <a:xfrm flipV="1">
            <a:off x="6334222" y="2962301"/>
            <a:ext cx="1127468" cy="6130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344580" y="3811908"/>
            <a:ext cx="685062" cy="37452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>
            <a:endCxn id="42" idx="3"/>
          </p:cNvCxnSpPr>
          <p:nvPr/>
        </p:nvCxnSpPr>
        <p:spPr>
          <a:xfrm flipV="1">
            <a:off x="5795639" y="3883899"/>
            <a:ext cx="186709" cy="30547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>
            <a:endCxn id="49" idx="3"/>
          </p:cNvCxnSpPr>
          <p:nvPr/>
        </p:nvCxnSpPr>
        <p:spPr>
          <a:xfrm flipV="1">
            <a:off x="7427163" y="3739882"/>
            <a:ext cx="701123" cy="38756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3680676" y="2552575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</a:p>
        </p:txBody>
      </p:sp>
      <p:sp>
        <p:nvSpPr>
          <p:cNvPr id="36" name="Oval 35"/>
          <p:cNvSpPr/>
          <p:nvPr/>
        </p:nvSpPr>
        <p:spPr>
          <a:xfrm>
            <a:off x="3359697" y="3501009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057089" y="4099764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c</a:t>
            </a:r>
          </a:p>
        </p:txBody>
      </p:sp>
      <p:sp>
        <p:nvSpPr>
          <p:cNvPr id="40" name="Oval 39"/>
          <p:cNvSpPr/>
          <p:nvPr/>
        </p:nvSpPr>
        <p:spPr>
          <a:xfrm>
            <a:off x="4713448" y="3105948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d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5375921" y="4077073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f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5916967" y="3453659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g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447929" y="2492897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e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7032105" y="4005065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h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7427163" y="2564905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k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062905" y="3309643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m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5060032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211848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>
                <a:latin typeface="Comic Sans MS"/>
                <a:cs typeface="Comic Sans MS"/>
              </a:rPr>
              <a:t>un DFS on the given graph, and sort the vertices according to their finishing time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21" name="Düz Bağlayıcı 16"/>
          <p:cNvCxnSpPr/>
          <p:nvPr/>
        </p:nvCxnSpPr>
        <p:spPr>
          <a:xfrm flipV="1">
            <a:off x="4141038" y="2708920"/>
            <a:ext cx="1306890" cy="7021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16"/>
          <p:cNvCxnSpPr>
            <a:endCxn id="42" idx="2"/>
          </p:cNvCxnSpPr>
          <p:nvPr/>
        </p:nvCxnSpPr>
        <p:spPr>
          <a:xfrm flipV="1">
            <a:off x="3789282" y="3705688"/>
            <a:ext cx="2127684" cy="6172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16"/>
          <p:cNvCxnSpPr>
            <a:endCxn id="40" idx="1"/>
          </p:cNvCxnSpPr>
          <p:nvPr/>
        </p:nvCxnSpPr>
        <p:spPr>
          <a:xfrm>
            <a:off x="4069030" y="2972614"/>
            <a:ext cx="709798" cy="207150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16"/>
          <p:cNvCxnSpPr>
            <a:endCxn id="41" idx="2"/>
          </p:cNvCxnSpPr>
          <p:nvPr/>
        </p:nvCxnSpPr>
        <p:spPr>
          <a:xfrm flipV="1">
            <a:off x="4509362" y="4329102"/>
            <a:ext cx="866558" cy="13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 flipV="1">
            <a:off x="4433285" y="3554229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16"/>
          <p:cNvCxnSpPr/>
          <p:nvPr/>
        </p:nvCxnSpPr>
        <p:spPr>
          <a:xfrm>
            <a:off x="5879976" y="2852937"/>
            <a:ext cx="2195646" cy="6282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/>
          <p:nvPr/>
        </p:nvCxnSpPr>
        <p:spPr>
          <a:xfrm flipV="1">
            <a:off x="6334222" y="2962301"/>
            <a:ext cx="1127468" cy="6130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344580" y="3811908"/>
            <a:ext cx="685062" cy="37452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>
            <a:endCxn id="42" idx="3"/>
          </p:cNvCxnSpPr>
          <p:nvPr/>
        </p:nvCxnSpPr>
        <p:spPr>
          <a:xfrm flipV="1">
            <a:off x="5795639" y="3883899"/>
            <a:ext cx="186709" cy="30547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>
            <a:endCxn id="49" idx="3"/>
          </p:cNvCxnSpPr>
          <p:nvPr/>
        </p:nvCxnSpPr>
        <p:spPr>
          <a:xfrm flipV="1">
            <a:off x="7427163" y="3739882"/>
            <a:ext cx="701123" cy="38756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3680676" y="2552575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</a:p>
        </p:txBody>
      </p:sp>
      <p:sp>
        <p:nvSpPr>
          <p:cNvPr id="36" name="Oval 35"/>
          <p:cNvSpPr/>
          <p:nvPr/>
        </p:nvSpPr>
        <p:spPr>
          <a:xfrm>
            <a:off x="3359697" y="3501009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057089" y="4099764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c</a:t>
            </a:r>
          </a:p>
        </p:txBody>
      </p:sp>
      <p:sp>
        <p:nvSpPr>
          <p:cNvPr id="40" name="Oval 39"/>
          <p:cNvSpPr/>
          <p:nvPr/>
        </p:nvSpPr>
        <p:spPr>
          <a:xfrm>
            <a:off x="4713448" y="3105948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d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5375921" y="4077073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f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5916967" y="3453659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g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447929" y="2492897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e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7032105" y="4005065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h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7427163" y="2564905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k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062905" y="3309643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m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7728" y="2195572"/>
            <a:ext cx="288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47329876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211848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>
                <a:latin typeface="Comic Sans MS"/>
                <a:cs typeface="Comic Sans MS"/>
              </a:rPr>
              <a:t>un DFS on the given graph, and sort the vertices according to their finishing time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21" name="Düz Bağlayıcı 16"/>
          <p:cNvCxnSpPr/>
          <p:nvPr/>
        </p:nvCxnSpPr>
        <p:spPr>
          <a:xfrm flipV="1">
            <a:off x="4141038" y="2708920"/>
            <a:ext cx="1306890" cy="7021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16"/>
          <p:cNvCxnSpPr>
            <a:endCxn id="42" idx="2"/>
          </p:cNvCxnSpPr>
          <p:nvPr/>
        </p:nvCxnSpPr>
        <p:spPr>
          <a:xfrm flipV="1">
            <a:off x="3789282" y="3705688"/>
            <a:ext cx="2127684" cy="6172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16"/>
          <p:cNvCxnSpPr>
            <a:endCxn id="40" idx="1"/>
          </p:cNvCxnSpPr>
          <p:nvPr/>
        </p:nvCxnSpPr>
        <p:spPr>
          <a:xfrm>
            <a:off x="4069030" y="2972614"/>
            <a:ext cx="709798" cy="207150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16"/>
          <p:cNvCxnSpPr>
            <a:endCxn id="41" idx="2"/>
          </p:cNvCxnSpPr>
          <p:nvPr/>
        </p:nvCxnSpPr>
        <p:spPr>
          <a:xfrm flipV="1">
            <a:off x="4509362" y="4329102"/>
            <a:ext cx="866558" cy="13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 flipV="1">
            <a:off x="4433285" y="3554229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16"/>
          <p:cNvCxnSpPr/>
          <p:nvPr/>
        </p:nvCxnSpPr>
        <p:spPr>
          <a:xfrm>
            <a:off x="5879976" y="2852937"/>
            <a:ext cx="2195646" cy="628229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/>
          <p:nvPr/>
        </p:nvCxnSpPr>
        <p:spPr>
          <a:xfrm flipV="1">
            <a:off x="6334222" y="2962301"/>
            <a:ext cx="1127468" cy="6130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344580" y="3811908"/>
            <a:ext cx="685062" cy="37452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>
            <a:endCxn id="42" idx="3"/>
          </p:cNvCxnSpPr>
          <p:nvPr/>
        </p:nvCxnSpPr>
        <p:spPr>
          <a:xfrm flipV="1">
            <a:off x="5795639" y="3883899"/>
            <a:ext cx="186709" cy="30547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>
            <a:endCxn id="49" idx="3"/>
          </p:cNvCxnSpPr>
          <p:nvPr/>
        </p:nvCxnSpPr>
        <p:spPr>
          <a:xfrm flipV="1">
            <a:off x="7427163" y="3739882"/>
            <a:ext cx="701123" cy="38756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3680676" y="2552575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</a:p>
        </p:txBody>
      </p:sp>
      <p:sp>
        <p:nvSpPr>
          <p:cNvPr id="36" name="Oval 35"/>
          <p:cNvSpPr/>
          <p:nvPr/>
        </p:nvSpPr>
        <p:spPr>
          <a:xfrm>
            <a:off x="3359697" y="3501009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057089" y="4099764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c</a:t>
            </a:r>
          </a:p>
        </p:txBody>
      </p:sp>
      <p:sp>
        <p:nvSpPr>
          <p:cNvPr id="40" name="Oval 39"/>
          <p:cNvSpPr/>
          <p:nvPr/>
        </p:nvSpPr>
        <p:spPr>
          <a:xfrm>
            <a:off x="4713448" y="3105948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d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5375921" y="4077073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f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5916967" y="3453659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g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447929" y="2492897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e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7032105" y="4005065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h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7427163" y="2564905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k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062905" y="3309643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m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7728" y="2195572"/>
            <a:ext cx="288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75921" y="213285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55900541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211848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>
                <a:latin typeface="Comic Sans MS"/>
                <a:cs typeface="Comic Sans MS"/>
              </a:rPr>
              <a:t>un DFS on the given graph, and sort the vertices according to their finishing time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21" name="Düz Bağlayıcı 16"/>
          <p:cNvCxnSpPr/>
          <p:nvPr/>
        </p:nvCxnSpPr>
        <p:spPr>
          <a:xfrm flipV="1">
            <a:off x="4141038" y="2708920"/>
            <a:ext cx="1306890" cy="7021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16"/>
          <p:cNvCxnSpPr>
            <a:endCxn id="42" idx="2"/>
          </p:cNvCxnSpPr>
          <p:nvPr/>
        </p:nvCxnSpPr>
        <p:spPr>
          <a:xfrm flipV="1">
            <a:off x="3789282" y="3705688"/>
            <a:ext cx="2127684" cy="6172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16"/>
          <p:cNvCxnSpPr>
            <a:endCxn id="40" idx="1"/>
          </p:cNvCxnSpPr>
          <p:nvPr/>
        </p:nvCxnSpPr>
        <p:spPr>
          <a:xfrm>
            <a:off x="4069030" y="2972614"/>
            <a:ext cx="709798" cy="207150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16"/>
          <p:cNvCxnSpPr>
            <a:endCxn id="41" idx="2"/>
          </p:cNvCxnSpPr>
          <p:nvPr/>
        </p:nvCxnSpPr>
        <p:spPr>
          <a:xfrm flipV="1">
            <a:off x="4509362" y="4329102"/>
            <a:ext cx="866558" cy="13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 flipV="1">
            <a:off x="4433285" y="3554229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16"/>
          <p:cNvCxnSpPr/>
          <p:nvPr/>
        </p:nvCxnSpPr>
        <p:spPr>
          <a:xfrm>
            <a:off x="5879976" y="2852937"/>
            <a:ext cx="2195646" cy="628229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/>
          <p:nvPr/>
        </p:nvCxnSpPr>
        <p:spPr>
          <a:xfrm flipV="1">
            <a:off x="6334222" y="2962301"/>
            <a:ext cx="1127468" cy="6130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344580" y="3811908"/>
            <a:ext cx="685062" cy="37452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>
            <a:endCxn id="42" idx="3"/>
          </p:cNvCxnSpPr>
          <p:nvPr/>
        </p:nvCxnSpPr>
        <p:spPr>
          <a:xfrm flipV="1">
            <a:off x="5795639" y="3883899"/>
            <a:ext cx="186709" cy="30547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>
            <a:endCxn id="49" idx="3"/>
          </p:cNvCxnSpPr>
          <p:nvPr/>
        </p:nvCxnSpPr>
        <p:spPr>
          <a:xfrm flipV="1">
            <a:off x="7427163" y="3739882"/>
            <a:ext cx="701123" cy="38756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3680676" y="2552575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</a:p>
        </p:txBody>
      </p:sp>
      <p:sp>
        <p:nvSpPr>
          <p:cNvPr id="36" name="Oval 35"/>
          <p:cNvSpPr/>
          <p:nvPr/>
        </p:nvSpPr>
        <p:spPr>
          <a:xfrm>
            <a:off x="3359697" y="3501009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057089" y="4099764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c</a:t>
            </a:r>
          </a:p>
        </p:txBody>
      </p:sp>
      <p:sp>
        <p:nvSpPr>
          <p:cNvPr id="40" name="Oval 39"/>
          <p:cNvSpPr/>
          <p:nvPr/>
        </p:nvSpPr>
        <p:spPr>
          <a:xfrm>
            <a:off x="4713448" y="3105948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d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5375921" y="4077073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f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5916967" y="3453659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g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447929" y="2492897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e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7032105" y="4005065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h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7427163" y="2564905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k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062905" y="3309643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m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7728" y="2195572"/>
            <a:ext cx="288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75921" y="213285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544273" y="3356992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24580059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211848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>
                <a:latin typeface="Comic Sans MS"/>
                <a:cs typeface="Comic Sans MS"/>
              </a:rPr>
              <a:t>un DFS on the given graph, and sort the vertices according to their finishing time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21" name="Düz Bağlayıcı 16"/>
          <p:cNvCxnSpPr/>
          <p:nvPr/>
        </p:nvCxnSpPr>
        <p:spPr>
          <a:xfrm flipV="1">
            <a:off x="4141038" y="2708920"/>
            <a:ext cx="1306890" cy="7021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16"/>
          <p:cNvCxnSpPr>
            <a:endCxn id="42" idx="2"/>
          </p:cNvCxnSpPr>
          <p:nvPr/>
        </p:nvCxnSpPr>
        <p:spPr>
          <a:xfrm flipV="1">
            <a:off x="3789282" y="3705688"/>
            <a:ext cx="2127684" cy="6172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16"/>
          <p:cNvCxnSpPr>
            <a:endCxn id="40" idx="1"/>
          </p:cNvCxnSpPr>
          <p:nvPr/>
        </p:nvCxnSpPr>
        <p:spPr>
          <a:xfrm>
            <a:off x="4069030" y="2972614"/>
            <a:ext cx="709798" cy="207150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16"/>
          <p:cNvCxnSpPr>
            <a:endCxn id="41" idx="2"/>
          </p:cNvCxnSpPr>
          <p:nvPr/>
        </p:nvCxnSpPr>
        <p:spPr>
          <a:xfrm flipV="1">
            <a:off x="4509362" y="4329102"/>
            <a:ext cx="866558" cy="13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 flipV="1">
            <a:off x="4433285" y="3554229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16"/>
          <p:cNvCxnSpPr/>
          <p:nvPr/>
        </p:nvCxnSpPr>
        <p:spPr>
          <a:xfrm>
            <a:off x="5879976" y="2852937"/>
            <a:ext cx="2195646" cy="628229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/>
          <p:nvPr/>
        </p:nvCxnSpPr>
        <p:spPr>
          <a:xfrm flipV="1">
            <a:off x="6334222" y="2962301"/>
            <a:ext cx="1127468" cy="6130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344580" y="3811908"/>
            <a:ext cx="685062" cy="37452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>
            <a:endCxn id="42" idx="3"/>
          </p:cNvCxnSpPr>
          <p:nvPr/>
        </p:nvCxnSpPr>
        <p:spPr>
          <a:xfrm flipV="1">
            <a:off x="5795639" y="3883899"/>
            <a:ext cx="186709" cy="30547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>
            <a:endCxn id="49" idx="3"/>
          </p:cNvCxnSpPr>
          <p:nvPr/>
        </p:nvCxnSpPr>
        <p:spPr>
          <a:xfrm flipV="1">
            <a:off x="7427163" y="3739882"/>
            <a:ext cx="701123" cy="38756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3680676" y="2552575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</a:p>
        </p:txBody>
      </p:sp>
      <p:sp>
        <p:nvSpPr>
          <p:cNvPr id="36" name="Oval 35"/>
          <p:cNvSpPr/>
          <p:nvPr/>
        </p:nvSpPr>
        <p:spPr>
          <a:xfrm>
            <a:off x="3359697" y="3501009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057089" y="4099764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c</a:t>
            </a:r>
          </a:p>
        </p:txBody>
      </p:sp>
      <p:sp>
        <p:nvSpPr>
          <p:cNvPr id="40" name="Oval 39"/>
          <p:cNvSpPr/>
          <p:nvPr/>
        </p:nvSpPr>
        <p:spPr>
          <a:xfrm>
            <a:off x="4713448" y="3105948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d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5375921" y="4077073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f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5916967" y="3453659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g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447929" y="2492897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e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7032105" y="4005065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h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7427163" y="2564905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k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062905" y="3309643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chemeClr val="bg1"/>
                </a:solidFill>
                <a:latin typeface="Comic Sans MS"/>
                <a:cs typeface="Comic Sans MS"/>
              </a:rPr>
              <a:t>m</a:t>
            </a:r>
            <a:endParaRPr lang="en-US" sz="2600" dirty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7728" y="2195572"/>
            <a:ext cx="288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75921" y="213285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544273" y="3356992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3/4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3488363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211848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>
                <a:latin typeface="Comic Sans MS"/>
                <a:cs typeface="Comic Sans MS"/>
              </a:rPr>
              <a:t>un DFS on the given graph, and sort the vertices according to their finishing time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21" name="Düz Bağlayıcı 16"/>
          <p:cNvCxnSpPr/>
          <p:nvPr/>
        </p:nvCxnSpPr>
        <p:spPr>
          <a:xfrm flipV="1">
            <a:off x="4141038" y="2708920"/>
            <a:ext cx="1306890" cy="7021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16"/>
          <p:cNvCxnSpPr>
            <a:endCxn id="42" idx="2"/>
          </p:cNvCxnSpPr>
          <p:nvPr/>
        </p:nvCxnSpPr>
        <p:spPr>
          <a:xfrm flipV="1">
            <a:off x="3789282" y="3705688"/>
            <a:ext cx="2127684" cy="6172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16"/>
          <p:cNvCxnSpPr>
            <a:endCxn id="40" idx="1"/>
          </p:cNvCxnSpPr>
          <p:nvPr/>
        </p:nvCxnSpPr>
        <p:spPr>
          <a:xfrm>
            <a:off x="4069030" y="2972614"/>
            <a:ext cx="709798" cy="207150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16"/>
          <p:cNvCxnSpPr>
            <a:endCxn id="41" idx="2"/>
          </p:cNvCxnSpPr>
          <p:nvPr/>
        </p:nvCxnSpPr>
        <p:spPr>
          <a:xfrm flipV="1">
            <a:off x="4509362" y="4329102"/>
            <a:ext cx="866558" cy="13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 flipV="1">
            <a:off x="4433285" y="3554229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16"/>
          <p:cNvCxnSpPr/>
          <p:nvPr/>
        </p:nvCxnSpPr>
        <p:spPr>
          <a:xfrm>
            <a:off x="5879976" y="2852937"/>
            <a:ext cx="2195646" cy="628229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/>
          <p:nvPr/>
        </p:nvCxnSpPr>
        <p:spPr>
          <a:xfrm flipV="1">
            <a:off x="6334222" y="2962301"/>
            <a:ext cx="1127468" cy="6130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344580" y="3811908"/>
            <a:ext cx="685062" cy="37452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>
            <a:endCxn id="42" idx="3"/>
          </p:cNvCxnSpPr>
          <p:nvPr/>
        </p:nvCxnSpPr>
        <p:spPr>
          <a:xfrm flipV="1">
            <a:off x="5795639" y="3883899"/>
            <a:ext cx="186709" cy="30547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>
            <a:endCxn id="49" idx="3"/>
          </p:cNvCxnSpPr>
          <p:nvPr/>
        </p:nvCxnSpPr>
        <p:spPr>
          <a:xfrm flipV="1">
            <a:off x="7427163" y="3739882"/>
            <a:ext cx="701123" cy="38756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3680676" y="2552575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</a:p>
        </p:txBody>
      </p:sp>
      <p:sp>
        <p:nvSpPr>
          <p:cNvPr id="36" name="Oval 35"/>
          <p:cNvSpPr/>
          <p:nvPr/>
        </p:nvSpPr>
        <p:spPr>
          <a:xfrm>
            <a:off x="3359697" y="3501009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057089" y="4099764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c</a:t>
            </a:r>
          </a:p>
        </p:txBody>
      </p:sp>
      <p:sp>
        <p:nvSpPr>
          <p:cNvPr id="40" name="Oval 39"/>
          <p:cNvSpPr/>
          <p:nvPr/>
        </p:nvSpPr>
        <p:spPr>
          <a:xfrm>
            <a:off x="4713448" y="3105948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d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5375921" y="4077073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f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5916967" y="3453659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g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447929" y="2492897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e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7032105" y="4005065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h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7427163" y="2564905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k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062905" y="3309643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chemeClr val="bg1"/>
                </a:solidFill>
                <a:latin typeface="Comic Sans MS"/>
                <a:cs typeface="Comic Sans MS"/>
              </a:rPr>
              <a:t>m</a:t>
            </a:r>
            <a:endParaRPr lang="en-US" sz="2600" dirty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7728" y="2195572"/>
            <a:ext cx="288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75921" y="213285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2/5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44273" y="3356992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3/4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76431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847529" y="1340768"/>
            <a:ext cx="86853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>
                <a:latin typeface="Comic Sans MS" panose="030F0702030302020204" pitchFamily="66" charset="0"/>
              </a:rPr>
              <a:t>e</a:t>
            </a:r>
            <a:r>
              <a:rPr lang="tr-TR" sz="2400" dirty="0" err="1">
                <a:latin typeface="Comic Sans MS" panose="030F0702030302020204" pitchFamily="66" charset="0"/>
              </a:rPr>
              <a:t>very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node</a:t>
            </a:r>
            <a:r>
              <a:rPr lang="tr-TR" sz="2400" dirty="0">
                <a:latin typeface="Comic Sans MS" panose="030F0702030302020204" pitchFamily="66" charset="0"/>
              </a:rPr>
              <a:t> u is </a:t>
            </a:r>
            <a:r>
              <a:rPr lang="tr-TR" sz="2400" dirty="0" err="1">
                <a:latin typeface="Comic Sans MS" panose="030F0702030302020204" pitchFamily="66" charset="0"/>
              </a:rPr>
              <a:t>associated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with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three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parameters</a:t>
            </a:r>
            <a:r>
              <a:rPr lang="tr-TR" sz="2400" dirty="0">
                <a:latin typeface="Comic Sans MS" panose="030F0702030302020204" pitchFamily="66" charset="0"/>
              </a:rPr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>
              <a:latin typeface="Comic Sans MS" panose="030F0702030302020204" pitchFamily="66" charset="0"/>
            </a:endParaRPr>
          </a:p>
          <a:p>
            <a:endParaRPr lang="tr-TR" sz="2400" dirty="0">
              <a:latin typeface="Comic Sans MS" panose="030F0702030302020204" pitchFamily="66" charset="0"/>
            </a:endParaRPr>
          </a:p>
          <a:p>
            <a:r>
              <a:rPr lang="tr-TR" sz="2400" dirty="0">
                <a:latin typeface="Comic Sans MS" panose="030F0702030302020204" pitchFamily="66" charset="0"/>
              </a:rPr>
              <a:t>   </a:t>
            </a:r>
            <a:r>
              <a:rPr lang="tr-TR" sz="2400" dirty="0" err="1">
                <a:latin typeface="Comic Sans MS" panose="030F0702030302020204" pitchFamily="66" charset="0"/>
              </a:rPr>
              <a:t>discovery</a:t>
            </a:r>
            <a:r>
              <a:rPr lang="tr-TR" sz="2400" dirty="0">
                <a:latin typeface="Comic Sans MS" panose="030F0702030302020204" pitchFamily="66" charset="0"/>
              </a:rPr>
              <a:t>           </a:t>
            </a:r>
            <a:r>
              <a:rPr lang="tr-TR" sz="2400" dirty="0" err="1">
                <a:latin typeface="Comic Sans MS" panose="030F0702030302020204" pitchFamily="66" charset="0"/>
              </a:rPr>
              <a:t>finish</a:t>
            </a:r>
            <a:r>
              <a:rPr lang="tr-TR" sz="2400" dirty="0">
                <a:latin typeface="Comic Sans MS" panose="030F0702030302020204" pitchFamily="66" charset="0"/>
              </a:rPr>
              <a:t>                </a:t>
            </a:r>
            <a:r>
              <a:rPr lang="tr-TR" sz="2400" dirty="0" err="1">
                <a:latin typeface="Comic Sans MS" panose="030F0702030302020204" pitchFamily="66" charset="0"/>
              </a:rPr>
              <a:t>parent</a:t>
            </a:r>
            <a:r>
              <a:rPr lang="tr-TR" sz="2400" dirty="0">
                <a:latin typeface="Comic Sans MS" panose="030F0702030302020204" pitchFamily="66" charset="0"/>
              </a:rPr>
              <a:t>                   </a:t>
            </a:r>
            <a:r>
              <a:rPr lang="tr-TR" sz="2400" dirty="0" err="1">
                <a:latin typeface="Comic Sans MS" panose="030F0702030302020204" pitchFamily="66" charset="0"/>
              </a:rPr>
              <a:t>color</a:t>
            </a:r>
            <a:r>
              <a:rPr lang="tr-TR" sz="2400" dirty="0">
                <a:latin typeface="Comic Sans MS" panose="030F0702030302020204" pitchFamily="66" charset="0"/>
              </a:rPr>
              <a:t>  </a:t>
            </a:r>
            <a:endParaRPr lang="tr-TR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97455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211848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>
                <a:latin typeface="Comic Sans MS"/>
                <a:cs typeface="Comic Sans MS"/>
              </a:rPr>
              <a:t>un DFS on the given graph, and sort the vertices according to their finishing time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21" name="Düz Bağlayıcı 16"/>
          <p:cNvCxnSpPr/>
          <p:nvPr/>
        </p:nvCxnSpPr>
        <p:spPr>
          <a:xfrm flipV="1">
            <a:off x="4141038" y="2708920"/>
            <a:ext cx="1306890" cy="7021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16"/>
          <p:cNvCxnSpPr>
            <a:endCxn id="42" idx="2"/>
          </p:cNvCxnSpPr>
          <p:nvPr/>
        </p:nvCxnSpPr>
        <p:spPr>
          <a:xfrm flipV="1">
            <a:off x="3789282" y="3705688"/>
            <a:ext cx="2127684" cy="6172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16"/>
          <p:cNvCxnSpPr>
            <a:endCxn id="40" idx="1"/>
          </p:cNvCxnSpPr>
          <p:nvPr/>
        </p:nvCxnSpPr>
        <p:spPr>
          <a:xfrm>
            <a:off x="4069030" y="2972614"/>
            <a:ext cx="709798" cy="207150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16"/>
          <p:cNvCxnSpPr>
            <a:endCxn id="41" idx="2"/>
          </p:cNvCxnSpPr>
          <p:nvPr/>
        </p:nvCxnSpPr>
        <p:spPr>
          <a:xfrm flipV="1">
            <a:off x="4509362" y="4329102"/>
            <a:ext cx="866558" cy="13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 flipV="1">
            <a:off x="4433285" y="3554229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16"/>
          <p:cNvCxnSpPr/>
          <p:nvPr/>
        </p:nvCxnSpPr>
        <p:spPr>
          <a:xfrm>
            <a:off x="5879976" y="2852937"/>
            <a:ext cx="2195646" cy="628229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/>
          <p:nvPr/>
        </p:nvCxnSpPr>
        <p:spPr>
          <a:xfrm flipV="1">
            <a:off x="6334222" y="2962301"/>
            <a:ext cx="1127468" cy="6130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344580" y="3811908"/>
            <a:ext cx="685062" cy="37452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>
            <a:endCxn id="42" idx="3"/>
          </p:cNvCxnSpPr>
          <p:nvPr/>
        </p:nvCxnSpPr>
        <p:spPr>
          <a:xfrm flipV="1">
            <a:off x="5795639" y="3883899"/>
            <a:ext cx="186709" cy="30547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>
            <a:endCxn id="49" idx="3"/>
          </p:cNvCxnSpPr>
          <p:nvPr/>
        </p:nvCxnSpPr>
        <p:spPr>
          <a:xfrm flipV="1">
            <a:off x="7427163" y="3739882"/>
            <a:ext cx="701123" cy="38756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3680676" y="2552575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</a:p>
        </p:txBody>
      </p:sp>
      <p:sp>
        <p:nvSpPr>
          <p:cNvPr id="36" name="Oval 35"/>
          <p:cNvSpPr/>
          <p:nvPr/>
        </p:nvSpPr>
        <p:spPr>
          <a:xfrm>
            <a:off x="3359697" y="3501009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057089" y="4099764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c</a:t>
            </a:r>
          </a:p>
        </p:txBody>
      </p:sp>
      <p:sp>
        <p:nvSpPr>
          <p:cNvPr id="40" name="Oval 39"/>
          <p:cNvSpPr/>
          <p:nvPr/>
        </p:nvSpPr>
        <p:spPr>
          <a:xfrm>
            <a:off x="4713448" y="3105948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d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5375921" y="4077073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f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5916967" y="3453659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g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447929" y="2492897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e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7032105" y="4005065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h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7427163" y="2564905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k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062905" y="3309643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chemeClr val="bg1"/>
                </a:solidFill>
                <a:latin typeface="Comic Sans MS"/>
                <a:cs typeface="Comic Sans MS"/>
              </a:rPr>
              <a:t>m</a:t>
            </a:r>
            <a:endParaRPr lang="en-US" sz="2600" dirty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7728" y="2195572"/>
            <a:ext cx="288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75921" y="213285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2/5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44273" y="3356992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3/4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59343" y="313167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77987798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211848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>
                <a:latin typeface="Comic Sans MS"/>
                <a:cs typeface="Comic Sans MS"/>
              </a:rPr>
              <a:t>un DFS on the given graph, and sort the vertices according to their finishing time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21" name="Düz Bağlayıcı 16"/>
          <p:cNvCxnSpPr/>
          <p:nvPr/>
        </p:nvCxnSpPr>
        <p:spPr>
          <a:xfrm flipV="1">
            <a:off x="4141038" y="2708920"/>
            <a:ext cx="1306890" cy="7021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16"/>
          <p:cNvCxnSpPr>
            <a:endCxn id="42" idx="2"/>
          </p:cNvCxnSpPr>
          <p:nvPr/>
        </p:nvCxnSpPr>
        <p:spPr>
          <a:xfrm flipV="1">
            <a:off x="3789282" y="3705688"/>
            <a:ext cx="2127684" cy="6172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16"/>
          <p:cNvCxnSpPr>
            <a:endCxn id="40" idx="1"/>
          </p:cNvCxnSpPr>
          <p:nvPr/>
        </p:nvCxnSpPr>
        <p:spPr>
          <a:xfrm>
            <a:off x="4069030" y="2972614"/>
            <a:ext cx="709798" cy="207150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16"/>
          <p:cNvCxnSpPr>
            <a:endCxn id="41" idx="2"/>
          </p:cNvCxnSpPr>
          <p:nvPr/>
        </p:nvCxnSpPr>
        <p:spPr>
          <a:xfrm flipV="1">
            <a:off x="4509362" y="4329102"/>
            <a:ext cx="866558" cy="13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 flipV="1">
            <a:off x="4433285" y="3554229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16"/>
          <p:cNvCxnSpPr/>
          <p:nvPr/>
        </p:nvCxnSpPr>
        <p:spPr>
          <a:xfrm>
            <a:off x="5879976" y="2852937"/>
            <a:ext cx="2195646" cy="628229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/>
          <p:nvPr/>
        </p:nvCxnSpPr>
        <p:spPr>
          <a:xfrm flipV="1">
            <a:off x="6334222" y="2962301"/>
            <a:ext cx="1127468" cy="6130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344580" y="3811908"/>
            <a:ext cx="685062" cy="37452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>
            <a:endCxn id="42" idx="3"/>
          </p:cNvCxnSpPr>
          <p:nvPr/>
        </p:nvCxnSpPr>
        <p:spPr>
          <a:xfrm flipV="1">
            <a:off x="5795639" y="3883899"/>
            <a:ext cx="186709" cy="30547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>
            <a:endCxn id="49" idx="3"/>
          </p:cNvCxnSpPr>
          <p:nvPr/>
        </p:nvCxnSpPr>
        <p:spPr>
          <a:xfrm flipV="1">
            <a:off x="7427163" y="3739882"/>
            <a:ext cx="701123" cy="38756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3680676" y="2552575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</a:p>
        </p:txBody>
      </p:sp>
      <p:sp>
        <p:nvSpPr>
          <p:cNvPr id="36" name="Oval 35"/>
          <p:cNvSpPr/>
          <p:nvPr/>
        </p:nvSpPr>
        <p:spPr>
          <a:xfrm>
            <a:off x="3359697" y="3501009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057089" y="4099764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c</a:t>
            </a:r>
          </a:p>
        </p:txBody>
      </p:sp>
      <p:sp>
        <p:nvSpPr>
          <p:cNvPr id="40" name="Oval 39"/>
          <p:cNvSpPr/>
          <p:nvPr/>
        </p:nvSpPr>
        <p:spPr>
          <a:xfrm>
            <a:off x="4713448" y="3105948"/>
            <a:ext cx="446449" cy="504057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d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5375921" y="4077073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f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5916967" y="3453659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g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447929" y="2492897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e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7032105" y="4005065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h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7427163" y="2564905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k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062905" y="3309643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chemeClr val="bg1"/>
                </a:solidFill>
                <a:latin typeface="Comic Sans MS"/>
                <a:cs typeface="Comic Sans MS"/>
              </a:rPr>
              <a:t>m</a:t>
            </a:r>
            <a:endParaRPr lang="en-US" sz="2600" dirty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7728" y="2195572"/>
            <a:ext cx="288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75921" y="213285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2/5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44273" y="3356992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3/4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59343" y="313167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6/7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49661598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211848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>
                <a:latin typeface="Comic Sans MS"/>
                <a:cs typeface="Comic Sans MS"/>
              </a:rPr>
              <a:t>un DFS on the given graph, and sort the vertices according to their finishing time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21" name="Düz Bağlayıcı 16"/>
          <p:cNvCxnSpPr/>
          <p:nvPr/>
        </p:nvCxnSpPr>
        <p:spPr>
          <a:xfrm flipV="1">
            <a:off x="4141038" y="2708920"/>
            <a:ext cx="1306890" cy="7021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16"/>
          <p:cNvCxnSpPr>
            <a:endCxn id="42" idx="2"/>
          </p:cNvCxnSpPr>
          <p:nvPr/>
        </p:nvCxnSpPr>
        <p:spPr>
          <a:xfrm flipV="1">
            <a:off x="3789282" y="3705688"/>
            <a:ext cx="2127684" cy="6172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16"/>
          <p:cNvCxnSpPr>
            <a:endCxn id="40" idx="1"/>
          </p:cNvCxnSpPr>
          <p:nvPr/>
        </p:nvCxnSpPr>
        <p:spPr>
          <a:xfrm>
            <a:off x="4069030" y="2972614"/>
            <a:ext cx="709798" cy="207150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16"/>
          <p:cNvCxnSpPr>
            <a:endCxn id="41" idx="2"/>
          </p:cNvCxnSpPr>
          <p:nvPr/>
        </p:nvCxnSpPr>
        <p:spPr>
          <a:xfrm flipV="1">
            <a:off x="4509362" y="4329102"/>
            <a:ext cx="866558" cy="13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 flipV="1">
            <a:off x="4433285" y="3554229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16"/>
          <p:cNvCxnSpPr/>
          <p:nvPr/>
        </p:nvCxnSpPr>
        <p:spPr>
          <a:xfrm>
            <a:off x="5879976" y="2852937"/>
            <a:ext cx="2195646" cy="628229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/>
          <p:nvPr/>
        </p:nvCxnSpPr>
        <p:spPr>
          <a:xfrm flipV="1">
            <a:off x="6334222" y="2962301"/>
            <a:ext cx="1127468" cy="6130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344580" y="3811908"/>
            <a:ext cx="685062" cy="37452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>
            <a:endCxn id="42" idx="3"/>
          </p:cNvCxnSpPr>
          <p:nvPr/>
        </p:nvCxnSpPr>
        <p:spPr>
          <a:xfrm flipV="1">
            <a:off x="5795639" y="3883899"/>
            <a:ext cx="186709" cy="30547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>
            <a:endCxn id="49" idx="3"/>
          </p:cNvCxnSpPr>
          <p:nvPr/>
        </p:nvCxnSpPr>
        <p:spPr>
          <a:xfrm flipV="1">
            <a:off x="7427163" y="3739882"/>
            <a:ext cx="701123" cy="38756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3680676" y="255257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b</a:t>
            </a:r>
          </a:p>
        </p:txBody>
      </p:sp>
      <p:sp>
        <p:nvSpPr>
          <p:cNvPr id="36" name="Oval 35"/>
          <p:cNvSpPr/>
          <p:nvPr/>
        </p:nvSpPr>
        <p:spPr>
          <a:xfrm>
            <a:off x="3359697" y="3501009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057089" y="4099764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c</a:t>
            </a:r>
          </a:p>
        </p:txBody>
      </p:sp>
      <p:sp>
        <p:nvSpPr>
          <p:cNvPr id="40" name="Oval 39"/>
          <p:cNvSpPr/>
          <p:nvPr/>
        </p:nvSpPr>
        <p:spPr>
          <a:xfrm>
            <a:off x="4713448" y="3105948"/>
            <a:ext cx="446449" cy="504057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d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5375921" y="4077073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f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5916967" y="3453659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g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447929" y="2492897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e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7032105" y="4005065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h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7427163" y="2564905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k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062905" y="3309643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chemeClr val="bg1"/>
                </a:solidFill>
                <a:latin typeface="Comic Sans MS"/>
                <a:cs typeface="Comic Sans MS"/>
              </a:rPr>
              <a:t>m</a:t>
            </a:r>
            <a:endParaRPr lang="en-US" sz="2600" dirty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7728" y="2195572"/>
            <a:ext cx="547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1/8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75921" y="213285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2/5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44273" y="3356992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3/4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59343" y="313167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6/7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42094898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211848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>
                <a:latin typeface="Comic Sans MS"/>
                <a:cs typeface="Comic Sans MS"/>
              </a:rPr>
              <a:t>un DFS on the given graph, and sort the vertices according to their finishing time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21" name="Düz Bağlayıcı 16"/>
          <p:cNvCxnSpPr/>
          <p:nvPr/>
        </p:nvCxnSpPr>
        <p:spPr>
          <a:xfrm flipV="1">
            <a:off x="4141038" y="2708920"/>
            <a:ext cx="1306890" cy="7021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16"/>
          <p:cNvCxnSpPr>
            <a:endCxn id="42" idx="2"/>
          </p:cNvCxnSpPr>
          <p:nvPr/>
        </p:nvCxnSpPr>
        <p:spPr>
          <a:xfrm flipV="1">
            <a:off x="3789282" y="3705688"/>
            <a:ext cx="2127684" cy="6172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16"/>
          <p:cNvCxnSpPr>
            <a:endCxn id="40" idx="1"/>
          </p:cNvCxnSpPr>
          <p:nvPr/>
        </p:nvCxnSpPr>
        <p:spPr>
          <a:xfrm>
            <a:off x="4069030" y="2972614"/>
            <a:ext cx="709798" cy="207150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16"/>
          <p:cNvCxnSpPr>
            <a:endCxn id="41" idx="2"/>
          </p:cNvCxnSpPr>
          <p:nvPr/>
        </p:nvCxnSpPr>
        <p:spPr>
          <a:xfrm flipV="1">
            <a:off x="4509362" y="4329102"/>
            <a:ext cx="866558" cy="13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 flipV="1">
            <a:off x="4433285" y="3554229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16"/>
          <p:cNvCxnSpPr/>
          <p:nvPr/>
        </p:nvCxnSpPr>
        <p:spPr>
          <a:xfrm>
            <a:off x="5879976" y="2852937"/>
            <a:ext cx="2195646" cy="628229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/>
          <p:nvPr/>
        </p:nvCxnSpPr>
        <p:spPr>
          <a:xfrm flipV="1">
            <a:off x="6334222" y="2962301"/>
            <a:ext cx="1127468" cy="6130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344580" y="3811908"/>
            <a:ext cx="685062" cy="37452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>
            <a:endCxn id="42" idx="3"/>
          </p:cNvCxnSpPr>
          <p:nvPr/>
        </p:nvCxnSpPr>
        <p:spPr>
          <a:xfrm flipV="1">
            <a:off x="5795639" y="3883899"/>
            <a:ext cx="186709" cy="30547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>
            <a:endCxn id="49" idx="3"/>
          </p:cNvCxnSpPr>
          <p:nvPr/>
        </p:nvCxnSpPr>
        <p:spPr>
          <a:xfrm flipV="1">
            <a:off x="7427163" y="3739882"/>
            <a:ext cx="701123" cy="38756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3680676" y="255257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b</a:t>
            </a:r>
          </a:p>
        </p:txBody>
      </p:sp>
      <p:sp>
        <p:nvSpPr>
          <p:cNvPr id="36" name="Oval 35"/>
          <p:cNvSpPr/>
          <p:nvPr/>
        </p:nvSpPr>
        <p:spPr>
          <a:xfrm>
            <a:off x="3359697" y="3501009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057089" y="4099764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c</a:t>
            </a:r>
          </a:p>
        </p:txBody>
      </p:sp>
      <p:sp>
        <p:nvSpPr>
          <p:cNvPr id="40" name="Oval 39"/>
          <p:cNvSpPr/>
          <p:nvPr/>
        </p:nvSpPr>
        <p:spPr>
          <a:xfrm>
            <a:off x="4713448" y="3105948"/>
            <a:ext cx="446449" cy="504057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d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5375921" y="4077073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f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5916967" y="3453659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g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447929" y="2492897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e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7032105" y="4005065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h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7427163" y="2564905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k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062905" y="3309643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chemeClr val="bg1"/>
                </a:solidFill>
                <a:latin typeface="Comic Sans MS"/>
                <a:cs typeface="Comic Sans MS"/>
              </a:rPr>
              <a:t>m</a:t>
            </a:r>
            <a:endParaRPr lang="en-US" sz="2600" dirty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7728" y="2195572"/>
            <a:ext cx="547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1/8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75921" y="213285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2/5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44273" y="3356992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3/4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59343" y="313167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6/7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87689" y="313167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402931248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211848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>
                <a:latin typeface="Comic Sans MS"/>
                <a:cs typeface="Comic Sans MS"/>
              </a:rPr>
              <a:t>un DFS on the given graph, and sort the vertices according to their finishing time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21" name="Düz Bağlayıcı 16"/>
          <p:cNvCxnSpPr/>
          <p:nvPr/>
        </p:nvCxnSpPr>
        <p:spPr>
          <a:xfrm flipV="1">
            <a:off x="4141038" y="2708920"/>
            <a:ext cx="1306890" cy="7021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16"/>
          <p:cNvCxnSpPr>
            <a:endCxn id="42" idx="2"/>
          </p:cNvCxnSpPr>
          <p:nvPr/>
        </p:nvCxnSpPr>
        <p:spPr>
          <a:xfrm flipV="1">
            <a:off x="3789282" y="3705688"/>
            <a:ext cx="2127684" cy="6172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16"/>
          <p:cNvCxnSpPr>
            <a:endCxn id="40" idx="1"/>
          </p:cNvCxnSpPr>
          <p:nvPr/>
        </p:nvCxnSpPr>
        <p:spPr>
          <a:xfrm>
            <a:off x="4069030" y="2972614"/>
            <a:ext cx="709798" cy="207150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16"/>
          <p:cNvCxnSpPr>
            <a:endCxn id="41" idx="2"/>
          </p:cNvCxnSpPr>
          <p:nvPr/>
        </p:nvCxnSpPr>
        <p:spPr>
          <a:xfrm flipV="1">
            <a:off x="4509362" y="4329102"/>
            <a:ext cx="866558" cy="13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 flipV="1">
            <a:off x="4433285" y="3554229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16"/>
          <p:cNvCxnSpPr/>
          <p:nvPr/>
        </p:nvCxnSpPr>
        <p:spPr>
          <a:xfrm>
            <a:off x="5879976" y="2852937"/>
            <a:ext cx="2195646" cy="628229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/>
          <p:nvPr/>
        </p:nvCxnSpPr>
        <p:spPr>
          <a:xfrm flipV="1">
            <a:off x="6334222" y="2962301"/>
            <a:ext cx="1127468" cy="61305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344580" y="3811908"/>
            <a:ext cx="685062" cy="37452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>
            <a:endCxn id="42" idx="3"/>
          </p:cNvCxnSpPr>
          <p:nvPr/>
        </p:nvCxnSpPr>
        <p:spPr>
          <a:xfrm flipV="1">
            <a:off x="5795639" y="3883899"/>
            <a:ext cx="186709" cy="30547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>
            <a:endCxn id="49" idx="3"/>
          </p:cNvCxnSpPr>
          <p:nvPr/>
        </p:nvCxnSpPr>
        <p:spPr>
          <a:xfrm flipV="1">
            <a:off x="7427163" y="3739882"/>
            <a:ext cx="701123" cy="38756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3680676" y="255257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b</a:t>
            </a:r>
          </a:p>
        </p:txBody>
      </p:sp>
      <p:sp>
        <p:nvSpPr>
          <p:cNvPr id="36" name="Oval 35"/>
          <p:cNvSpPr/>
          <p:nvPr/>
        </p:nvSpPr>
        <p:spPr>
          <a:xfrm>
            <a:off x="3359697" y="3501009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057089" y="4099764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c</a:t>
            </a:r>
          </a:p>
        </p:txBody>
      </p:sp>
      <p:sp>
        <p:nvSpPr>
          <p:cNvPr id="40" name="Oval 39"/>
          <p:cNvSpPr/>
          <p:nvPr/>
        </p:nvSpPr>
        <p:spPr>
          <a:xfrm>
            <a:off x="4713448" y="3105948"/>
            <a:ext cx="446449" cy="504057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d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5375921" y="4077073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f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5916967" y="3453659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g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447929" y="2492897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e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7032105" y="4005065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h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7427163" y="2564905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k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062905" y="3309643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chemeClr val="bg1"/>
                </a:solidFill>
                <a:latin typeface="Comic Sans MS"/>
                <a:cs typeface="Comic Sans MS"/>
              </a:rPr>
              <a:t>m</a:t>
            </a:r>
            <a:endParaRPr lang="en-US" sz="2600" dirty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7728" y="2195572"/>
            <a:ext cx="547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1/8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75921" y="213285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2/5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44273" y="3356992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3/4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59343" y="313167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6/7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87689" y="313167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9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346510" y="349171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10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4024426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211848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>
                <a:latin typeface="Comic Sans MS"/>
                <a:cs typeface="Comic Sans MS"/>
              </a:rPr>
              <a:t>un DFS on the given graph, and sort the vertices according to their finishing time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21" name="Düz Bağlayıcı 16"/>
          <p:cNvCxnSpPr/>
          <p:nvPr/>
        </p:nvCxnSpPr>
        <p:spPr>
          <a:xfrm flipV="1">
            <a:off x="4141038" y="2708920"/>
            <a:ext cx="1306890" cy="7021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16"/>
          <p:cNvCxnSpPr>
            <a:endCxn id="42" idx="2"/>
          </p:cNvCxnSpPr>
          <p:nvPr/>
        </p:nvCxnSpPr>
        <p:spPr>
          <a:xfrm flipV="1">
            <a:off x="3789282" y="3705688"/>
            <a:ext cx="2127684" cy="6172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16"/>
          <p:cNvCxnSpPr>
            <a:endCxn id="40" idx="1"/>
          </p:cNvCxnSpPr>
          <p:nvPr/>
        </p:nvCxnSpPr>
        <p:spPr>
          <a:xfrm>
            <a:off x="4069030" y="2972614"/>
            <a:ext cx="709798" cy="207150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16"/>
          <p:cNvCxnSpPr>
            <a:endCxn id="41" idx="2"/>
          </p:cNvCxnSpPr>
          <p:nvPr/>
        </p:nvCxnSpPr>
        <p:spPr>
          <a:xfrm flipV="1">
            <a:off x="4509362" y="4329102"/>
            <a:ext cx="866558" cy="13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 flipV="1">
            <a:off x="4433285" y="3554229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16"/>
          <p:cNvCxnSpPr/>
          <p:nvPr/>
        </p:nvCxnSpPr>
        <p:spPr>
          <a:xfrm>
            <a:off x="5879976" y="2852937"/>
            <a:ext cx="2195646" cy="628229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/>
          <p:nvPr/>
        </p:nvCxnSpPr>
        <p:spPr>
          <a:xfrm flipV="1">
            <a:off x="6334222" y="2962301"/>
            <a:ext cx="1127468" cy="61305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344580" y="3811908"/>
            <a:ext cx="685062" cy="37452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>
            <a:endCxn id="42" idx="3"/>
          </p:cNvCxnSpPr>
          <p:nvPr/>
        </p:nvCxnSpPr>
        <p:spPr>
          <a:xfrm flipV="1">
            <a:off x="5795639" y="3883899"/>
            <a:ext cx="186709" cy="30547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>
            <a:endCxn id="49" idx="3"/>
          </p:cNvCxnSpPr>
          <p:nvPr/>
        </p:nvCxnSpPr>
        <p:spPr>
          <a:xfrm flipV="1">
            <a:off x="7427163" y="3739882"/>
            <a:ext cx="701123" cy="38756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3680676" y="255257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b</a:t>
            </a:r>
          </a:p>
        </p:txBody>
      </p:sp>
      <p:sp>
        <p:nvSpPr>
          <p:cNvPr id="36" name="Oval 35"/>
          <p:cNvSpPr/>
          <p:nvPr/>
        </p:nvSpPr>
        <p:spPr>
          <a:xfrm>
            <a:off x="3359697" y="3501009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057089" y="4099764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c</a:t>
            </a:r>
          </a:p>
        </p:txBody>
      </p:sp>
      <p:sp>
        <p:nvSpPr>
          <p:cNvPr id="40" name="Oval 39"/>
          <p:cNvSpPr/>
          <p:nvPr/>
        </p:nvSpPr>
        <p:spPr>
          <a:xfrm>
            <a:off x="4713448" y="3105948"/>
            <a:ext cx="446449" cy="504057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d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5375921" y="4077073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f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5916967" y="3453659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g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447929" y="2492897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e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7032105" y="4005065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h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7427163" y="2564905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k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062905" y="3309643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chemeClr val="bg1"/>
                </a:solidFill>
                <a:latin typeface="Comic Sans MS"/>
                <a:cs typeface="Comic Sans MS"/>
              </a:rPr>
              <a:t>m</a:t>
            </a:r>
            <a:endParaRPr lang="en-US" sz="2600" dirty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7728" y="2195572"/>
            <a:ext cx="547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1/8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75921" y="213285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2/5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44273" y="3356992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3/4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59343" y="313167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6/7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87689" y="313167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9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346510" y="349171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752185" y="2276872"/>
            <a:ext cx="392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48266150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211848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>
                <a:latin typeface="Comic Sans MS"/>
                <a:cs typeface="Comic Sans MS"/>
              </a:rPr>
              <a:t>un DFS on the given graph, and sort the vertices according to their finishing time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21" name="Düz Bağlayıcı 16"/>
          <p:cNvCxnSpPr/>
          <p:nvPr/>
        </p:nvCxnSpPr>
        <p:spPr>
          <a:xfrm flipV="1">
            <a:off x="4141038" y="2708920"/>
            <a:ext cx="1306890" cy="7021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16"/>
          <p:cNvCxnSpPr>
            <a:endCxn id="42" idx="2"/>
          </p:cNvCxnSpPr>
          <p:nvPr/>
        </p:nvCxnSpPr>
        <p:spPr>
          <a:xfrm flipV="1">
            <a:off x="3789282" y="3705688"/>
            <a:ext cx="2127684" cy="6172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16"/>
          <p:cNvCxnSpPr>
            <a:endCxn id="40" idx="1"/>
          </p:cNvCxnSpPr>
          <p:nvPr/>
        </p:nvCxnSpPr>
        <p:spPr>
          <a:xfrm>
            <a:off x="4069030" y="2972614"/>
            <a:ext cx="709798" cy="207150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16"/>
          <p:cNvCxnSpPr>
            <a:endCxn id="41" idx="2"/>
          </p:cNvCxnSpPr>
          <p:nvPr/>
        </p:nvCxnSpPr>
        <p:spPr>
          <a:xfrm flipV="1">
            <a:off x="4509362" y="4329102"/>
            <a:ext cx="866558" cy="13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 flipV="1">
            <a:off x="4433285" y="3554229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16"/>
          <p:cNvCxnSpPr/>
          <p:nvPr/>
        </p:nvCxnSpPr>
        <p:spPr>
          <a:xfrm>
            <a:off x="5879976" y="2852937"/>
            <a:ext cx="2195646" cy="628229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/>
          <p:nvPr/>
        </p:nvCxnSpPr>
        <p:spPr>
          <a:xfrm flipV="1">
            <a:off x="6334222" y="2962301"/>
            <a:ext cx="1127468" cy="61305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344580" y="3811908"/>
            <a:ext cx="685062" cy="37452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>
            <a:endCxn id="42" idx="3"/>
          </p:cNvCxnSpPr>
          <p:nvPr/>
        </p:nvCxnSpPr>
        <p:spPr>
          <a:xfrm flipV="1">
            <a:off x="5795639" y="3883899"/>
            <a:ext cx="186709" cy="30547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>
            <a:endCxn id="49" idx="3"/>
          </p:cNvCxnSpPr>
          <p:nvPr/>
        </p:nvCxnSpPr>
        <p:spPr>
          <a:xfrm flipV="1">
            <a:off x="7427163" y="3739882"/>
            <a:ext cx="701123" cy="38756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3680676" y="255257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b</a:t>
            </a:r>
          </a:p>
        </p:txBody>
      </p:sp>
      <p:sp>
        <p:nvSpPr>
          <p:cNvPr id="36" name="Oval 35"/>
          <p:cNvSpPr/>
          <p:nvPr/>
        </p:nvSpPr>
        <p:spPr>
          <a:xfrm>
            <a:off x="3359697" y="3501009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057089" y="4099764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c</a:t>
            </a:r>
          </a:p>
        </p:txBody>
      </p:sp>
      <p:sp>
        <p:nvSpPr>
          <p:cNvPr id="40" name="Oval 39"/>
          <p:cNvSpPr/>
          <p:nvPr/>
        </p:nvSpPr>
        <p:spPr>
          <a:xfrm>
            <a:off x="4713448" y="3105948"/>
            <a:ext cx="446449" cy="504057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d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5375921" y="4077073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f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5916967" y="3453659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g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447929" y="2492897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e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7032105" y="4005065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h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7427163" y="256490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k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062905" y="3309643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chemeClr val="bg1"/>
                </a:solidFill>
                <a:latin typeface="Comic Sans MS"/>
                <a:cs typeface="Comic Sans MS"/>
              </a:rPr>
              <a:t>m</a:t>
            </a:r>
            <a:endParaRPr lang="en-US" sz="2600" dirty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7728" y="2195572"/>
            <a:ext cx="547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1/8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75921" y="213285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2/5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44273" y="3356992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3/4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59343" y="313167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6/7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87689" y="313167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9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346510" y="349171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752185" y="2276872"/>
            <a:ext cx="755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11/12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87218373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211848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>
                <a:latin typeface="Comic Sans MS"/>
                <a:cs typeface="Comic Sans MS"/>
              </a:rPr>
              <a:t>un DFS on the given graph, and sort the vertices according to their finishing time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21" name="Düz Bağlayıcı 16"/>
          <p:cNvCxnSpPr/>
          <p:nvPr/>
        </p:nvCxnSpPr>
        <p:spPr>
          <a:xfrm flipV="1">
            <a:off x="4141038" y="2708920"/>
            <a:ext cx="1306890" cy="7021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16"/>
          <p:cNvCxnSpPr>
            <a:endCxn id="42" idx="2"/>
          </p:cNvCxnSpPr>
          <p:nvPr/>
        </p:nvCxnSpPr>
        <p:spPr>
          <a:xfrm flipV="1">
            <a:off x="3789282" y="3705688"/>
            <a:ext cx="2127684" cy="6172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16"/>
          <p:cNvCxnSpPr>
            <a:endCxn id="40" idx="1"/>
          </p:cNvCxnSpPr>
          <p:nvPr/>
        </p:nvCxnSpPr>
        <p:spPr>
          <a:xfrm>
            <a:off x="4069030" y="2972614"/>
            <a:ext cx="709798" cy="207150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16"/>
          <p:cNvCxnSpPr>
            <a:endCxn id="41" idx="2"/>
          </p:cNvCxnSpPr>
          <p:nvPr/>
        </p:nvCxnSpPr>
        <p:spPr>
          <a:xfrm flipV="1">
            <a:off x="4509362" y="4329102"/>
            <a:ext cx="866558" cy="13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 flipV="1">
            <a:off x="4433285" y="3554229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16"/>
          <p:cNvCxnSpPr/>
          <p:nvPr/>
        </p:nvCxnSpPr>
        <p:spPr>
          <a:xfrm>
            <a:off x="5879976" y="2852937"/>
            <a:ext cx="2195646" cy="628229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/>
          <p:nvPr/>
        </p:nvCxnSpPr>
        <p:spPr>
          <a:xfrm flipV="1">
            <a:off x="6334222" y="2962301"/>
            <a:ext cx="1127468" cy="61305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344580" y="3811908"/>
            <a:ext cx="685062" cy="37452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>
            <a:endCxn id="42" idx="3"/>
          </p:cNvCxnSpPr>
          <p:nvPr/>
        </p:nvCxnSpPr>
        <p:spPr>
          <a:xfrm flipV="1">
            <a:off x="5795639" y="3883899"/>
            <a:ext cx="186709" cy="30547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>
            <a:endCxn id="49" idx="3"/>
          </p:cNvCxnSpPr>
          <p:nvPr/>
        </p:nvCxnSpPr>
        <p:spPr>
          <a:xfrm flipV="1">
            <a:off x="7427163" y="3739882"/>
            <a:ext cx="701123" cy="38756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3680676" y="255257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b</a:t>
            </a:r>
          </a:p>
        </p:txBody>
      </p:sp>
      <p:sp>
        <p:nvSpPr>
          <p:cNvPr id="36" name="Oval 35"/>
          <p:cNvSpPr/>
          <p:nvPr/>
        </p:nvSpPr>
        <p:spPr>
          <a:xfrm>
            <a:off x="3359697" y="3501009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057089" y="4099764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c</a:t>
            </a:r>
          </a:p>
        </p:txBody>
      </p:sp>
      <p:sp>
        <p:nvSpPr>
          <p:cNvPr id="40" name="Oval 39"/>
          <p:cNvSpPr/>
          <p:nvPr/>
        </p:nvSpPr>
        <p:spPr>
          <a:xfrm>
            <a:off x="4713448" y="3105948"/>
            <a:ext cx="446449" cy="504057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d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5375921" y="4077073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f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5916967" y="3453659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g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447929" y="2492897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e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7032105" y="4005065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h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7427163" y="256490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k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062905" y="3309643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chemeClr val="bg1"/>
                </a:solidFill>
                <a:latin typeface="Comic Sans MS"/>
                <a:cs typeface="Comic Sans MS"/>
              </a:rPr>
              <a:t>m</a:t>
            </a:r>
            <a:endParaRPr lang="en-US" sz="2600" dirty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7728" y="2195572"/>
            <a:ext cx="547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1/8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75921" y="213285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2/5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44273" y="3356992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3/4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59343" y="313167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6/7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87689" y="313167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9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346510" y="349171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752185" y="2276872"/>
            <a:ext cx="755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11/12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392145" y="4283804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13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21397705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211848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>
                <a:latin typeface="Comic Sans MS"/>
                <a:cs typeface="Comic Sans MS"/>
              </a:rPr>
              <a:t>un DFS on the given graph, and sort the vertices according to their finishing time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21" name="Düz Bağlayıcı 16"/>
          <p:cNvCxnSpPr/>
          <p:nvPr/>
        </p:nvCxnSpPr>
        <p:spPr>
          <a:xfrm flipV="1">
            <a:off x="4141038" y="2708920"/>
            <a:ext cx="1306890" cy="7021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16"/>
          <p:cNvCxnSpPr>
            <a:endCxn id="42" idx="2"/>
          </p:cNvCxnSpPr>
          <p:nvPr/>
        </p:nvCxnSpPr>
        <p:spPr>
          <a:xfrm flipV="1">
            <a:off x="3789282" y="3705688"/>
            <a:ext cx="2127684" cy="6172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16"/>
          <p:cNvCxnSpPr>
            <a:endCxn id="40" idx="1"/>
          </p:cNvCxnSpPr>
          <p:nvPr/>
        </p:nvCxnSpPr>
        <p:spPr>
          <a:xfrm>
            <a:off x="4069030" y="2972614"/>
            <a:ext cx="709798" cy="207150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16"/>
          <p:cNvCxnSpPr>
            <a:endCxn id="41" idx="2"/>
          </p:cNvCxnSpPr>
          <p:nvPr/>
        </p:nvCxnSpPr>
        <p:spPr>
          <a:xfrm flipV="1">
            <a:off x="4509362" y="4329102"/>
            <a:ext cx="866558" cy="13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 flipV="1">
            <a:off x="4433285" y="3554229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16"/>
          <p:cNvCxnSpPr/>
          <p:nvPr/>
        </p:nvCxnSpPr>
        <p:spPr>
          <a:xfrm>
            <a:off x="5879976" y="2852937"/>
            <a:ext cx="2195646" cy="628229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/>
          <p:nvPr/>
        </p:nvCxnSpPr>
        <p:spPr>
          <a:xfrm flipV="1">
            <a:off x="6334222" y="2962301"/>
            <a:ext cx="1127468" cy="61305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344580" y="3811908"/>
            <a:ext cx="685062" cy="37452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>
            <a:endCxn id="42" idx="3"/>
          </p:cNvCxnSpPr>
          <p:nvPr/>
        </p:nvCxnSpPr>
        <p:spPr>
          <a:xfrm flipV="1">
            <a:off x="5795639" y="3883899"/>
            <a:ext cx="186709" cy="30547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>
            <a:endCxn id="49" idx="3"/>
          </p:cNvCxnSpPr>
          <p:nvPr/>
        </p:nvCxnSpPr>
        <p:spPr>
          <a:xfrm flipV="1">
            <a:off x="7427163" y="3739882"/>
            <a:ext cx="701123" cy="38756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3680676" y="255257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b</a:t>
            </a:r>
          </a:p>
        </p:txBody>
      </p:sp>
      <p:sp>
        <p:nvSpPr>
          <p:cNvPr id="36" name="Oval 35"/>
          <p:cNvSpPr/>
          <p:nvPr/>
        </p:nvSpPr>
        <p:spPr>
          <a:xfrm>
            <a:off x="3359697" y="3501009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057089" y="4099764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c</a:t>
            </a:r>
          </a:p>
        </p:txBody>
      </p:sp>
      <p:sp>
        <p:nvSpPr>
          <p:cNvPr id="40" name="Oval 39"/>
          <p:cNvSpPr/>
          <p:nvPr/>
        </p:nvSpPr>
        <p:spPr>
          <a:xfrm>
            <a:off x="4713448" y="3105948"/>
            <a:ext cx="446449" cy="504057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d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5375921" y="4077073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f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5916967" y="3453659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g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447929" y="2492897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e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7032105" y="400506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h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7427163" y="256490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k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062905" y="3309643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chemeClr val="bg1"/>
                </a:solidFill>
                <a:latin typeface="Comic Sans MS"/>
                <a:cs typeface="Comic Sans MS"/>
              </a:rPr>
              <a:t>m</a:t>
            </a:r>
            <a:endParaRPr lang="en-US" sz="2600" dirty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7728" y="2195572"/>
            <a:ext cx="547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1/8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75921" y="213285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2/5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44273" y="3356992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3/4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59343" y="313167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6/7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87689" y="313167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9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346510" y="349171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752185" y="2276872"/>
            <a:ext cx="755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11/12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392144" y="4283804"/>
            <a:ext cx="792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13/14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2726133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211848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>
                <a:latin typeface="Comic Sans MS"/>
                <a:cs typeface="Comic Sans MS"/>
              </a:rPr>
              <a:t>un DFS on the given graph, and sort the vertices according to their finishing time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21" name="Düz Bağlayıcı 16"/>
          <p:cNvCxnSpPr/>
          <p:nvPr/>
        </p:nvCxnSpPr>
        <p:spPr>
          <a:xfrm flipV="1">
            <a:off x="4141038" y="2708920"/>
            <a:ext cx="1306890" cy="7021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16"/>
          <p:cNvCxnSpPr>
            <a:endCxn id="42" idx="2"/>
          </p:cNvCxnSpPr>
          <p:nvPr/>
        </p:nvCxnSpPr>
        <p:spPr>
          <a:xfrm flipV="1">
            <a:off x="3789282" y="3705688"/>
            <a:ext cx="2127684" cy="6172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16"/>
          <p:cNvCxnSpPr>
            <a:endCxn id="40" idx="1"/>
          </p:cNvCxnSpPr>
          <p:nvPr/>
        </p:nvCxnSpPr>
        <p:spPr>
          <a:xfrm>
            <a:off x="4069030" y="2972614"/>
            <a:ext cx="709798" cy="207150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16"/>
          <p:cNvCxnSpPr>
            <a:endCxn id="41" idx="2"/>
          </p:cNvCxnSpPr>
          <p:nvPr/>
        </p:nvCxnSpPr>
        <p:spPr>
          <a:xfrm flipV="1">
            <a:off x="4509362" y="4329102"/>
            <a:ext cx="866558" cy="13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 flipV="1">
            <a:off x="4433285" y="3554229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16"/>
          <p:cNvCxnSpPr/>
          <p:nvPr/>
        </p:nvCxnSpPr>
        <p:spPr>
          <a:xfrm>
            <a:off x="5879976" y="2852937"/>
            <a:ext cx="2195646" cy="628229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/>
          <p:nvPr/>
        </p:nvCxnSpPr>
        <p:spPr>
          <a:xfrm flipV="1">
            <a:off x="6334222" y="2962301"/>
            <a:ext cx="1127468" cy="61305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344580" y="3811908"/>
            <a:ext cx="685062" cy="37452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>
            <a:endCxn id="42" idx="3"/>
          </p:cNvCxnSpPr>
          <p:nvPr/>
        </p:nvCxnSpPr>
        <p:spPr>
          <a:xfrm flipV="1">
            <a:off x="5795639" y="3883899"/>
            <a:ext cx="186709" cy="30547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>
            <a:endCxn id="49" idx="3"/>
          </p:cNvCxnSpPr>
          <p:nvPr/>
        </p:nvCxnSpPr>
        <p:spPr>
          <a:xfrm flipV="1">
            <a:off x="7427163" y="3739882"/>
            <a:ext cx="701123" cy="38756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3680676" y="255257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b</a:t>
            </a:r>
          </a:p>
        </p:txBody>
      </p:sp>
      <p:sp>
        <p:nvSpPr>
          <p:cNvPr id="36" name="Oval 35"/>
          <p:cNvSpPr/>
          <p:nvPr/>
        </p:nvSpPr>
        <p:spPr>
          <a:xfrm>
            <a:off x="3359697" y="3501009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057089" y="4099764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c</a:t>
            </a:r>
          </a:p>
        </p:txBody>
      </p:sp>
      <p:sp>
        <p:nvSpPr>
          <p:cNvPr id="40" name="Oval 39"/>
          <p:cNvSpPr/>
          <p:nvPr/>
        </p:nvSpPr>
        <p:spPr>
          <a:xfrm>
            <a:off x="4713448" y="3105948"/>
            <a:ext cx="446449" cy="504057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d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5375921" y="4077073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f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5916967" y="3453659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g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447929" y="2492897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e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7032105" y="400506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h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7427163" y="256490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k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062905" y="3309643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chemeClr val="bg1"/>
                </a:solidFill>
                <a:latin typeface="Comic Sans MS"/>
                <a:cs typeface="Comic Sans MS"/>
              </a:rPr>
              <a:t>m</a:t>
            </a:r>
            <a:endParaRPr lang="en-US" sz="2600" dirty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7728" y="2195572"/>
            <a:ext cx="547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1/8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75921" y="213285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2/5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44273" y="3356992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3/4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59343" y="313167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6/7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87689" y="313167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9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346509" y="3491716"/>
            <a:ext cx="792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10/15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752185" y="2276872"/>
            <a:ext cx="755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11/12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392144" y="4283804"/>
            <a:ext cx="792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13/14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30926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847529" y="1340768"/>
            <a:ext cx="86853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>
                <a:latin typeface="Comic Sans MS" panose="030F0702030302020204" pitchFamily="66" charset="0"/>
              </a:rPr>
              <a:t>e</a:t>
            </a:r>
            <a:r>
              <a:rPr lang="tr-TR" sz="2400" dirty="0" err="1">
                <a:latin typeface="Comic Sans MS" panose="030F0702030302020204" pitchFamily="66" charset="0"/>
              </a:rPr>
              <a:t>very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node</a:t>
            </a:r>
            <a:r>
              <a:rPr lang="tr-TR" sz="2400" dirty="0">
                <a:latin typeface="Comic Sans MS" panose="030F0702030302020204" pitchFamily="66" charset="0"/>
              </a:rPr>
              <a:t> u is </a:t>
            </a:r>
            <a:r>
              <a:rPr lang="tr-TR" sz="2400" dirty="0" err="1">
                <a:latin typeface="Comic Sans MS" panose="030F0702030302020204" pitchFamily="66" charset="0"/>
              </a:rPr>
              <a:t>associated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with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three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parameters</a:t>
            </a:r>
            <a:r>
              <a:rPr lang="tr-TR" sz="2400" dirty="0">
                <a:latin typeface="Comic Sans MS" panose="030F0702030302020204" pitchFamily="66" charset="0"/>
              </a:rPr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>
              <a:latin typeface="Comic Sans MS" panose="030F0702030302020204" pitchFamily="66" charset="0"/>
            </a:endParaRPr>
          </a:p>
          <a:p>
            <a:endParaRPr lang="tr-TR" sz="2400" dirty="0">
              <a:latin typeface="Comic Sans MS" panose="030F0702030302020204" pitchFamily="66" charset="0"/>
            </a:endParaRPr>
          </a:p>
          <a:p>
            <a:r>
              <a:rPr lang="tr-TR" sz="2400" dirty="0">
                <a:latin typeface="Comic Sans MS" panose="030F0702030302020204" pitchFamily="66" charset="0"/>
              </a:rPr>
              <a:t>   </a:t>
            </a:r>
            <a:r>
              <a:rPr lang="tr-TR" sz="2400" dirty="0" err="1">
                <a:latin typeface="Comic Sans MS" panose="030F0702030302020204" pitchFamily="66" charset="0"/>
              </a:rPr>
              <a:t>discovery</a:t>
            </a:r>
            <a:r>
              <a:rPr lang="tr-TR" sz="2400" dirty="0">
                <a:latin typeface="Comic Sans MS" panose="030F0702030302020204" pitchFamily="66" charset="0"/>
              </a:rPr>
              <a:t>           </a:t>
            </a:r>
            <a:r>
              <a:rPr lang="tr-TR" sz="2400" dirty="0" err="1">
                <a:latin typeface="Comic Sans MS" panose="030F0702030302020204" pitchFamily="66" charset="0"/>
              </a:rPr>
              <a:t>finish</a:t>
            </a:r>
            <a:r>
              <a:rPr lang="tr-TR" sz="2400" dirty="0">
                <a:latin typeface="Comic Sans MS" panose="030F0702030302020204" pitchFamily="66" charset="0"/>
              </a:rPr>
              <a:t>                </a:t>
            </a:r>
            <a:r>
              <a:rPr lang="tr-TR" sz="2400" dirty="0" err="1">
                <a:latin typeface="Comic Sans MS" panose="030F0702030302020204" pitchFamily="66" charset="0"/>
              </a:rPr>
              <a:t>parent</a:t>
            </a:r>
            <a:r>
              <a:rPr lang="tr-TR" sz="2400" dirty="0">
                <a:latin typeface="Comic Sans MS" panose="030F0702030302020204" pitchFamily="66" charset="0"/>
              </a:rPr>
              <a:t>                   </a:t>
            </a:r>
            <a:r>
              <a:rPr lang="tr-TR" sz="2400" dirty="0" err="1">
                <a:latin typeface="Comic Sans MS" panose="030F0702030302020204" pitchFamily="66" charset="0"/>
              </a:rPr>
              <a:t>color</a:t>
            </a:r>
            <a:r>
              <a:rPr lang="tr-TR" sz="2400" dirty="0">
                <a:latin typeface="Comic Sans MS" panose="030F0702030302020204" pitchFamily="66" charset="0"/>
              </a:rPr>
              <a:t>  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cxnSp>
        <p:nvCxnSpPr>
          <p:cNvPr id="5" name="Düz Ok Bağlayıcısı 4"/>
          <p:cNvCxnSpPr/>
          <p:nvPr/>
        </p:nvCxnSpPr>
        <p:spPr>
          <a:xfrm flipV="1">
            <a:off x="2855640" y="2955724"/>
            <a:ext cx="190588" cy="4732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Metin kutusu 5"/>
          <p:cNvSpPr txBox="1"/>
          <p:nvPr/>
        </p:nvSpPr>
        <p:spPr>
          <a:xfrm>
            <a:off x="1631504" y="3429001"/>
            <a:ext cx="244827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700" dirty="0" err="1">
                <a:latin typeface="Comic Sans MS" panose="030F0702030302020204" pitchFamily="66" charset="0"/>
              </a:rPr>
              <a:t>t</a:t>
            </a:r>
            <a:r>
              <a:rPr lang="tr-TR" sz="1700" dirty="0" err="1">
                <a:latin typeface="Comic Sans MS" panose="030F0702030302020204" pitchFamily="66" charset="0"/>
              </a:rPr>
              <a:t>he</a:t>
            </a:r>
            <a:r>
              <a:rPr lang="tr-TR" sz="1700" dirty="0">
                <a:latin typeface="Comic Sans MS" panose="030F0702030302020204" pitchFamily="66" charset="0"/>
              </a:rPr>
              <a:t> time </a:t>
            </a:r>
            <a:r>
              <a:rPr lang="tr-TR" sz="1700" dirty="0" err="1">
                <a:latin typeface="Comic Sans MS" panose="030F0702030302020204" pitchFamily="66" charset="0"/>
              </a:rPr>
              <a:t>we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have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discovered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the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node</a:t>
            </a:r>
            <a:r>
              <a:rPr lang="tr-TR" sz="1700" dirty="0">
                <a:latin typeface="Comic Sans MS" panose="030F0702030302020204" pitchFamily="66" charset="0"/>
              </a:rPr>
              <a:t> u</a:t>
            </a:r>
            <a:endParaRPr lang="tr-TR" sz="1700" dirty="0">
              <a:latin typeface="Comic Sans MS" panose="030F0702030302020204" pitchFamily="66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5447928" y="3573017"/>
            <a:ext cx="2221562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700" dirty="0" err="1">
                <a:latin typeface="Comic Sans MS" panose="030F0702030302020204" pitchFamily="66" charset="0"/>
              </a:rPr>
              <a:t>u’s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predecessor</a:t>
            </a:r>
            <a:r>
              <a:rPr lang="tr-TR" sz="1700" dirty="0">
                <a:latin typeface="Comic Sans MS" panose="030F0702030302020204" pitchFamily="66" charset="0"/>
              </a:rPr>
              <a:t> on </a:t>
            </a:r>
            <a:r>
              <a:rPr lang="tr-TR" sz="1700" dirty="0" err="1">
                <a:latin typeface="Comic Sans MS" panose="030F0702030302020204" pitchFamily="66" charset="0"/>
              </a:rPr>
              <a:t>the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shortest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path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from</a:t>
            </a:r>
            <a:r>
              <a:rPr lang="tr-TR" sz="1700" dirty="0">
                <a:latin typeface="Comic Sans MS" panose="030F0702030302020204" pitchFamily="66" charset="0"/>
              </a:rPr>
              <a:t> s </a:t>
            </a:r>
            <a:r>
              <a:rPr lang="tr-TR" sz="1700" dirty="0" err="1">
                <a:latin typeface="Comic Sans MS" panose="030F0702030302020204" pitchFamily="66" charset="0"/>
              </a:rPr>
              <a:t>to</a:t>
            </a:r>
            <a:r>
              <a:rPr lang="tr-TR" sz="1700" dirty="0">
                <a:latin typeface="Comic Sans MS" panose="030F0702030302020204" pitchFamily="66" charset="0"/>
              </a:rPr>
              <a:t> u</a:t>
            </a:r>
          </a:p>
        </p:txBody>
      </p:sp>
      <p:cxnSp>
        <p:nvCxnSpPr>
          <p:cNvPr id="8" name="Düz Ok Bağlayıcısı 7"/>
          <p:cNvCxnSpPr>
            <a:stCxn id="7" idx="0"/>
          </p:cNvCxnSpPr>
          <p:nvPr/>
        </p:nvCxnSpPr>
        <p:spPr>
          <a:xfrm flipV="1">
            <a:off x="6558710" y="2924944"/>
            <a:ext cx="761427" cy="6480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Metin kutusu 8"/>
          <p:cNvSpPr txBox="1"/>
          <p:nvPr/>
        </p:nvSpPr>
        <p:spPr>
          <a:xfrm>
            <a:off x="8184233" y="3514364"/>
            <a:ext cx="233423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700" dirty="0" err="1">
                <a:latin typeface="Comic Sans MS" panose="030F0702030302020204" pitchFamily="66" charset="0"/>
              </a:rPr>
              <a:t>s</a:t>
            </a:r>
            <a:r>
              <a:rPr lang="tr-TR" sz="1700" dirty="0" err="1">
                <a:latin typeface="Comic Sans MS" panose="030F0702030302020204" pitchFamily="66" charset="0"/>
              </a:rPr>
              <a:t>hows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the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state</a:t>
            </a:r>
            <a:r>
              <a:rPr lang="tr-TR" sz="1700" dirty="0">
                <a:latin typeface="Comic Sans MS" panose="030F0702030302020204" pitchFamily="66" charset="0"/>
              </a:rPr>
              <a:t> of u</a:t>
            </a:r>
          </a:p>
          <a:p>
            <a:r>
              <a:rPr lang="tr-TR" sz="1700" dirty="0" err="1">
                <a:latin typeface="Comic Sans MS" panose="030F0702030302020204" pitchFamily="66" charset="0"/>
              </a:rPr>
              <a:t>white</a:t>
            </a:r>
            <a:r>
              <a:rPr lang="tr-TR" sz="1700" dirty="0">
                <a:latin typeface="Comic Sans MS" panose="030F0702030302020204" pitchFamily="66" charset="0"/>
              </a:rPr>
              <a:t> : </a:t>
            </a:r>
            <a:r>
              <a:rPr lang="tr-TR" sz="1700" dirty="0" err="1">
                <a:latin typeface="Comic Sans MS" panose="030F0702030302020204" pitchFamily="66" charset="0"/>
              </a:rPr>
              <a:t>undiscovered</a:t>
            </a:r>
            <a:endParaRPr lang="tr-TR" sz="1700" dirty="0">
              <a:latin typeface="Comic Sans MS" panose="030F0702030302020204" pitchFamily="66" charset="0"/>
            </a:endParaRPr>
          </a:p>
          <a:p>
            <a:r>
              <a:rPr lang="tr-TR" sz="1700" dirty="0" err="1">
                <a:latin typeface="Comic Sans MS" panose="030F0702030302020204" pitchFamily="66" charset="0"/>
              </a:rPr>
              <a:t>g</a:t>
            </a:r>
            <a:r>
              <a:rPr lang="tr-TR" sz="1700" dirty="0" err="1">
                <a:latin typeface="Comic Sans MS" panose="030F0702030302020204" pitchFamily="66" charset="0"/>
              </a:rPr>
              <a:t>ray</a:t>
            </a:r>
            <a:r>
              <a:rPr lang="tr-TR" sz="1700" dirty="0">
                <a:latin typeface="Comic Sans MS" panose="030F0702030302020204" pitchFamily="66" charset="0"/>
              </a:rPr>
              <a:t> : </a:t>
            </a:r>
            <a:r>
              <a:rPr lang="tr-TR" sz="1700" dirty="0" err="1">
                <a:latin typeface="Comic Sans MS" panose="030F0702030302020204" pitchFamily="66" charset="0"/>
              </a:rPr>
              <a:t>discovered</a:t>
            </a:r>
            <a:endParaRPr lang="tr-TR" sz="1700" dirty="0">
              <a:latin typeface="Comic Sans MS" panose="030F0702030302020204" pitchFamily="66" charset="0"/>
            </a:endParaRPr>
          </a:p>
          <a:p>
            <a:r>
              <a:rPr lang="tr-TR" sz="1700" dirty="0">
                <a:latin typeface="Comic Sans MS" panose="030F0702030302020204" pitchFamily="66" charset="0"/>
              </a:rPr>
              <a:t>Black : </a:t>
            </a:r>
            <a:r>
              <a:rPr lang="tr-TR" sz="1700" dirty="0" err="1">
                <a:latin typeface="Comic Sans MS" panose="030F0702030302020204" pitchFamily="66" charset="0"/>
              </a:rPr>
              <a:t>processed</a:t>
            </a:r>
            <a:r>
              <a:rPr lang="tr-TR" sz="1700" dirty="0">
                <a:latin typeface="Comic Sans MS" panose="030F0702030302020204" pitchFamily="66" charset="0"/>
              </a:rPr>
              <a:t>   </a:t>
            </a:r>
          </a:p>
        </p:txBody>
      </p:sp>
      <p:cxnSp>
        <p:nvCxnSpPr>
          <p:cNvPr id="10" name="Düz Ok Bağlayıcısı 9"/>
          <p:cNvCxnSpPr/>
          <p:nvPr/>
        </p:nvCxnSpPr>
        <p:spPr>
          <a:xfrm flipV="1">
            <a:off x="9217663" y="2924945"/>
            <a:ext cx="580720" cy="58942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4"/>
          <p:cNvCxnSpPr>
            <a:stCxn id="16" idx="0"/>
          </p:cNvCxnSpPr>
          <p:nvPr/>
        </p:nvCxnSpPr>
        <p:spPr>
          <a:xfrm flipV="1">
            <a:off x="4511824" y="2924944"/>
            <a:ext cx="432048" cy="15841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Metin kutusu 5"/>
          <p:cNvSpPr txBox="1"/>
          <p:nvPr/>
        </p:nvSpPr>
        <p:spPr>
          <a:xfrm>
            <a:off x="3287688" y="4509121"/>
            <a:ext cx="244827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700" dirty="0" err="1">
                <a:latin typeface="Comic Sans MS" panose="030F0702030302020204" pitchFamily="66" charset="0"/>
              </a:rPr>
              <a:t>t</a:t>
            </a:r>
            <a:r>
              <a:rPr lang="tr-TR" sz="1700" dirty="0" err="1">
                <a:latin typeface="Comic Sans MS" panose="030F0702030302020204" pitchFamily="66" charset="0"/>
              </a:rPr>
              <a:t>he</a:t>
            </a:r>
            <a:r>
              <a:rPr lang="tr-TR" sz="1700" dirty="0">
                <a:latin typeface="Comic Sans MS" panose="030F0702030302020204" pitchFamily="66" charset="0"/>
              </a:rPr>
              <a:t> time </a:t>
            </a:r>
            <a:r>
              <a:rPr lang="tr-TR" sz="1700" dirty="0" err="1">
                <a:latin typeface="Comic Sans MS" panose="030F0702030302020204" pitchFamily="66" charset="0"/>
              </a:rPr>
              <a:t>we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have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processed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the</a:t>
            </a:r>
            <a:r>
              <a:rPr lang="tr-TR" sz="1700" dirty="0">
                <a:latin typeface="Comic Sans MS" panose="030F0702030302020204" pitchFamily="66" charset="0"/>
              </a:rPr>
              <a:t> </a:t>
            </a:r>
            <a:r>
              <a:rPr lang="tr-TR" sz="1700" dirty="0" err="1">
                <a:latin typeface="Comic Sans MS" panose="030F0702030302020204" pitchFamily="66" charset="0"/>
              </a:rPr>
              <a:t>node</a:t>
            </a:r>
            <a:r>
              <a:rPr lang="tr-TR" sz="1700" dirty="0">
                <a:latin typeface="Comic Sans MS" panose="030F0702030302020204" pitchFamily="66" charset="0"/>
              </a:rPr>
              <a:t> u</a:t>
            </a:r>
            <a:endParaRPr lang="tr-TR" sz="1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55056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211848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>
                <a:latin typeface="Comic Sans MS"/>
                <a:cs typeface="Comic Sans MS"/>
              </a:rPr>
              <a:t>un DFS on the given graph, and sort the vertices according to their finishing time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21" name="Düz Bağlayıcı 16"/>
          <p:cNvCxnSpPr/>
          <p:nvPr/>
        </p:nvCxnSpPr>
        <p:spPr>
          <a:xfrm flipV="1">
            <a:off x="4141038" y="2708920"/>
            <a:ext cx="1306890" cy="7021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16"/>
          <p:cNvCxnSpPr>
            <a:endCxn id="42" idx="2"/>
          </p:cNvCxnSpPr>
          <p:nvPr/>
        </p:nvCxnSpPr>
        <p:spPr>
          <a:xfrm flipV="1">
            <a:off x="3789282" y="3705688"/>
            <a:ext cx="2127684" cy="6172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16"/>
          <p:cNvCxnSpPr>
            <a:endCxn id="40" idx="1"/>
          </p:cNvCxnSpPr>
          <p:nvPr/>
        </p:nvCxnSpPr>
        <p:spPr>
          <a:xfrm>
            <a:off x="4069030" y="2972614"/>
            <a:ext cx="709798" cy="207150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16"/>
          <p:cNvCxnSpPr>
            <a:endCxn id="41" idx="2"/>
          </p:cNvCxnSpPr>
          <p:nvPr/>
        </p:nvCxnSpPr>
        <p:spPr>
          <a:xfrm flipV="1">
            <a:off x="4509362" y="4329102"/>
            <a:ext cx="866558" cy="13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 flipV="1">
            <a:off x="4433285" y="3554229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16"/>
          <p:cNvCxnSpPr/>
          <p:nvPr/>
        </p:nvCxnSpPr>
        <p:spPr>
          <a:xfrm>
            <a:off x="5879976" y="2852937"/>
            <a:ext cx="2195646" cy="628229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/>
          <p:nvPr/>
        </p:nvCxnSpPr>
        <p:spPr>
          <a:xfrm flipV="1">
            <a:off x="6334222" y="2962301"/>
            <a:ext cx="1127468" cy="61305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344580" y="3811908"/>
            <a:ext cx="685062" cy="37452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>
            <a:endCxn id="42" idx="3"/>
          </p:cNvCxnSpPr>
          <p:nvPr/>
        </p:nvCxnSpPr>
        <p:spPr>
          <a:xfrm flipV="1">
            <a:off x="5795639" y="3883899"/>
            <a:ext cx="186709" cy="30547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>
            <a:endCxn id="49" idx="3"/>
          </p:cNvCxnSpPr>
          <p:nvPr/>
        </p:nvCxnSpPr>
        <p:spPr>
          <a:xfrm flipV="1">
            <a:off x="7427163" y="3739882"/>
            <a:ext cx="701123" cy="38756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3680676" y="255257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b</a:t>
            </a:r>
          </a:p>
        </p:txBody>
      </p:sp>
      <p:sp>
        <p:nvSpPr>
          <p:cNvPr id="36" name="Oval 35"/>
          <p:cNvSpPr/>
          <p:nvPr/>
        </p:nvSpPr>
        <p:spPr>
          <a:xfrm>
            <a:off x="3359697" y="3501009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a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057089" y="4099764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c</a:t>
            </a:r>
          </a:p>
        </p:txBody>
      </p:sp>
      <p:sp>
        <p:nvSpPr>
          <p:cNvPr id="40" name="Oval 39"/>
          <p:cNvSpPr/>
          <p:nvPr/>
        </p:nvSpPr>
        <p:spPr>
          <a:xfrm>
            <a:off x="4713448" y="3105948"/>
            <a:ext cx="446449" cy="504057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d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5375921" y="4077073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f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5916967" y="3453659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g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447929" y="2492897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e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7032105" y="400506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h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7427163" y="256490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k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062905" y="3309643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chemeClr val="bg1"/>
                </a:solidFill>
                <a:latin typeface="Comic Sans MS"/>
                <a:cs typeface="Comic Sans MS"/>
              </a:rPr>
              <a:t>m</a:t>
            </a:r>
            <a:endParaRPr lang="en-US" sz="2600" dirty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7728" y="2195572"/>
            <a:ext cx="547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1/8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75921" y="213285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2/5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44273" y="3356992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3/4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59343" y="313167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6/7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87689" y="3131676"/>
            <a:ext cx="688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9/16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346509" y="3491716"/>
            <a:ext cx="792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10/15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752185" y="2276872"/>
            <a:ext cx="755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11/12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392144" y="4283804"/>
            <a:ext cx="792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13/14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49241692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211848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>
                <a:latin typeface="Comic Sans MS"/>
                <a:cs typeface="Comic Sans MS"/>
              </a:rPr>
              <a:t>un DFS on the given graph, and sort the vertices according to their finishing time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21" name="Düz Bağlayıcı 16"/>
          <p:cNvCxnSpPr/>
          <p:nvPr/>
        </p:nvCxnSpPr>
        <p:spPr>
          <a:xfrm flipV="1">
            <a:off x="4141038" y="2708920"/>
            <a:ext cx="1306890" cy="7021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16"/>
          <p:cNvCxnSpPr>
            <a:endCxn id="42" idx="2"/>
          </p:cNvCxnSpPr>
          <p:nvPr/>
        </p:nvCxnSpPr>
        <p:spPr>
          <a:xfrm flipV="1">
            <a:off x="3789282" y="3705688"/>
            <a:ext cx="2127684" cy="6172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16"/>
          <p:cNvCxnSpPr>
            <a:endCxn id="40" idx="1"/>
          </p:cNvCxnSpPr>
          <p:nvPr/>
        </p:nvCxnSpPr>
        <p:spPr>
          <a:xfrm>
            <a:off x="4069030" y="2972614"/>
            <a:ext cx="709798" cy="207150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16"/>
          <p:cNvCxnSpPr>
            <a:endCxn id="41" idx="2"/>
          </p:cNvCxnSpPr>
          <p:nvPr/>
        </p:nvCxnSpPr>
        <p:spPr>
          <a:xfrm flipV="1">
            <a:off x="4509362" y="4329102"/>
            <a:ext cx="866558" cy="135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 flipV="1">
            <a:off x="4433285" y="3554229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16"/>
          <p:cNvCxnSpPr/>
          <p:nvPr/>
        </p:nvCxnSpPr>
        <p:spPr>
          <a:xfrm>
            <a:off x="5879976" y="2852937"/>
            <a:ext cx="2195646" cy="628229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/>
          <p:nvPr/>
        </p:nvCxnSpPr>
        <p:spPr>
          <a:xfrm flipV="1">
            <a:off x="6334222" y="2962301"/>
            <a:ext cx="1127468" cy="61305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344580" y="3811908"/>
            <a:ext cx="685062" cy="37452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>
            <a:endCxn id="42" idx="3"/>
          </p:cNvCxnSpPr>
          <p:nvPr/>
        </p:nvCxnSpPr>
        <p:spPr>
          <a:xfrm flipV="1">
            <a:off x="5795639" y="3883899"/>
            <a:ext cx="186709" cy="30547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>
            <a:endCxn id="49" idx="3"/>
          </p:cNvCxnSpPr>
          <p:nvPr/>
        </p:nvCxnSpPr>
        <p:spPr>
          <a:xfrm flipV="1">
            <a:off x="7427163" y="3739882"/>
            <a:ext cx="701123" cy="38756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3680676" y="255257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b</a:t>
            </a:r>
          </a:p>
        </p:txBody>
      </p:sp>
      <p:sp>
        <p:nvSpPr>
          <p:cNvPr id="36" name="Oval 35"/>
          <p:cNvSpPr/>
          <p:nvPr/>
        </p:nvSpPr>
        <p:spPr>
          <a:xfrm>
            <a:off x="3359697" y="3501009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a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057089" y="4099764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c</a:t>
            </a:r>
          </a:p>
        </p:txBody>
      </p:sp>
      <p:sp>
        <p:nvSpPr>
          <p:cNvPr id="40" name="Oval 39"/>
          <p:cNvSpPr/>
          <p:nvPr/>
        </p:nvSpPr>
        <p:spPr>
          <a:xfrm>
            <a:off x="4713448" y="3105948"/>
            <a:ext cx="446449" cy="504057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d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5375921" y="4077073"/>
            <a:ext cx="446449" cy="504057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f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5916967" y="3453659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g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447929" y="2492897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e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7032105" y="400506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h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7427163" y="256490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k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062905" y="3309643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chemeClr val="bg1"/>
                </a:solidFill>
                <a:latin typeface="Comic Sans MS"/>
                <a:cs typeface="Comic Sans MS"/>
              </a:rPr>
              <a:t>m</a:t>
            </a:r>
            <a:endParaRPr lang="en-US" sz="2600" dirty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7728" y="2195572"/>
            <a:ext cx="547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1/8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75921" y="213285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2/5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44273" y="3356992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3/4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59343" y="313167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6/7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87689" y="3131676"/>
            <a:ext cx="688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9/16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346509" y="3491716"/>
            <a:ext cx="792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10/15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752185" y="2276872"/>
            <a:ext cx="755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11/12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392144" y="4283804"/>
            <a:ext cx="792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13/14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935445" y="457183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17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03557759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211848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>
                <a:latin typeface="Comic Sans MS"/>
                <a:cs typeface="Comic Sans MS"/>
              </a:rPr>
              <a:t>un DFS on the given graph, and sort the vertices according to their finishing time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21" name="Düz Bağlayıcı 16"/>
          <p:cNvCxnSpPr/>
          <p:nvPr/>
        </p:nvCxnSpPr>
        <p:spPr>
          <a:xfrm flipV="1">
            <a:off x="4141038" y="2708920"/>
            <a:ext cx="1306890" cy="7021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16"/>
          <p:cNvCxnSpPr>
            <a:endCxn id="42" idx="2"/>
          </p:cNvCxnSpPr>
          <p:nvPr/>
        </p:nvCxnSpPr>
        <p:spPr>
          <a:xfrm flipV="1">
            <a:off x="3789282" y="3705688"/>
            <a:ext cx="2127684" cy="6172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16"/>
          <p:cNvCxnSpPr>
            <a:endCxn id="40" idx="1"/>
          </p:cNvCxnSpPr>
          <p:nvPr/>
        </p:nvCxnSpPr>
        <p:spPr>
          <a:xfrm>
            <a:off x="4069030" y="2972614"/>
            <a:ext cx="709798" cy="207150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16"/>
          <p:cNvCxnSpPr>
            <a:endCxn id="41" idx="2"/>
          </p:cNvCxnSpPr>
          <p:nvPr/>
        </p:nvCxnSpPr>
        <p:spPr>
          <a:xfrm flipV="1">
            <a:off x="4509362" y="4329102"/>
            <a:ext cx="866558" cy="135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 flipV="1">
            <a:off x="4433285" y="3554229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16"/>
          <p:cNvCxnSpPr/>
          <p:nvPr/>
        </p:nvCxnSpPr>
        <p:spPr>
          <a:xfrm>
            <a:off x="5879976" y="2852937"/>
            <a:ext cx="2195646" cy="628229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/>
          <p:nvPr/>
        </p:nvCxnSpPr>
        <p:spPr>
          <a:xfrm flipV="1">
            <a:off x="6334222" y="2962301"/>
            <a:ext cx="1127468" cy="61305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344580" y="3811908"/>
            <a:ext cx="685062" cy="37452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>
            <a:endCxn id="42" idx="3"/>
          </p:cNvCxnSpPr>
          <p:nvPr/>
        </p:nvCxnSpPr>
        <p:spPr>
          <a:xfrm flipV="1">
            <a:off x="5795639" y="3883899"/>
            <a:ext cx="186709" cy="30547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>
            <a:endCxn id="49" idx="3"/>
          </p:cNvCxnSpPr>
          <p:nvPr/>
        </p:nvCxnSpPr>
        <p:spPr>
          <a:xfrm flipV="1">
            <a:off x="7427163" y="3739882"/>
            <a:ext cx="701123" cy="38756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3680676" y="255257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b</a:t>
            </a:r>
          </a:p>
        </p:txBody>
      </p:sp>
      <p:sp>
        <p:nvSpPr>
          <p:cNvPr id="36" name="Oval 35"/>
          <p:cNvSpPr/>
          <p:nvPr/>
        </p:nvSpPr>
        <p:spPr>
          <a:xfrm>
            <a:off x="3359697" y="3501009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a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057089" y="4099764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c</a:t>
            </a:r>
          </a:p>
        </p:txBody>
      </p:sp>
      <p:sp>
        <p:nvSpPr>
          <p:cNvPr id="40" name="Oval 39"/>
          <p:cNvSpPr/>
          <p:nvPr/>
        </p:nvSpPr>
        <p:spPr>
          <a:xfrm>
            <a:off x="4713448" y="3105948"/>
            <a:ext cx="446449" cy="504057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d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5375921" y="4077073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f</a:t>
            </a:r>
            <a:endParaRPr lang="en-US" sz="2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5916967" y="3453659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g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447929" y="2492897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e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7032105" y="400506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h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7427163" y="256490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k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062905" y="3309643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chemeClr val="bg1"/>
                </a:solidFill>
                <a:latin typeface="Comic Sans MS"/>
                <a:cs typeface="Comic Sans MS"/>
              </a:rPr>
              <a:t>m</a:t>
            </a:r>
            <a:endParaRPr lang="en-US" sz="2600" dirty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7728" y="2195572"/>
            <a:ext cx="547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1/8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75921" y="213285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2/5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44273" y="3356992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3/4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59343" y="313167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6/7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87689" y="3131676"/>
            <a:ext cx="688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9/16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346509" y="3491716"/>
            <a:ext cx="792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10/15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752185" y="2276872"/>
            <a:ext cx="755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11/12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392144" y="4283804"/>
            <a:ext cx="792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13/14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935445" y="457183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306486" y="4581128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18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02806168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211848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>
                <a:latin typeface="Comic Sans MS"/>
                <a:cs typeface="Comic Sans MS"/>
              </a:rPr>
              <a:t>un DFS on the given graph, and sort the vertices according to their finishing time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21" name="Düz Bağlayıcı 16"/>
          <p:cNvCxnSpPr/>
          <p:nvPr/>
        </p:nvCxnSpPr>
        <p:spPr>
          <a:xfrm flipV="1">
            <a:off x="4141038" y="2708920"/>
            <a:ext cx="1306890" cy="7021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16"/>
          <p:cNvCxnSpPr>
            <a:endCxn id="42" idx="2"/>
          </p:cNvCxnSpPr>
          <p:nvPr/>
        </p:nvCxnSpPr>
        <p:spPr>
          <a:xfrm flipV="1">
            <a:off x="3789282" y="3705688"/>
            <a:ext cx="2127684" cy="6172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16"/>
          <p:cNvCxnSpPr>
            <a:endCxn id="40" idx="1"/>
          </p:cNvCxnSpPr>
          <p:nvPr/>
        </p:nvCxnSpPr>
        <p:spPr>
          <a:xfrm>
            <a:off x="4069030" y="2972614"/>
            <a:ext cx="709798" cy="207150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16"/>
          <p:cNvCxnSpPr>
            <a:endCxn id="41" idx="2"/>
          </p:cNvCxnSpPr>
          <p:nvPr/>
        </p:nvCxnSpPr>
        <p:spPr>
          <a:xfrm flipV="1">
            <a:off x="4509362" y="4329102"/>
            <a:ext cx="866558" cy="135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 flipV="1">
            <a:off x="4433285" y="3554229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16"/>
          <p:cNvCxnSpPr/>
          <p:nvPr/>
        </p:nvCxnSpPr>
        <p:spPr>
          <a:xfrm>
            <a:off x="5879976" y="2852937"/>
            <a:ext cx="2195646" cy="628229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/>
          <p:nvPr/>
        </p:nvCxnSpPr>
        <p:spPr>
          <a:xfrm flipV="1">
            <a:off x="6334222" y="2962301"/>
            <a:ext cx="1127468" cy="61305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344580" y="3811908"/>
            <a:ext cx="685062" cy="37452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>
            <a:endCxn id="42" idx="3"/>
          </p:cNvCxnSpPr>
          <p:nvPr/>
        </p:nvCxnSpPr>
        <p:spPr>
          <a:xfrm flipV="1">
            <a:off x="5795639" y="3883899"/>
            <a:ext cx="186709" cy="30547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>
            <a:endCxn id="49" idx="3"/>
          </p:cNvCxnSpPr>
          <p:nvPr/>
        </p:nvCxnSpPr>
        <p:spPr>
          <a:xfrm flipV="1">
            <a:off x="7427163" y="3739882"/>
            <a:ext cx="701123" cy="38756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3680676" y="255257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b</a:t>
            </a:r>
          </a:p>
        </p:txBody>
      </p:sp>
      <p:sp>
        <p:nvSpPr>
          <p:cNvPr id="36" name="Oval 35"/>
          <p:cNvSpPr/>
          <p:nvPr/>
        </p:nvSpPr>
        <p:spPr>
          <a:xfrm>
            <a:off x="3359697" y="3501009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a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057089" y="4099764"/>
            <a:ext cx="446449" cy="50405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10253F"/>
                </a:solidFill>
                <a:latin typeface="Comic Sans MS"/>
                <a:cs typeface="Comic Sans MS"/>
              </a:rPr>
              <a:t>c</a:t>
            </a:r>
          </a:p>
        </p:txBody>
      </p:sp>
      <p:sp>
        <p:nvSpPr>
          <p:cNvPr id="40" name="Oval 39"/>
          <p:cNvSpPr/>
          <p:nvPr/>
        </p:nvSpPr>
        <p:spPr>
          <a:xfrm>
            <a:off x="4713448" y="3105948"/>
            <a:ext cx="446449" cy="504057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d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5375921" y="4077073"/>
            <a:ext cx="446449" cy="504057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f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5916967" y="3453659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g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447929" y="2492897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e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7032105" y="400506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h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7427163" y="256490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k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062905" y="3309643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chemeClr val="bg1"/>
                </a:solidFill>
                <a:latin typeface="Comic Sans MS"/>
                <a:cs typeface="Comic Sans MS"/>
              </a:rPr>
              <a:t>m</a:t>
            </a:r>
            <a:endParaRPr lang="en-US" sz="2600" dirty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7728" y="2195572"/>
            <a:ext cx="547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1/8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75921" y="213285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2/5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44273" y="3356992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3/4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59343" y="313167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6/7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87689" y="3131676"/>
            <a:ext cx="688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9/16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346509" y="3491716"/>
            <a:ext cx="792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10/15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752185" y="2276872"/>
            <a:ext cx="755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11/12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392144" y="4283804"/>
            <a:ext cx="792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13/14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935445" y="457183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306485" y="4581128"/>
            <a:ext cx="792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18/19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78597011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211848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>
                <a:latin typeface="Comic Sans MS"/>
                <a:cs typeface="Comic Sans MS"/>
              </a:rPr>
              <a:t>un DFS on the given graph, and sort the vertices according to their finishing time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21" name="Düz Bağlayıcı 16"/>
          <p:cNvCxnSpPr/>
          <p:nvPr/>
        </p:nvCxnSpPr>
        <p:spPr>
          <a:xfrm flipV="1">
            <a:off x="4141038" y="2708920"/>
            <a:ext cx="1306890" cy="7021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16"/>
          <p:cNvCxnSpPr>
            <a:endCxn id="42" idx="2"/>
          </p:cNvCxnSpPr>
          <p:nvPr/>
        </p:nvCxnSpPr>
        <p:spPr>
          <a:xfrm flipV="1">
            <a:off x="3789282" y="3705688"/>
            <a:ext cx="2127684" cy="6172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16"/>
          <p:cNvCxnSpPr>
            <a:endCxn id="40" idx="1"/>
          </p:cNvCxnSpPr>
          <p:nvPr/>
        </p:nvCxnSpPr>
        <p:spPr>
          <a:xfrm>
            <a:off x="4069030" y="2972614"/>
            <a:ext cx="709798" cy="207150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16"/>
          <p:cNvCxnSpPr>
            <a:endCxn id="41" idx="2"/>
          </p:cNvCxnSpPr>
          <p:nvPr/>
        </p:nvCxnSpPr>
        <p:spPr>
          <a:xfrm flipV="1">
            <a:off x="4509362" y="4329102"/>
            <a:ext cx="866558" cy="135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 flipV="1">
            <a:off x="4433285" y="3554229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16"/>
          <p:cNvCxnSpPr/>
          <p:nvPr/>
        </p:nvCxnSpPr>
        <p:spPr>
          <a:xfrm>
            <a:off x="5879976" y="2852937"/>
            <a:ext cx="2195646" cy="628229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/>
          <p:nvPr/>
        </p:nvCxnSpPr>
        <p:spPr>
          <a:xfrm flipV="1">
            <a:off x="6334222" y="2962301"/>
            <a:ext cx="1127468" cy="61305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344580" y="3811908"/>
            <a:ext cx="685062" cy="37452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>
            <a:endCxn id="42" idx="3"/>
          </p:cNvCxnSpPr>
          <p:nvPr/>
        </p:nvCxnSpPr>
        <p:spPr>
          <a:xfrm flipV="1">
            <a:off x="5795639" y="3883899"/>
            <a:ext cx="186709" cy="30547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>
            <a:endCxn id="49" idx="3"/>
          </p:cNvCxnSpPr>
          <p:nvPr/>
        </p:nvCxnSpPr>
        <p:spPr>
          <a:xfrm flipV="1">
            <a:off x="7427163" y="3739882"/>
            <a:ext cx="701123" cy="38756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3680676" y="255257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b</a:t>
            </a:r>
          </a:p>
        </p:txBody>
      </p:sp>
      <p:sp>
        <p:nvSpPr>
          <p:cNvPr id="36" name="Oval 35"/>
          <p:cNvSpPr/>
          <p:nvPr/>
        </p:nvSpPr>
        <p:spPr>
          <a:xfrm>
            <a:off x="3359697" y="3501009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a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057089" y="4099764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c</a:t>
            </a:r>
          </a:p>
        </p:txBody>
      </p:sp>
      <p:sp>
        <p:nvSpPr>
          <p:cNvPr id="40" name="Oval 39"/>
          <p:cNvSpPr/>
          <p:nvPr/>
        </p:nvSpPr>
        <p:spPr>
          <a:xfrm>
            <a:off x="4713448" y="3105948"/>
            <a:ext cx="446449" cy="504057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d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5375921" y="4077073"/>
            <a:ext cx="446449" cy="504057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f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5916967" y="3453659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g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447929" y="2492897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e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7032105" y="400506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h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7427163" y="256490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k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062905" y="3309643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chemeClr val="bg1"/>
                </a:solidFill>
                <a:latin typeface="Comic Sans MS"/>
                <a:cs typeface="Comic Sans MS"/>
              </a:rPr>
              <a:t>m</a:t>
            </a:r>
            <a:endParaRPr lang="en-US" sz="2600" dirty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7728" y="2195572"/>
            <a:ext cx="547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1/8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75921" y="213285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2/5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44273" y="3356992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3/4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59343" y="313167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6/7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87689" y="3131676"/>
            <a:ext cx="688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9/16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346509" y="3491716"/>
            <a:ext cx="792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10/15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752185" y="2276872"/>
            <a:ext cx="755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11/12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392144" y="4283804"/>
            <a:ext cx="792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13/14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935444" y="4571836"/>
            <a:ext cx="829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17/20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306485" y="4581128"/>
            <a:ext cx="792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18/19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11768204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211848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>
                <a:latin typeface="Comic Sans MS"/>
                <a:cs typeface="Comic Sans MS"/>
              </a:rPr>
              <a:t>un DFS on the given graph, and sort the vertices according to their finishing time</a:t>
            </a: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21" name="Düz Bağlayıcı 16"/>
          <p:cNvCxnSpPr/>
          <p:nvPr/>
        </p:nvCxnSpPr>
        <p:spPr>
          <a:xfrm flipV="1">
            <a:off x="4141038" y="2708920"/>
            <a:ext cx="1306890" cy="7021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16"/>
          <p:cNvCxnSpPr>
            <a:endCxn id="42" idx="2"/>
          </p:cNvCxnSpPr>
          <p:nvPr/>
        </p:nvCxnSpPr>
        <p:spPr>
          <a:xfrm flipV="1">
            <a:off x="3789282" y="3705688"/>
            <a:ext cx="2127684" cy="6172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16"/>
          <p:cNvCxnSpPr>
            <a:endCxn id="40" idx="1"/>
          </p:cNvCxnSpPr>
          <p:nvPr/>
        </p:nvCxnSpPr>
        <p:spPr>
          <a:xfrm>
            <a:off x="4069030" y="2972614"/>
            <a:ext cx="709798" cy="207150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16"/>
          <p:cNvCxnSpPr>
            <a:endCxn id="41" idx="2"/>
          </p:cNvCxnSpPr>
          <p:nvPr/>
        </p:nvCxnSpPr>
        <p:spPr>
          <a:xfrm flipV="1">
            <a:off x="4509362" y="4329102"/>
            <a:ext cx="866558" cy="135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 flipV="1">
            <a:off x="4433285" y="3554229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16"/>
          <p:cNvCxnSpPr/>
          <p:nvPr/>
        </p:nvCxnSpPr>
        <p:spPr>
          <a:xfrm>
            <a:off x="5879976" y="2852937"/>
            <a:ext cx="2195646" cy="628229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/>
          <p:nvPr/>
        </p:nvCxnSpPr>
        <p:spPr>
          <a:xfrm flipV="1">
            <a:off x="6334222" y="2962301"/>
            <a:ext cx="1127468" cy="613051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344580" y="3811908"/>
            <a:ext cx="685062" cy="374528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>
            <a:endCxn id="42" idx="3"/>
          </p:cNvCxnSpPr>
          <p:nvPr/>
        </p:nvCxnSpPr>
        <p:spPr>
          <a:xfrm flipV="1">
            <a:off x="5795639" y="3883899"/>
            <a:ext cx="186709" cy="30547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>
            <a:endCxn id="49" idx="3"/>
          </p:cNvCxnSpPr>
          <p:nvPr/>
        </p:nvCxnSpPr>
        <p:spPr>
          <a:xfrm flipV="1">
            <a:off x="7427163" y="3739882"/>
            <a:ext cx="701123" cy="38756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3680676" y="255257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b</a:t>
            </a:r>
          </a:p>
        </p:txBody>
      </p:sp>
      <p:sp>
        <p:nvSpPr>
          <p:cNvPr id="36" name="Oval 35"/>
          <p:cNvSpPr/>
          <p:nvPr/>
        </p:nvSpPr>
        <p:spPr>
          <a:xfrm>
            <a:off x="3359697" y="3501009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a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057089" y="4099764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c</a:t>
            </a:r>
          </a:p>
        </p:txBody>
      </p:sp>
      <p:sp>
        <p:nvSpPr>
          <p:cNvPr id="40" name="Oval 39"/>
          <p:cNvSpPr/>
          <p:nvPr/>
        </p:nvSpPr>
        <p:spPr>
          <a:xfrm>
            <a:off x="4713448" y="3105948"/>
            <a:ext cx="446449" cy="504057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d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5375921" y="4077073"/>
            <a:ext cx="446449" cy="504057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f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5916967" y="3453659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g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447929" y="2492897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e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7032105" y="400506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h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7427163" y="2564905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rgbClr val="FFFFFF"/>
                </a:solidFill>
                <a:latin typeface="Comic Sans MS"/>
                <a:cs typeface="Comic Sans MS"/>
              </a:rPr>
              <a:t>k</a:t>
            </a:r>
            <a:endParaRPr lang="en-US" sz="2600" dirty="0">
              <a:solidFill>
                <a:srgbClr val="FFFFFF"/>
              </a:solidFill>
              <a:latin typeface="Comic Sans MS"/>
              <a:cs typeface="Comic Sans MS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062905" y="3309643"/>
            <a:ext cx="446449" cy="504057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600" dirty="0">
                <a:solidFill>
                  <a:schemeClr val="bg1"/>
                </a:solidFill>
                <a:latin typeface="Comic Sans MS"/>
                <a:cs typeface="Comic Sans MS"/>
              </a:rPr>
              <a:t>m</a:t>
            </a:r>
            <a:endParaRPr lang="en-US" sz="2600" dirty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7728" y="2195572"/>
            <a:ext cx="547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1/8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75921" y="213285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2/5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44273" y="3356992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3/4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59343" y="313167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6/7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87689" y="3131676"/>
            <a:ext cx="688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9/16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346509" y="3491716"/>
            <a:ext cx="792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10/15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752185" y="2276872"/>
            <a:ext cx="755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11/12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392144" y="4283804"/>
            <a:ext cx="792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13/14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935444" y="4571836"/>
            <a:ext cx="829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17/20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306485" y="4581128"/>
            <a:ext cx="792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18/19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59666" y="5445225"/>
            <a:ext cx="380854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>
                <a:latin typeface="Comic Sans MS"/>
                <a:cs typeface="Comic Sans MS"/>
              </a:rPr>
              <a:t>c</a:t>
            </a:r>
            <a:r>
              <a:rPr lang="en-US" sz="2600" dirty="0">
                <a:latin typeface="Comic Sans MS"/>
                <a:cs typeface="Comic Sans MS"/>
              </a:rPr>
              <a:t>, f, a, g, h, k, b, d, e, m</a:t>
            </a:r>
            <a:endParaRPr lang="en-US" sz="2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14216464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427872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o</a:t>
            </a:r>
            <a:r>
              <a:rPr lang="en-US" sz="2200" dirty="0">
                <a:latin typeface="Comic Sans MS"/>
                <a:cs typeface="Comic Sans MS"/>
              </a:rPr>
              <a:t>utput a vertex u with </a:t>
            </a:r>
            <a:r>
              <a:rPr lang="en-US" sz="2200" dirty="0" err="1">
                <a:latin typeface="Comic Sans MS"/>
                <a:cs typeface="Comic Sans MS"/>
              </a:rPr>
              <a:t>deg</a:t>
            </a:r>
            <a:r>
              <a:rPr lang="en-US" sz="2200" baseline="30000" dirty="0" err="1">
                <a:latin typeface="Comic Sans MS"/>
                <a:cs typeface="Comic Sans MS"/>
              </a:rPr>
              <a:t>in</a:t>
            </a:r>
            <a:r>
              <a:rPr lang="en-US" sz="2200" dirty="0">
                <a:latin typeface="Comic Sans MS"/>
                <a:cs typeface="Comic Sans MS"/>
              </a:rPr>
              <a:t>(u)=0 from the graph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remove all outgoing edges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repeat the procedure until no more vertices in the graph   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6414853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427872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o</a:t>
            </a:r>
            <a:r>
              <a:rPr lang="en-US" sz="2200" dirty="0">
                <a:latin typeface="Comic Sans MS"/>
                <a:cs typeface="Comic Sans MS"/>
              </a:rPr>
              <a:t>utput a vertex u with </a:t>
            </a:r>
            <a:r>
              <a:rPr lang="en-US" sz="2200" dirty="0" err="1">
                <a:latin typeface="Comic Sans MS"/>
                <a:cs typeface="Comic Sans MS"/>
              </a:rPr>
              <a:t>deg</a:t>
            </a:r>
            <a:r>
              <a:rPr lang="en-US" sz="2200" baseline="30000" dirty="0" err="1">
                <a:latin typeface="Comic Sans MS"/>
                <a:cs typeface="Comic Sans MS"/>
              </a:rPr>
              <a:t>in</a:t>
            </a:r>
            <a:r>
              <a:rPr lang="en-US" sz="2200" dirty="0">
                <a:latin typeface="Comic Sans MS"/>
                <a:cs typeface="Comic Sans MS"/>
              </a:rPr>
              <a:t>(u)=0 from the graph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remove all outgoing edges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repeat the procedure until no more vertices in the graph   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4" name="Oval 3"/>
          <p:cNvSpPr/>
          <p:nvPr/>
        </p:nvSpPr>
        <p:spPr>
          <a:xfrm>
            <a:off x="3505098" y="5061854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39"/>
          <p:cNvSpPr txBox="1"/>
          <p:nvPr/>
        </p:nvSpPr>
        <p:spPr>
          <a:xfrm>
            <a:off x="3503713" y="4978525"/>
            <a:ext cx="3421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6" name="Oval 5"/>
          <p:cNvSpPr/>
          <p:nvPr/>
        </p:nvSpPr>
        <p:spPr>
          <a:xfrm>
            <a:off x="4225178" y="5637918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Metin kutusu 39"/>
          <p:cNvSpPr txBox="1"/>
          <p:nvPr/>
        </p:nvSpPr>
        <p:spPr>
          <a:xfrm>
            <a:off x="4223792" y="5554589"/>
            <a:ext cx="3427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0" name="Oval 9"/>
          <p:cNvSpPr/>
          <p:nvPr/>
        </p:nvSpPr>
        <p:spPr>
          <a:xfrm>
            <a:off x="5532068" y="4125750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Metin kutusu 39"/>
          <p:cNvSpPr txBox="1"/>
          <p:nvPr/>
        </p:nvSpPr>
        <p:spPr>
          <a:xfrm>
            <a:off x="5530682" y="4042421"/>
            <a:ext cx="3532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12" name="Oval 11"/>
          <p:cNvSpPr/>
          <p:nvPr/>
        </p:nvSpPr>
        <p:spPr>
          <a:xfrm>
            <a:off x="5593330" y="570992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Metin kutusu 39"/>
          <p:cNvSpPr txBox="1"/>
          <p:nvPr/>
        </p:nvSpPr>
        <p:spPr>
          <a:xfrm>
            <a:off x="5591945" y="5626597"/>
            <a:ext cx="3411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f</a:t>
            </a:r>
          </a:p>
        </p:txBody>
      </p:sp>
      <p:sp>
        <p:nvSpPr>
          <p:cNvPr id="15" name="Oval 14"/>
          <p:cNvSpPr/>
          <p:nvPr/>
        </p:nvSpPr>
        <p:spPr>
          <a:xfrm>
            <a:off x="7044236" y="560326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Metin kutusu 39"/>
          <p:cNvSpPr txBox="1"/>
          <p:nvPr/>
        </p:nvSpPr>
        <p:spPr>
          <a:xfrm>
            <a:off x="7042851" y="5519937"/>
            <a:ext cx="362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h</a:t>
            </a:r>
          </a:p>
        </p:txBody>
      </p:sp>
      <p:sp>
        <p:nvSpPr>
          <p:cNvPr id="17" name="Oval 16"/>
          <p:cNvSpPr/>
          <p:nvPr/>
        </p:nvSpPr>
        <p:spPr>
          <a:xfrm>
            <a:off x="7476284" y="4125750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39"/>
          <p:cNvSpPr txBox="1"/>
          <p:nvPr/>
        </p:nvSpPr>
        <p:spPr>
          <a:xfrm>
            <a:off x="7474898" y="4042421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k</a:t>
            </a:r>
          </a:p>
        </p:txBody>
      </p:sp>
      <p:sp>
        <p:nvSpPr>
          <p:cNvPr id="19" name="Oval 18"/>
          <p:cNvSpPr/>
          <p:nvPr/>
        </p:nvSpPr>
        <p:spPr>
          <a:xfrm>
            <a:off x="8052348" y="488318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39"/>
          <p:cNvSpPr txBox="1"/>
          <p:nvPr/>
        </p:nvSpPr>
        <p:spPr>
          <a:xfrm>
            <a:off x="8050962" y="4799857"/>
            <a:ext cx="423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m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cxnSp>
        <p:nvCxnSpPr>
          <p:cNvPr id="21" name="Düz Bağlayıcı 16"/>
          <p:cNvCxnSpPr>
            <a:endCxn id="11" idx="1"/>
          </p:cNvCxnSpPr>
          <p:nvPr/>
        </p:nvCxnSpPr>
        <p:spPr>
          <a:xfrm flipV="1">
            <a:off x="4223792" y="4273253"/>
            <a:ext cx="1306890" cy="7021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16"/>
          <p:cNvCxnSpPr/>
          <p:nvPr/>
        </p:nvCxnSpPr>
        <p:spPr>
          <a:xfrm flipV="1">
            <a:off x="3863752" y="5174705"/>
            <a:ext cx="2242994" cy="10487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16"/>
          <p:cNvCxnSpPr/>
          <p:nvPr/>
        </p:nvCxnSpPr>
        <p:spPr>
          <a:xfrm>
            <a:off x="4151784" y="4487487"/>
            <a:ext cx="658818" cy="39918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16"/>
          <p:cNvCxnSpPr>
            <a:endCxn id="12" idx="2"/>
          </p:cNvCxnSpPr>
          <p:nvPr/>
        </p:nvCxnSpPr>
        <p:spPr>
          <a:xfrm>
            <a:off x="4583833" y="5842621"/>
            <a:ext cx="1009497" cy="5899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 flipV="1">
            <a:off x="4507755" y="5066397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16"/>
          <p:cNvCxnSpPr>
            <a:endCxn id="20" idx="1"/>
          </p:cNvCxnSpPr>
          <p:nvPr/>
        </p:nvCxnSpPr>
        <p:spPr>
          <a:xfrm>
            <a:off x="5855316" y="4402461"/>
            <a:ext cx="2195646" cy="6282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/>
          <p:nvPr/>
        </p:nvCxnSpPr>
        <p:spPr>
          <a:xfrm flipV="1">
            <a:off x="6408692" y="4474469"/>
            <a:ext cx="1127468" cy="6130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419050" y="5324076"/>
            <a:ext cx="685062" cy="37452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/>
          <p:nvPr/>
        </p:nvCxnSpPr>
        <p:spPr>
          <a:xfrm flipV="1">
            <a:off x="5807968" y="5338564"/>
            <a:ext cx="360040" cy="38619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/>
          <p:nvPr/>
        </p:nvCxnSpPr>
        <p:spPr>
          <a:xfrm flipV="1">
            <a:off x="7355154" y="5132388"/>
            <a:ext cx="720080" cy="55443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6108132" y="500180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2" name="Metin kutusu 39"/>
          <p:cNvSpPr txBox="1"/>
          <p:nvPr/>
        </p:nvSpPr>
        <p:spPr>
          <a:xfrm>
            <a:off x="6106746" y="4918477"/>
            <a:ext cx="348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g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4811988" y="473646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4" name="Metin kutusu 39"/>
          <p:cNvSpPr txBox="1"/>
          <p:nvPr/>
        </p:nvSpPr>
        <p:spPr>
          <a:xfrm>
            <a:off x="4810603" y="4653137"/>
            <a:ext cx="365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d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3875884" y="4160402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6" name="Metin kutusu 39"/>
          <p:cNvSpPr txBox="1"/>
          <p:nvPr/>
        </p:nvSpPr>
        <p:spPr>
          <a:xfrm>
            <a:off x="3874498" y="4077073"/>
            <a:ext cx="36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b</a:t>
            </a:r>
            <a:endParaRPr lang="tr-TR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959550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427872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o</a:t>
            </a:r>
            <a:r>
              <a:rPr lang="en-US" sz="2200" dirty="0">
                <a:latin typeface="Comic Sans MS"/>
                <a:cs typeface="Comic Sans MS"/>
              </a:rPr>
              <a:t>utput a vertex u with </a:t>
            </a:r>
            <a:r>
              <a:rPr lang="en-US" sz="2200" dirty="0" err="1">
                <a:latin typeface="Comic Sans MS"/>
                <a:cs typeface="Comic Sans MS"/>
              </a:rPr>
              <a:t>deg</a:t>
            </a:r>
            <a:r>
              <a:rPr lang="en-US" sz="2200" baseline="30000" dirty="0" err="1">
                <a:latin typeface="Comic Sans MS"/>
                <a:cs typeface="Comic Sans MS"/>
              </a:rPr>
              <a:t>in</a:t>
            </a:r>
            <a:r>
              <a:rPr lang="en-US" sz="2200" dirty="0">
                <a:latin typeface="Comic Sans MS"/>
                <a:cs typeface="Comic Sans MS"/>
              </a:rPr>
              <a:t>(u)=0 from the graph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remove all outgoing edges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repeat the procedure until no more vertices in the graph   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4" name="Oval 3"/>
          <p:cNvSpPr/>
          <p:nvPr/>
        </p:nvSpPr>
        <p:spPr>
          <a:xfrm>
            <a:off x="3505098" y="5061854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39"/>
          <p:cNvSpPr txBox="1"/>
          <p:nvPr/>
        </p:nvSpPr>
        <p:spPr>
          <a:xfrm>
            <a:off x="3503713" y="4978525"/>
            <a:ext cx="3421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6" name="Oval 5"/>
          <p:cNvSpPr/>
          <p:nvPr/>
        </p:nvSpPr>
        <p:spPr>
          <a:xfrm>
            <a:off x="4225178" y="5637918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Metin kutusu 39"/>
          <p:cNvSpPr txBox="1"/>
          <p:nvPr/>
        </p:nvSpPr>
        <p:spPr>
          <a:xfrm>
            <a:off x="4223792" y="5554589"/>
            <a:ext cx="3427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0" name="Oval 9"/>
          <p:cNvSpPr/>
          <p:nvPr/>
        </p:nvSpPr>
        <p:spPr>
          <a:xfrm>
            <a:off x="5532068" y="4125750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Metin kutusu 39"/>
          <p:cNvSpPr txBox="1"/>
          <p:nvPr/>
        </p:nvSpPr>
        <p:spPr>
          <a:xfrm>
            <a:off x="5530682" y="4042421"/>
            <a:ext cx="3532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12" name="Oval 11"/>
          <p:cNvSpPr/>
          <p:nvPr/>
        </p:nvSpPr>
        <p:spPr>
          <a:xfrm>
            <a:off x="5593330" y="570992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Metin kutusu 39"/>
          <p:cNvSpPr txBox="1"/>
          <p:nvPr/>
        </p:nvSpPr>
        <p:spPr>
          <a:xfrm>
            <a:off x="5591945" y="5626597"/>
            <a:ext cx="3411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f</a:t>
            </a:r>
          </a:p>
        </p:txBody>
      </p:sp>
      <p:sp>
        <p:nvSpPr>
          <p:cNvPr id="15" name="Oval 14"/>
          <p:cNvSpPr/>
          <p:nvPr/>
        </p:nvSpPr>
        <p:spPr>
          <a:xfrm>
            <a:off x="7044236" y="560326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Metin kutusu 39"/>
          <p:cNvSpPr txBox="1"/>
          <p:nvPr/>
        </p:nvSpPr>
        <p:spPr>
          <a:xfrm>
            <a:off x="7042851" y="5519937"/>
            <a:ext cx="362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h</a:t>
            </a:r>
          </a:p>
        </p:txBody>
      </p:sp>
      <p:sp>
        <p:nvSpPr>
          <p:cNvPr id="17" name="Oval 16"/>
          <p:cNvSpPr/>
          <p:nvPr/>
        </p:nvSpPr>
        <p:spPr>
          <a:xfrm>
            <a:off x="7476284" y="4125750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39"/>
          <p:cNvSpPr txBox="1"/>
          <p:nvPr/>
        </p:nvSpPr>
        <p:spPr>
          <a:xfrm>
            <a:off x="7474898" y="4042421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k</a:t>
            </a:r>
          </a:p>
        </p:txBody>
      </p:sp>
      <p:sp>
        <p:nvSpPr>
          <p:cNvPr id="19" name="Oval 18"/>
          <p:cNvSpPr/>
          <p:nvPr/>
        </p:nvSpPr>
        <p:spPr>
          <a:xfrm>
            <a:off x="8052348" y="488318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39"/>
          <p:cNvSpPr txBox="1"/>
          <p:nvPr/>
        </p:nvSpPr>
        <p:spPr>
          <a:xfrm>
            <a:off x="8050962" y="4799857"/>
            <a:ext cx="423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m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cxnSp>
        <p:nvCxnSpPr>
          <p:cNvPr id="21" name="Düz Bağlayıcı 16"/>
          <p:cNvCxnSpPr>
            <a:endCxn id="11" idx="1"/>
          </p:cNvCxnSpPr>
          <p:nvPr/>
        </p:nvCxnSpPr>
        <p:spPr>
          <a:xfrm flipV="1">
            <a:off x="4223792" y="4273253"/>
            <a:ext cx="1306890" cy="7021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16"/>
          <p:cNvCxnSpPr/>
          <p:nvPr/>
        </p:nvCxnSpPr>
        <p:spPr>
          <a:xfrm flipV="1">
            <a:off x="3863752" y="5174705"/>
            <a:ext cx="2242994" cy="10487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16"/>
          <p:cNvCxnSpPr/>
          <p:nvPr/>
        </p:nvCxnSpPr>
        <p:spPr>
          <a:xfrm>
            <a:off x="4151784" y="4487487"/>
            <a:ext cx="658818" cy="39918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16"/>
          <p:cNvCxnSpPr>
            <a:endCxn id="12" idx="2"/>
          </p:cNvCxnSpPr>
          <p:nvPr/>
        </p:nvCxnSpPr>
        <p:spPr>
          <a:xfrm>
            <a:off x="4583833" y="5842621"/>
            <a:ext cx="1009497" cy="5899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 flipV="1">
            <a:off x="4507755" y="5066397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16"/>
          <p:cNvCxnSpPr>
            <a:endCxn id="20" idx="1"/>
          </p:cNvCxnSpPr>
          <p:nvPr/>
        </p:nvCxnSpPr>
        <p:spPr>
          <a:xfrm>
            <a:off x="5855316" y="4402461"/>
            <a:ext cx="2195646" cy="6282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/>
          <p:nvPr/>
        </p:nvCxnSpPr>
        <p:spPr>
          <a:xfrm flipV="1">
            <a:off x="6408692" y="4474469"/>
            <a:ext cx="1127468" cy="6130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419050" y="5324076"/>
            <a:ext cx="685062" cy="37452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/>
          <p:nvPr/>
        </p:nvCxnSpPr>
        <p:spPr>
          <a:xfrm flipV="1">
            <a:off x="5807968" y="5338564"/>
            <a:ext cx="360040" cy="38619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/>
          <p:nvPr/>
        </p:nvCxnSpPr>
        <p:spPr>
          <a:xfrm flipV="1">
            <a:off x="7355154" y="5132388"/>
            <a:ext cx="720080" cy="55443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6108132" y="500180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2" name="Metin kutusu 39"/>
          <p:cNvSpPr txBox="1"/>
          <p:nvPr/>
        </p:nvSpPr>
        <p:spPr>
          <a:xfrm>
            <a:off x="6106746" y="4918477"/>
            <a:ext cx="348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g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4811988" y="473646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4" name="Metin kutusu 39"/>
          <p:cNvSpPr txBox="1"/>
          <p:nvPr/>
        </p:nvSpPr>
        <p:spPr>
          <a:xfrm>
            <a:off x="4810603" y="4653137"/>
            <a:ext cx="365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d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3875884" y="4160402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6" name="Metin kutusu 39"/>
          <p:cNvSpPr txBox="1"/>
          <p:nvPr/>
        </p:nvSpPr>
        <p:spPr>
          <a:xfrm>
            <a:off x="3874498" y="4077073"/>
            <a:ext cx="36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b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79976" y="6237312"/>
            <a:ext cx="3471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O(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lVl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 + 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Σ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 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deg</a:t>
            </a:r>
            <a:r>
              <a:rPr lang="en-US" baseline="30000" dirty="0" err="1">
                <a:latin typeface="Comic Sans MS"/>
                <a:ea typeface="Lucida Grande"/>
                <a:cs typeface="Comic Sans MS"/>
              </a:rPr>
              <a:t>out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(v)) = O(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lVl+lEl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8166451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427872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o</a:t>
            </a:r>
            <a:r>
              <a:rPr lang="en-US" sz="2200" dirty="0">
                <a:latin typeface="Comic Sans MS"/>
                <a:cs typeface="Comic Sans MS"/>
              </a:rPr>
              <a:t>utput a vertex u with </a:t>
            </a:r>
            <a:r>
              <a:rPr lang="en-US" sz="2200" dirty="0" err="1">
                <a:latin typeface="Comic Sans MS"/>
                <a:cs typeface="Comic Sans MS"/>
              </a:rPr>
              <a:t>deg</a:t>
            </a:r>
            <a:r>
              <a:rPr lang="en-US" sz="2200" baseline="30000" dirty="0" err="1">
                <a:latin typeface="Comic Sans MS"/>
                <a:cs typeface="Comic Sans MS"/>
              </a:rPr>
              <a:t>in</a:t>
            </a:r>
            <a:r>
              <a:rPr lang="en-US" sz="2200" dirty="0">
                <a:latin typeface="Comic Sans MS"/>
                <a:cs typeface="Comic Sans MS"/>
              </a:rPr>
              <a:t>(u)=0 from the graph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remove all outgoing edges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repeat the procedure until no more vertices in the graph   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6" name="Oval 5"/>
          <p:cNvSpPr/>
          <p:nvPr/>
        </p:nvSpPr>
        <p:spPr>
          <a:xfrm>
            <a:off x="4225178" y="5637918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Metin kutusu 39"/>
          <p:cNvSpPr txBox="1"/>
          <p:nvPr/>
        </p:nvSpPr>
        <p:spPr>
          <a:xfrm>
            <a:off x="4223792" y="5554589"/>
            <a:ext cx="3427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0" name="Oval 9"/>
          <p:cNvSpPr/>
          <p:nvPr/>
        </p:nvSpPr>
        <p:spPr>
          <a:xfrm>
            <a:off x="5532068" y="4125750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Metin kutusu 39"/>
          <p:cNvSpPr txBox="1"/>
          <p:nvPr/>
        </p:nvSpPr>
        <p:spPr>
          <a:xfrm>
            <a:off x="5530682" y="4042421"/>
            <a:ext cx="3532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12" name="Oval 11"/>
          <p:cNvSpPr/>
          <p:nvPr/>
        </p:nvSpPr>
        <p:spPr>
          <a:xfrm>
            <a:off x="5593330" y="570992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Metin kutusu 39"/>
          <p:cNvSpPr txBox="1"/>
          <p:nvPr/>
        </p:nvSpPr>
        <p:spPr>
          <a:xfrm>
            <a:off x="5591945" y="5626597"/>
            <a:ext cx="3411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f</a:t>
            </a:r>
          </a:p>
        </p:txBody>
      </p:sp>
      <p:sp>
        <p:nvSpPr>
          <p:cNvPr id="15" name="Oval 14"/>
          <p:cNvSpPr/>
          <p:nvPr/>
        </p:nvSpPr>
        <p:spPr>
          <a:xfrm>
            <a:off x="7044236" y="560326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Metin kutusu 39"/>
          <p:cNvSpPr txBox="1"/>
          <p:nvPr/>
        </p:nvSpPr>
        <p:spPr>
          <a:xfrm>
            <a:off x="7042851" y="5519937"/>
            <a:ext cx="362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h</a:t>
            </a:r>
          </a:p>
        </p:txBody>
      </p:sp>
      <p:sp>
        <p:nvSpPr>
          <p:cNvPr id="17" name="Oval 16"/>
          <p:cNvSpPr/>
          <p:nvPr/>
        </p:nvSpPr>
        <p:spPr>
          <a:xfrm>
            <a:off x="7476284" y="4125750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39"/>
          <p:cNvSpPr txBox="1"/>
          <p:nvPr/>
        </p:nvSpPr>
        <p:spPr>
          <a:xfrm>
            <a:off x="7474898" y="4042421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k</a:t>
            </a:r>
          </a:p>
        </p:txBody>
      </p:sp>
      <p:sp>
        <p:nvSpPr>
          <p:cNvPr id="19" name="Oval 18"/>
          <p:cNvSpPr/>
          <p:nvPr/>
        </p:nvSpPr>
        <p:spPr>
          <a:xfrm>
            <a:off x="8052348" y="488318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39"/>
          <p:cNvSpPr txBox="1"/>
          <p:nvPr/>
        </p:nvSpPr>
        <p:spPr>
          <a:xfrm>
            <a:off x="8050962" y="4799857"/>
            <a:ext cx="423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m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cxnSp>
        <p:nvCxnSpPr>
          <p:cNvPr id="21" name="Düz Bağlayıcı 16"/>
          <p:cNvCxnSpPr>
            <a:endCxn id="11" idx="1"/>
          </p:cNvCxnSpPr>
          <p:nvPr/>
        </p:nvCxnSpPr>
        <p:spPr>
          <a:xfrm flipV="1">
            <a:off x="4223792" y="4273253"/>
            <a:ext cx="1306890" cy="7021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16"/>
          <p:cNvCxnSpPr/>
          <p:nvPr/>
        </p:nvCxnSpPr>
        <p:spPr>
          <a:xfrm>
            <a:off x="4151784" y="4487487"/>
            <a:ext cx="658818" cy="39918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16"/>
          <p:cNvCxnSpPr>
            <a:endCxn id="12" idx="2"/>
          </p:cNvCxnSpPr>
          <p:nvPr/>
        </p:nvCxnSpPr>
        <p:spPr>
          <a:xfrm>
            <a:off x="4583833" y="5842621"/>
            <a:ext cx="1009497" cy="5899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 flipV="1">
            <a:off x="4507755" y="5066397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16"/>
          <p:cNvCxnSpPr>
            <a:endCxn id="20" idx="1"/>
          </p:cNvCxnSpPr>
          <p:nvPr/>
        </p:nvCxnSpPr>
        <p:spPr>
          <a:xfrm>
            <a:off x="5855316" y="4402461"/>
            <a:ext cx="2195646" cy="6282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/>
          <p:nvPr/>
        </p:nvCxnSpPr>
        <p:spPr>
          <a:xfrm flipV="1">
            <a:off x="6408692" y="4474469"/>
            <a:ext cx="1127468" cy="6130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419050" y="5324076"/>
            <a:ext cx="685062" cy="37452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/>
          <p:nvPr/>
        </p:nvCxnSpPr>
        <p:spPr>
          <a:xfrm flipV="1">
            <a:off x="5807968" y="5338564"/>
            <a:ext cx="360040" cy="38619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/>
          <p:nvPr/>
        </p:nvCxnSpPr>
        <p:spPr>
          <a:xfrm flipV="1">
            <a:off x="7355154" y="5132388"/>
            <a:ext cx="720080" cy="55443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6108132" y="500180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2" name="Metin kutusu 39"/>
          <p:cNvSpPr txBox="1"/>
          <p:nvPr/>
        </p:nvSpPr>
        <p:spPr>
          <a:xfrm>
            <a:off x="6106746" y="4918477"/>
            <a:ext cx="348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g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4811988" y="473646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4" name="Metin kutusu 39"/>
          <p:cNvSpPr txBox="1"/>
          <p:nvPr/>
        </p:nvSpPr>
        <p:spPr>
          <a:xfrm>
            <a:off x="4810603" y="4653137"/>
            <a:ext cx="365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d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3875884" y="4160402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6" name="Metin kutusu 39"/>
          <p:cNvSpPr txBox="1"/>
          <p:nvPr/>
        </p:nvSpPr>
        <p:spPr>
          <a:xfrm>
            <a:off x="3874498" y="4077073"/>
            <a:ext cx="36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b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79976" y="6237312"/>
            <a:ext cx="3471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O(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lVl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 + 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Σ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 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deg</a:t>
            </a:r>
            <a:r>
              <a:rPr lang="en-US" baseline="30000" dirty="0" err="1">
                <a:latin typeface="Comic Sans MS"/>
                <a:ea typeface="Lucida Grande"/>
                <a:cs typeface="Comic Sans MS"/>
              </a:rPr>
              <a:t>out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(v)) = O(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lVl+lEl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07769" y="3140969"/>
            <a:ext cx="3421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768387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Depth First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Search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5" name="Metin kutusu 12"/>
          <p:cNvSpPr txBox="1"/>
          <p:nvPr/>
        </p:nvSpPr>
        <p:spPr>
          <a:xfrm>
            <a:off x="1991544" y="1336120"/>
            <a:ext cx="352839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>
                <a:latin typeface="Comic Sans MS" panose="030F0702030302020204" pitchFamily="66" charset="0"/>
              </a:rPr>
              <a:t>D</a:t>
            </a:r>
            <a:r>
              <a:rPr lang="tr-TR" u="sng" dirty="0">
                <a:latin typeface="Comic Sans MS" panose="030F0702030302020204" pitchFamily="66" charset="0"/>
              </a:rPr>
              <a:t>FS(G)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</a:t>
            </a:r>
            <a:r>
              <a:rPr lang="tr-TR" sz="1600" dirty="0" err="1">
                <a:latin typeface="Comic Sans MS" panose="030F0702030302020204" pitchFamily="66" charset="0"/>
              </a:rPr>
              <a:t>u.par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nil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tr-TR" sz="1600" dirty="0">
                <a:latin typeface="Comic Sans MS" panose="030F0702030302020204" pitchFamily="66" charset="0"/>
              </a:rPr>
              <a:t>ime = 0 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tr-TR" sz="1600" dirty="0" err="1">
                <a:latin typeface="Comic Sans MS" panose="030F0702030302020204" pitchFamily="66" charset="0"/>
              </a:rPr>
              <a:t>or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each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vertex</a:t>
            </a:r>
            <a:r>
              <a:rPr lang="tr-TR" sz="1600" dirty="0">
                <a:latin typeface="Comic Sans MS" panose="030F0702030302020204" pitchFamily="66" charset="0"/>
              </a:rPr>
              <a:t> u of V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</a:t>
            </a:r>
            <a:r>
              <a:rPr lang="tr-TR" sz="1600" dirty="0" err="1">
                <a:latin typeface="Comic Sans MS" panose="030F0702030302020204" pitchFamily="66" charset="0"/>
              </a:rPr>
              <a:t>if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u.color</a:t>
            </a:r>
            <a:r>
              <a:rPr lang="tr-TR" sz="1600" dirty="0">
                <a:latin typeface="Comic Sans MS" panose="030F0702030302020204" pitchFamily="66" charset="0"/>
              </a:rPr>
              <a:t> = </a:t>
            </a:r>
            <a:r>
              <a:rPr lang="tr-TR" sz="1600" dirty="0" err="1">
                <a:latin typeface="Comic Sans MS" panose="030F0702030302020204" pitchFamily="66" charset="0"/>
              </a:rPr>
              <a:t>white</a:t>
            </a:r>
            <a:endParaRPr lang="tr-TR" sz="1600" dirty="0">
              <a:latin typeface="Comic Sans MS" panose="030F0702030302020204" pitchFamily="66" charset="0"/>
            </a:endParaRP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            </a:t>
            </a:r>
            <a:r>
              <a:rPr lang="tr-TR" sz="1600" dirty="0" err="1">
                <a:latin typeface="Comic Sans MS" panose="030F0702030302020204" pitchFamily="66" charset="0"/>
              </a:rPr>
              <a:t>DFS_Visit</a:t>
            </a:r>
            <a:r>
              <a:rPr lang="tr-TR" sz="1600" dirty="0">
                <a:latin typeface="Comic Sans MS" panose="030F0702030302020204" pitchFamily="66" charset="0"/>
              </a:rPr>
              <a:t>(u)</a:t>
            </a:r>
          </a:p>
        </p:txBody>
      </p:sp>
      <p:sp>
        <p:nvSpPr>
          <p:cNvPr id="6" name="Oval 5"/>
          <p:cNvSpPr/>
          <p:nvPr/>
        </p:nvSpPr>
        <p:spPr>
          <a:xfrm>
            <a:off x="6838505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13621" y="204788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6838505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8413621" y="3185607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6838505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8413621" y="4323329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7621533" y="5288245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3" name="Düz Bağlayıcı 13"/>
          <p:cNvCxnSpPr>
            <a:stCxn id="6" idx="6"/>
            <a:endCxn id="7" idx="2"/>
          </p:cNvCxnSpPr>
          <p:nvPr/>
        </p:nvCxnSpPr>
        <p:spPr>
          <a:xfrm>
            <a:off x="7099894" y="2191901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5"/>
          <p:cNvCxnSpPr/>
          <p:nvPr/>
        </p:nvCxnSpPr>
        <p:spPr>
          <a:xfrm>
            <a:off x="7106793" y="3341053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Bağlayıcı 16"/>
          <p:cNvCxnSpPr/>
          <p:nvPr/>
        </p:nvCxnSpPr>
        <p:spPr>
          <a:xfrm>
            <a:off x="7106793" y="4467345"/>
            <a:ext cx="131372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7"/>
          <p:cNvCxnSpPr/>
          <p:nvPr/>
        </p:nvCxnSpPr>
        <p:spPr>
          <a:xfrm flipV="1">
            <a:off x="8544314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9"/>
          <p:cNvCxnSpPr/>
          <p:nvPr/>
        </p:nvCxnSpPr>
        <p:spPr>
          <a:xfrm flipV="1">
            <a:off x="6969198" y="2335917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20"/>
          <p:cNvCxnSpPr/>
          <p:nvPr/>
        </p:nvCxnSpPr>
        <p:spPr>
          <a:xfrm flipV="1">
            <a:off x="6957296" y="3473639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Bağlayıcı 22"/>
          <p:cNvCxnSpPr>
            <a:stCxn id="12" idx="7"/>
          </p:cNvCxnSpPr>
          <p:nvPr/>
        </p:nvCxnSpPr>
        <p:spPr>
          <a:xfrm flipV="1">
            <a:off x="7844641" y="4582572"/>
            <a:ext cx="630332" cy="74785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24"/>
          <p:cNvCxnSpPr>
            <a:stCxn id="12" idx="1"/>
          </p:cNvCxnSpPr>
          <p:nvPr/>
        </p:nvCxnSpPr>
        <p:spPr>
          <a:xfrm flipH="1" flipV="1">
            <a:off x="7036872" y="4587464"/>
            <a:ext cx="622941" cy="74296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83253" y="3699970"/>
            <a:ext cx="261389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2" name="Düz Bağlayıcı 27"/>
          <p:cNvCxnSpPr>
            <a:stCxn id="21" idx="1"/>
          </p:cNvCxnSpPr>
          <p:nvPr/>
        </p:nvCxnSpPr>
        <p:spPr>
          <a:xfrm flipH="1" flipV="1">
            <a:off x="7088464" y="3419141"/>
            <a:ext cx="533069" cy="32301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9"/>
          <p:cNvCxnSpPr>
            <a:stCxn id="21" idx="3"/>
          </p:cNvCxnSpPr>
          <p:nvPr/>
        </p:nvCxnSpPr>
        <p:spPr>
          <a:xfrm flipH="1">
            <a:off x="7050184" y="3945822"/>
            <a:ext cx="571348" cy="4026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31"/>
          <p:cNvCxnSpPr>
            <a:stCxn id="11" idx="1"/>
          </p:cNvCxnSpPr>
          <p:nvPr/>
        </p:nvCxnSpPr>
        <p:spPr>
          <a:xfrm flipH="1" flipV="1">
            <a:off x="7806362" y="3943494"/>
            <a:ext cx="645539" cy="42201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32"/>
          <p:cNvSpPr txBox="1"/>
          <p:nvPr/>
        </p:nvSpPr>
        <p:spPr>
          <a:xfrm>
            <a:off x="6791206" y="148478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6" name="Metin kutusu 34"/>
          <p:cNvSpPr txBox="1"/>
          <p:nvPr/>
        </p:nvSpPr>
        <p:spPr>
          <a:xfrm>
            <a:off x="8367366" y="141277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7" name="Metin kutusu 35"/>
          <p:cNvSpPr txBox="1"/>
          <p:nvPr/>
        </p:nvSpPr>
        <p:spPr>
          <a:xfrm>
            <a:off x="6456040" y="3068960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28" name="Metin kutusu 36"/>
          <p:cNvSpPr txBox="1"/>
          <p:nvPr/>
        </p:nvSpPr>
        <p:spPr>
          <a:xfrm>
            <a:off x="8727406" y="3068960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d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9" name="Metin kutusu 37"/>
          <p:cNvSpPr txBox="1"/>
          <p:nvPr/>
        </p:nvSpPr>
        <p:spPr>
          <a:xfrm>
            <a:off x="8737024" y="422108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30" name="Metin kutusu 38"/>
          <p:cNvSpPr txBox="1"/>
          <p:nvPr/>
        </p:nvSpPr>
        <p:spPr>
          <a:xfrm>
            <a:off x="7858179" y="52919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f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1" name="Metin kutusu 39"/>
          <p:cNvSpPr txBox="1"/>
          <p:nvPr/>
        </p:nvSpPr>
        <p:spPr>
          <a:xfrm>
            <a:off x="6437578" y="422108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g</a:t>
            </a:r>
          </a:p>
        </p:txBody>
      </p:sp>
      <p:sp>
        <p:nvSpPr>
          <p:cNvPr id="32" name="Metin kutusu 40"/>
          <p:cNvSpPr txBox="1"/>
          <p:nvPr/>
        </p:nvSpPr>
        <p:spPr>
          <a:xfrm>
            <a:off x="7815348" y="34290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s</a:t>
            </a:r>
          </a:p>
        </p:txBody>
      </p:sp>
      <p:cxnSp>
        <p:nvCxnSpPr>
          <p:cNvPr id="33" name="Düz Bağlayıcı 17"/>
          <p:cNvCxnSpPr/>
          <p:nvPr/>
        </p:nvCxnSpPr>
        <p:spPr>
          <a:xfrm flipV="1">
            <a:off x="8544272" y="3469520"/>
            <a:ext cx="0" cy="8496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17"/>
          <p:cNvCxnSpPr>
            <a:stCxn id="8" idx="7"/>
          </p:cNvCxnSpPr>
          <p:nvPr/>
        </p:nvCxnSpPr>
        <p:spPr>
          <a:xfrm flipV="1">
            <a:off x="7061614" y="2287368"/>
            <a:ext cx="1378015" cy="94042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Metin kutusu 12"/>
          <p:cNvSpPr txBox="1"/>
          <p:nvPr/>
        </p:nvSpPr>
        <p:spPr>
          <a:xfrm>
            <a:off x="1991544" y="3645024"/>
            <a:ext cx="352839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DFS_Visit</a:t>
            </a:r>
            <a:r>
              <a:rPr lang="tr-TR" u="sng" dirty="0">
                <a:latin typeface="Comic Sans MS" panose="030F0702030302020204" pitchFamily="66" charset="0"/>
              </a:rPr>
              <a:t>(u)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gray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u.dis</a:t>
            </a:r>
            <a:r>
              <a:rPr lang="en-US" sz="1600" dirty="0">
                <a:latin typeface="Comic Sans MS" panose="030F0702030302020204" pitchFamily="66" charset="0"/>
              </a:rPr>
              <a:t> = time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f</a:t>
            </a:r>
            <a:r>
              <a:rPr lang="en-US" sz="1600" dirty="0">
                <a:latin typeface="Comic Sans MS" panose="030F0702030302020204" pitchFamily="66" charset="0"/>
              </a:rPr>
              <a:t>or each v in </a:t>
            </a:r>
            <a:r>
              <a:rPr lang="en-US" sz="1600" dirty="0" err="1">
                <a:latin typeface="Comic Sans MS" panose="030F0702030302020204" pitchFamily="66" charset="0"/>
              </a:rPr>
              <a:t>Adj</a:t>
            </a:r>
            <a:r>
              <a:rPr lang="en-US" sz="1600" dirty="0">
                <a:latin typeface="Comic Sans MS" panose="030F0702030302020204" pitchFamily="66" charset="0"/>
              </a:rPr>
              <a:t>(u)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if (</a:t>
            </a:r>
            <a:r>
              <a:rPr lang="en-US" sz="1600" dirty="0" err="1">
                <a:latin typeface="Comic Sans MS" panose="030F0702030302020204" pitchFamily="66" charset="0"/>
              </a:rPr>
              <a:t>v.color</a:t>
            </a:r>
            <a:r>
              <a:rPr lang="en-US" sz="1600" dirty="0">
                <a:latin typeface="Comic Sans MS" panose="030F0702030302020204" pitchFamily="66" charset="0"/>
              </a:rPr>
              <a:t> = white)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v.par</a:t>
            </a:r>
            <a:r>
              <a:rPr lang="en-US" sz="1600" dirty="0">
                <a:latin typeface="Comic Sans MS" panose="030F0702030302020204" pitchFamily="66" charset="0"/>
              </a:rPr>
              <a:t> = u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 </a:t>
            </a:r>
            <a:r>
              <a:rPr lang="en-US" sz="1600" dirty="0">
                <a:latin typeface="Comic Sans MS" panose="030F0702030302020204" pitchFamily="66" charset="0"/>
              </a:rPr>
              <a:t>             </a:t>
            </a:r>
            <a:r>
              <a:rPr lang="en-US" sz="1600" dirty="0" err="1">
                <a:latin typeface="Comic Sans MS" panose="030F0702030302020204" pitchFamily="66" charset="0"/>
              </a:rPr>
              <a:t>DFS_Visit</a:t>
            </a:r>
            <a:r>
              <a:rPr lang="en-US" sz="1600" dirty="0">
                <a:latin typeface="Comic Sans MS" panose="030F0702030302020204" pitchFamily="66" charset="0"/>
              </a:rPr>
              <a:t>(v)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u.color</a:t>
            </a:r>
            <a:r>
              <a:rPr lang="en-US" sz="1600" dirty="0">
                <a:latin typeface="Comic Sans MS" panose="030F0702030302020204" pitchFamily="66" charset="0"/>
              </a:rPr>
              <a:t> = black</a:t>
            </a:r>
          </a:p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r>
              <a:rPr lang="en-US" sz="1600" dirty="0">
                <a:latin typeface="Comic Sans MS" panose="030F0702030302020204" pitchFamily="66" charset="0"/>
              </a:rPr>
              <a:t>ime = time + 1</a:t>
            </a:r>
          </a:p>
          <a:p>
            <a:r>
              <a:rPr lang="en-US" sz="1600" dirty="0" err="1">
                <a:latin typeface="Comic Sans MS" panose="030F0702030302020204" pitchFamily="66" charset="0"/>
              </a:rPr>
              <a:t>u.fin</a:t>
            </a:r>
            <a:r>
              <a:rPr lang="en-US" sz="1600" dirty="0">
                <a:latin typeface="Comic Sans MS" panose="030F0702030302020204" pitchFamily="66" charset="0"/>
              </a:rPr>
              <a:t> = time </a:t>
            </a:r>
          </a:p>
        </p:txBody>
      </p:sp>
    </p:spTree>
    <p:extLst>
      <p:ext uri="{BB962C8B-B14F-4D97-AF65-F5344CB8AC3E}">
        <p14:creationId xmlns:p14="http://schemas.microsoft.com/office/powerpoint/2010/main" val="290777171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427872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o</a:t>
            </a:r>
            <a:r>
              <a:rPr lang="en-US" sz="2200" dirty="0">
                <a:latin typeface="Comic Sans MS"/>
                <a:cs typeface="Comic Sans MS"/>
              </a:rPr>
              <a:t>utput a vertex u with </a:t>
            </a:r>
            <a:r>
              <a:rPr lang="en-US" sz="2200" dirty="0" err="1">
                <a:latin typeface="Comic Sans MS"/>
                <a:cs typeface="Comic Sans MS"/>
              </a:rPr>
              <a:t>deg</a:t>
            </a:r>
            <a:r>
              <a:rPr lang="en-US" sz="2200" baseline="30000" dirty="0" err="1">
                <a:latin typeface="Comic Sans MS"/>
                <a:cs typeface="Comic Sans MS"/>
              </a:rPr>
              <a:t>in</a:t>
            </a:r>
            <a:r>
              <a:rPr lang="en-US" sz="2200" dirty="0">
                <a:latin typeface="Comic Sans MS"/>
                <a:cs typeface="Comic Sans MS"/>
              </a:rPr>
              <a:t>(u)=0 from the graph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remove all outgoing edges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repeat the procedure until no more vertices in the graph   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6" name="Oval 5"/>
          <p:cNvSpPr/>
          <p:nvPr/>
        </p:nvSpPr>
        <p:spPr>
          <a:xfrm>
            <a:off x="4225178" y="5637918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Metin kutusu 39"/>
          <p:cNvSpPr txBox="1"/>
          <p:nvPr/>
        </p:nvSpPr>
        <p:spPr>
          <a:xfrm>
            <a:off x="4223792" y="5554589"/>
            <a:ext cx="3427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0" name="Oval 9"/>
          <p:cNvSpPr/>
          <p:nvPr/>
        </p:nvSpPr>
        <p:spPr>
          <a:xfrm>
            <a:off x="5532068" y="4125750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Metin kutusu 39"/>
          <p:cNvSpPr txBox="1"/>
          <p:nvPr/>
        </p:nvSpPr>
        <p:spPr>
          <a:xfrm>
            <a:off x="5530682" y="4042421"/>
            <a:ext cx="3532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12" name="Oval 11"/>
          <p:cNvSpPr/>
          <p:nvPr/>
        </p:nvSpPr>
        <p:spPr>
          <a:xfrm>
            <a:off x="5593330" y="570992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Metin kutusu 39"/>
          <p:cNvSpPr txBox="1"/>
          <p:nvPr/>
        </p:nvSpPr>
        <p:spPr>
          <a:xfrm>
            <a:off x="5591945" y="5626597"/>
            <a:ext cx="3411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f</a:t>
            </a:r>
          </a:p>
        </p:txBody>
      </p:sp>
      <p:sp>
        <p:nvSpPr>
          <p:cNvPr id="15" name="Oval 14"/>
          <p:cNvSpPr/>
          <p:nvPr/>
        </p:nvSpPr>
        <p:spPr>
          <a:xfrm>
            <a:off x="7044236" y="560326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Metin kutusu 39"/>
          <p:cNvSpPr txBox="1"/>
          <p:nvPr/>
        </p:nvSpPr>
        <p:spPr>
          <a:xfrm>
            <a:off x="7042851" y="5519937"/>
            <a:ext cx="362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h</a:t>
            </a:r>
          </a:p>
        </p:txBody>
      </p:sp>
      <p:sp>
        <p:nvSpPr>
          <p:cNvPr id="17" name="Oval 16"/>
          <p:cNvSpPr/>
          <p:nvPr/>
        </p:nvSpPr>
        <p:spPr>
          <a:xfrm>
            <a:off x="7476284" y="4125750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39"/>
          <p:cNvSpPr txBox="1"/>
          <p:nvPr/>
        </p:nvSpPr>
        <p:spPr>
          <a:xfrm>
            <a:off x="7474898" y="4042421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k</a:t>
            </a:r>
          </a:p>
        </p:txBody>
      </p:sp>
      <p:sp>
        <p:nvSpPr>
          <p:cNvPr id="19" name="Oval 18"/>
          <p:cNvSpPr/>
          <p:nvPr/>
        </p:nvSpPr>
        <p:spPr>
          <a:xfrm>
            <a:off x="8052348" y="488318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39"/>
          <p:cNvSpPr txBox="1"/>
          <p:nvPr/>
        </p:nvSpPr>
        <p:spPr>
          <a:xfrm>
            <a:off x="8050962" y="4799857"/>
            <a:ext cx="423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m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cxnSp>
        <p:nvCxnSpPr>
          <p:cNvPr id="24" name="Düz Bağlayıcı 16"/>
          <p:cNvCxnSpPr>
            <a:endCxn id="12" idx="2"/>
          </p:cNvCxnSpPr>
          <p:nvPr/>
        </p:nvCxnSpPr>
        <p:spPr>
          <a:xfrm>
            <a:off x="4583833" y="5842621"/>
            <a:ext cx="1009497" cy="5899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 flipV="1">
            <a:off x="4507755" y="5066397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16"/>
          <p:cNvCxnSpPr>
            <a:endCxn id="20" idx="1"/>
          </p:cNvCxnSpPr>
          <p:nvPr/>
        </p:nvCxnSpPr>
        <p:spPr>
          <a:xfrm>
            <a:off x="5855316" y="4402461"/>
            <a:ext cx="2195646" cy="6282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/>
          <p:nvPr/>
        </p:nvCxnSpPr>
        <p:spPr>
          <a:xfrm flipV="1">
            <a:off x="6408692" y="4474469"/>
            <a:ext cx="1127468" cy="6130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419050" y="5324076"/>
            <a:ext cx="685062" cy="37452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/>
          <p:nvPr/>
        </p:nvCxnSpPr>
        <p:spPr>
          <a:xfrm flipV="1">
            <a:off x="5807968" y="5338564"/>
            <a:ext cx="360040" cy="38619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/>
          <p:nvPr/>
        </p:nvCxnSpPr>
        <p:spPr>
          <a:xfrm flipV="1">
            <a:off x="7355154" y="5132388"/>
            <a:ext cx="720080" cy="55443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6108132" y="500180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2" name="Metin kutusu 39"/>
          <p:cNvSpPr txBox="1"/>
          <p:nvPr/>
        </p:nvSpPr>
        <p:spPr>
          <a:xfrm>
            <a:off x="6106746" y="4918477"/>
            <a:ext cx="348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g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4811988" y="473646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4" name="Metin kutusu 39"/>
          <p:cNvSpPr txBox="1"/>
          <p:nvPr/>
        </p:nvSpPr>
        <p:spPr>
          <a:xfrm>
            <a:off x="4810603" y="4653137"/>
            <a:ext cx="365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d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79976" y="6237312"/>
            <a:ext cx="3471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O(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lVl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 + 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Σ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 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deg</a:t>
            </a:r>
            <a:r>
              <a:rPr lang="en-US" baseline="30000" dirty="0" err="1">
                <a:latin typeface="Comic Sans MS"/>
                <a:ea typeface="Lucida Grande"/>
                <a:cs typeface="Comic Sans MS"/>
              </a:rPr>
              <a:t>out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(v)) = O(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lVl+lEl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07769" y="3140969"/>
            <a:ext cx="7019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a</a:t>
            </a:r>
            <a:r>
              <a:rPr lang="en-US" sz="2400" dirty="0">
                <a:latin typeface="Comic Sans MS"/>
                <a:cs typeface="Comic Sans MS"/>
              </a:rPr>
              <a:t>, b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59998232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427872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o</a:t>
            </a:r>
            <a:r>
              <a:rPr lang="en-US" sz="2200" dirty="0">
                <a:latin typeface="Comic Sans MS"/>
                <a:cs typeface="Comic Sans MS"/>
              </a:rPr>
              <a:t>utput a vertex u with </a:t>
            </a:r>
            <a:r>
              <a:rPr lang="en-US" sz="2200" dirty="0" err="1">
                <a:latin typeface="Comic Sans MS"/>
                <a:cs typeface="Comic Sans MS"/>
              </a:rPr>
              <a:t>deg</a:t>
            </a:r>
            <a:r>
              <a:rPr lang="en-US" sz="2200" baseline="30000" dirty="0" err="1">
                <a:latin typeface="Comic Sans MS"/>
                <a:cs typeface="Comic Sans MS"/>
              </a:rPr>
              <a:t>in</a:t>
            </a:r>
            <a:r>
              <a:rPr lang="en-US" sz="2200" dirty="0">
                <a:latin typeface="Comic Sans MS"/>
                <a:cs typeface="Comic Sans MS"/>
              </a:rPr>
              <a:t>(u)=0 from the graph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remove all outgoing edges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repeat the procedure until no more vertices in the graph   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6" name="Oval 5"/>
          <p:cNvSpPr/>
          <p:nvPr/>
        </p:nvSpPr>
        <p:spPr>
          <a:xfrm>
            <a:off x="4225178" y="5637918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Metin kutusu 39"/>
          <p:cNvSpPr txBox="1"/>
          <p:nvPr/>
        </p:nvSpPr>
        <p:spPr>
          <a:xfrm>
            <a:off x="4223792" y="5554589"/>
            <a:ext cx="3427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2" name="Oval 11"/>
          <p:cNvSpPr/>
          <p:nvPr/>
        </p:nvSpPr>
        <p:spPr>
          <a:xfrm>
            <a:off x="5593330" y="570992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Metin kutusu 39"/>
          <p:cNvSpPr txBox="1"/>
          <p:nvPr/>
        </p:nvSpPr>
        <p:spPr>
          <a:xfrm>
            <a:off x="5591945" y="5626597"/>
            <a:ext cx="3411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f</a:t>
            </a:r>
          </a:p>
        </p:txBody>
      </p:sp>
      <p:sp>
        <p:nvSpPr>
          <p:cNvPr id="15" name="Oval 14"/>
          <p:cNvSpPr/>
          <p:nvPr/>
        </p:nvSpPr>
        <p:spPr>
          <a:xfrm>
            <a:off x="7044236" y="560326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Metin kutusu 39"/>
          <p:cNvSpPr txBox="1"/>
          <p:nvPr/>
        </p:nvSpPr>
        <p:spPr>
          <a:xfrm>
            <a:off x="7042851" y="5519937"/>
            <a:ext cx="362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h</a:t>
            </a:r>
          </a:p>
        </p:txBody>
      </p:sp>
      <p:sp>
        <p:nvSpPr>
          <p:cNvPr id="17" name="Oval 16"/>
          <p:cNvSpPr/>
          <p:nvPr/>
        </p:nvSpPr>
        <p:spPr>
          <a:xfrm>
            <a:off x="7476284" y="4125750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39"/>
          <p:cNvSpPr txBox="1"/>
          <p:nvPr/>
        </p:nvSpPr>
        <p:spPr>
          <a:xfrm>
            <a:off x="7474898" y="4042421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k</a:t>
            </a:r>
          </a:p>
        </p:txBody>
      </p:sp>
      <p:sp>
        <p:nvSpPr>
          <p:cNvPr id="19" name="Oval 18"/>
          <p:cNvSpPr/>
          <p:nvPr/>
        </p:nvSpPr>
        <p:spPr>
          <a:xfrm>
            <a:off x="8052348" y="488318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39"/>
          <p:cNvSpPr txBox="1"/>
          <p:nvPr/>
        </p:nvSpPr>
        <p:spPr>
          <a:xfrm>
            <a:off x="8050962" y="4799857"/>
            <a:ext cx="423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m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cxnSp>
        <p:nvCxnSpPr>
          <p:cNvPr id="24" name="Düz Bağlayıcı 16"/>
          <p:cNvCxnSpPr>
            <a:endCxn id="12" idx="2"/>
          </p:cNvCxnSpPr>
          <p:nvPr/>
        </p:nvCxnSpPr>
        <p:spPr>
          <a:xfrm>
            <a:off x="4583833" y="5842621"/>
            <a:ext cx="1009497" cy="5899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16"/>
          <p:cNvCxnSpPr/>
          <p:nvPr/>
        </p:nvCxnSpPr>
        <p:spPr>
          <a:xfrm flipV="1">
            <a:off x="4507755" y="5066397"/>
            <a:ext cx="355183" cy="6022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16"/>
          <p:cNvCxnSpPr/>
          <p:nvPr/>
        </p:nvCxnSpPr>
        <p:spPr>
          <a:xfrm flipV="1">
            <a:off x="6408692" y="4474469"/>
            <a:ext cx="1127468" cy="6130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419050" y="5324076"/>
            <a:ext cx="685062" cy="37452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/>
          <p:nvPr/>
        </p:nvCxnSpPr>
        <p:spPr>
          <a:xfrm flipV="1">
            <a:off x="5807968" y="5338564"/>
            <a:ext cx="360040" cy="38619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/>
          <p:nvPr/>
        </p:nvCxnSpPr>
        <p:spPr>
          <a:xfrm flipV="1">
            <a:off x="7355154" y="5132388"/>
            <a:ext cx="720080" cy="55443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6108132" y="500180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2" name="Metin kutusu 39"/>
          <p:cNvSpPr txBox="1"/>
          <p:nvPr/>
        </p:nvSpPr>
        <p:spPr>
          <a:xfrm>
            <a:off x="6106746" y="4918477"/>
            <a:ext cx="348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g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4811988" y="473646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4" name="Metin kutusu 39"/>
          <p:cNvSpPr txBox="1"/>
          <p:nvPr/>
        </p:nvSpPr>
        <p:spPr>
          <a:xfrm>
            <a:off x="4810603" y="4653137"/>
            <a:ext cx="365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d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79976" y="6237312"/>
            <a:ext cx="3471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O(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lVl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 + 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Σ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 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deg</a:t>
            </a:r>
            <a:r>
              <a:rPr lang="en-US" baseline="30000" dirty="0" err="1">
                <a:latin typeface="Comic Sans MS"/>
                <a:ea typeface="Lucida Grande"/>
                <a:cs typeface="Comic Sans MS"/>
              </a:rPr>
              <a:t>out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(v)) = O(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lVl+lEl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07769" y="3140969"/>
            <a:ext cx="10477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a</a:t>
            </a:r>
            <a:r>
              <a:rPr lang="en-US" sz="2400" dirty="0">
                <a:latin typeface="Comic Sans MS"/>
                <a:cs typeface="Comic Sans MS"/>
              </a:rPr>
              <a:t>, b, e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87317049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427872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o</a:t>
            </a:r>
            <a:r>
              <a:rPr lang="en-US" sz="2200" dirty="0">
                <a:latin typeface="Comic Sans MS"/>
                <a:cs typeface="Comic Sans MS"/>
              </a:rPr>
              <a:t>utput a vertex u with </a:t>
            </a:r>
            <a:r>
              <a:rPr lang="en-US" sz="2200" dirty="0" err="1">
                <a:latin typeface="Comic Sans MS"/>
                <a:cs typeface="Comic Sans MS"/>
              </a:rPr>
              <a:t>deg</a:t>
            </a:r>
            <a:r>
              <a:rPr lang="en-US" sz="2200" baseline="30000" dirty="0" err="1">
                <a:latin typeface="Comic Sans MS"/>
                <a:cs typeface="Comic Sans MS"/>
              </a:rPr>
              <a:t>in</a:t>
            </a:r>
            <a:r>
              <a:rPr lang="en-US" sz="2200" dirty="0">
                <a:latin typeface="Comic Sans MS"/>
                <a:cs typeface="Comic Sans MS"/>
              </a:rPr>
              <a:t>(u)=0 from the graph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remove all outgoing edges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repeat the procedure until no more vertices in the graph   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5593330" y="570992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Metin kutusu 39"/>
          <p:cNvSpPr txBox="1"/>
          <p:nvPr/>
        </p:nvSpPr>
        <p:spPr>
          <a:xfrm>
            <a:off x="5591945" y="5626597"/>
            <a:ext cx="3411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f</a:t>
            </a:r>
          </a:p>
        </p:txBody>
      </p:sp>
      <p:sp>
        <p:nvSpPr>
          <p:cNvPr id="15" name="Oval 14"/>
          <p:cNvSpPr/>
          <p:nvPr/>
        </p:nvSpPr>
        <p:spPr>
          <a:xfrm>
            <a:off x="7044236" y="560326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Metin kutusu 39"/>
          <p:cNvSpPr txBox="1"/>
          <p:nvPr/>
        </p:nvSpPr>
        <p:spPr>
          <a:xfrm>
            <a:off x="7042851" y="5519937"/>
            <a:ext cx="362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h</a:t>
            </a:r>
          </a:p>
        </p:txBody>
      </p:sp>
      <p:sp>
        <p:nvSpPr>
          <p:cNvPr id="17" name="Oval 16"/>
          <p:cNvSpPr/>
          <p:nvPr/>
        </p:nvSpPr>
        <p:spPr>
          <a:xfrm>
            <a:off x="7476284" y="4125750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39"/>
          <p:cNvSpPr txBox="1"/>
          <p:nvPr/>
        </p:nvSpPr>
        <p:spPr>
          <a:xfrm>
            <a:off x="7474898" y="4042421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k</a:t>
            </a:r>
          </a:p>
        </p:txBody>
      </p:sp>
      <p:sp>
        <p:nvSpPr>
          <p:cNvPr id="19" name="Oval 18"/>
          <p:cNvSpPr/>
          <p:nvPr/>
        </p:nvSpPr>
        <p:spPr>
          <a:xfrm>
            <a:off x="8052348" y="488318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39"/>
          <p:cNvSpPr txBox="1"/>
          <p:nvPr/>
        </p:nvSpPr>
        <p:spPr>
          <a:xfrm>
            <a:off x="8050962" y="4799857"/>
            <a:ext cx="423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m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cxnSp>
        <p:nvCxnSpPr>
          <p:cNvPr id="27" name="Düz Bağlayıcı 16"/>
          <p:cNvCxnSpPr/>
          <p:nvPr/>
        </p:nvCxnSpPr>
        <p:spPr>
          <a:xfrm flipV="1">
            <a:off x="6408692" y="4474469"/>
            <a:ext cx="1127468" cy="6130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419050" y="5324076"/>
            <a:ext cx="685062" cy="37452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/>
          <p:nvPr/>
        </p:nvCxnSpPr>
        <p:spPr>
          <a:xfrm flipV="1">
            <a:off x="5807968" y="5338564"/>
            <a:ext cx="360040" cy="38619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/>
          <p:nvPr/>
        </p:nvCxnSpPr>
        <p:spPr>
          <a:xfrm flipV="1">
            <a:off x="7355154" y="5132388"/>
            <a:ext cx="720080" cy="55443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6108132" y="500180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2" name="Metin kutusu 39"/>
          <p:cNvSpPr txBox="1"/>
          <p:nvPr/>
        </p:nvSpPr>
        <p:spPr>
          <a:xfrm>
            <a:off x="6106746" y="4918477"/>
            <a:ext cx="348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g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4811988" y="473646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4" name="Metin kutusu 39"/>
          <p:cNvSpPr txBox="1"/>
          <p:nvPr/>
        </p:nvSpPr>
        <p:spPr>
          <a:xfrm>
            <a:off x="4810603" y="4653137"/>
            <a:ext cx="365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d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79976" y="6237312"/>
            <a:ext cx="3471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O(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lVl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 + 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Σ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 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deg</a:t>
            </a:r>
            <a:r>
              <a:rPr lang="en-US" baseline="30000" dirty="0" err="1">
                <a:latin typeface="Comic Sans MS"/>
                <a:ea typeface="Lucida Grande"/>
                <a:cs typeface="Comic Sans MS"/>
              </a:rPr>
              <a:t>out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(v)) = O(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lVl+lEl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07769" y="3140969"/>
            <a:ext cx="13830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a</a:t>
            </a:r>
            <a:r>
              <a:rPr lang="en-US" sz="2400" dirty="0">
                <a:latin typeface="Comic Sans MS"/>
                <a:cs typeface="Comic Sans MS"/>
              </a:rPr>
              <a:t>, b, e, c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201300947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427872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o</a:t>
            </a:r>
            <a:r>
              <a:rPr lang="en-US" sz="2200" dirty="0">
                <a:latin typeface="Comic Sans MS"/>
                <a:cs typeface="Comic Sans MS"/>
              </a:rPr>
              <a:t>utput a vertex u with </a:t>
            </a:r>
            <a:r>
              <a:rPr lang="en-US" sz="2200" dirty="0" err="1">
                <a:latin typeface="Comic Sans MS"/>
                <a:cs typeface="Comic Sans MS"/>
              </a:rPr>
              <a:t>deg</a:t>
            </a:r>
            <a:r>
              <a:rPr lang="en-US" sz="2200" baseline="30000" dirty="0" err="1">
                <a:latin typeface="Comic Sans MS"/>
                <a:cs typeface="Comic Sans MS"/>
              </a:rPr>
              <a:t>in</a:t>
            </a:r>
            <a:r>
              <a:rPr lang="en-US" sz="2200" dirty="0">
                <a:latin typeface="Comic Sans MS"/>
                <a:cs typeface="Comic Sans MS"/>
              </a:rPr>
              <a:t>(u)=0 from the graph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remove all outgoing edges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repeat the procedure until no more vertices in the graph   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5593330" y="570992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Metin kutusu 39"/>
          <p:cNvSpPr txBox="1"/>
          <p:nvPr/>
        </p:nvSpPr>
        <p:spPr>
          <a:xfrm>
            <a:off x="5591945" y="5626597"/>
            <a:ext cx="3411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f</a:t>
            </a:r>
          </a:p>
        </p:txBody>
      </p:sp>
      <p:sp>
        <p:nvSpPr>
          <p:cNvPr id="15" name="Oval 14"/>
          <p:cNvSpPr/>
          <p:nvPr/>
        </p:nvSpPr>
        <p:spPr>
          <a:xfrm>
            <a:off x="7044236" y="560326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Metin kutusu 39"/>
          <p:cNvSpPr txBox="1"/>
          <p:nvPr/>
        </p:nvSpPr>
        <p:spPr>
          <a:xfrm>
            <a:off x="7042851" y="5519937"/>
            <a:ext cx="362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h</a:t>
            </a:r>
          </a:p>
        </p:txBody>
      </p:sp>
      <p:sp>
        <p:nvSpPr>
          <p:cNvPr id="17" name="Oval 16"/>
          <p:cNvSpPr/>
          <p:nvPr/>
        </p:nvSpPr>
        <p:spPr>
          <a:xfrm>
            <a:off x="7476284" y="4125750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39"/>
          <p:cNvSpPr txBox="1"/>
          <p:nvPr/>
        </p:nvSpPr>
        <p:spPr>
          <a:xfrm>
            <a:off x="7474898" y="4042421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k</a:t>
            </a:r>
          </a:p>
        </p:txBody>
      </p:sp>
      <p:sp>
        <p:nvSpPr>
          <p:cNvPr id="19" name="Oval 18"/>
          <p:cNvSpPr/>
          <p:nvPr/>
        </p:nvSpPr>
        <p:spPr>
          <a:xfrm>
            <a:off x="8052348" y="488318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39"/>
          <p:cNvSpPr txBox="1"/>
          <p:nvPr/>
        </p:nvSpPr>
        <p:spPr>
          <a:xfrm>
            <a:off x="8050962" y="4799857"/>
            <a:ext cx="423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m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cxnSp>
        <p:nvCxnSpPr>
          <p:cNvPr id="27" name="Düz Bağlayıcı 16"/>
          <p:cNvCxnSpPr/>
          <p:nvPr/>
        </p:nvCxnSpPr>
        <p:spPr>
          <a:xfrm flipV="1">
            <a:off x="6408692" y="4474469"/>
            <a:ext cx="1127468" cy="6130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419050" y="5324076"/>
            <a:ext cx="685062" cy="37452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16"/>
          <p:cNvCxnSpPr/>
          <p:nvPr/>
        </p:nvCxnSpPr>
        <p:spPr>
          <a:xfrm flipV="1">
            <a:off x="5807968" y="5338564"/>
            <a:ext cx="360040" cy="38619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/>
          <p:nvPr/>
        </p:nvCxnSpPr>
        <p:spPr>
          <a:xfrm flipV="1">
            <a:off x="7355154" y="5132388"/>
            <a:ext cx="720080" cy="55443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6108132" y="500180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2" name="Metin kutusu 39"/>
          <p:cNvSpPr txBox="1"/>
          <p:nvPr/>
        </p:nvSpPr>
        <p:spPr>
          <a:xfrm>
            <a:off x="6106746" y="4918477"/>
            <a:ext cx="348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g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79976" y="6237312"/>
            <a:ext cx="3471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O(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lVl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 + 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Σ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 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deg</a:t>
            </a:r>
            <a:r>
              <a:rPr lang="en-US" baseline="30000" dirty="0" err="1">
                <a:latin typeface="Comic Sans MS"/>
                <a:ea typeface="Lucida Grande"/>
                <a:cs typeface="Comic Sans MS"/>
              </a:rPr>
              <a:t>out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(v)) = O(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lVl+lEl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07769" y="3140969"/>
            <a:ext cx="17409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a</a:t>
            </a:r>
            <a:r>
              <a:rPr lang="en-US" sz="2400" dirty="0">
                <a:latin typeface="Comic Sans MS"/>
                <a:cs typeface="Comic Sans MS"/>
              </a:rPr>
              <a:t>, b, e, c, d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75561938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427872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o</a:t>
            </a:r>
            <a:r>
              <a:rPr lang="en-US" sz="2200" dirty="0">
                <a:latin typeface="Comic Sans MS"/>
                <a:cs typeface="Comic Sans MS"/>
              </a:rPr>
              <a:t>utput a vertex u with </a:t>
            </a:r>
            <a:r>
              <a:rPr lang="en-US" sz="2200" dirty="0" err="1">
                <a:latin typeface="Comic Sans MS"/>
                <a:cs typeface="Comic Sans MS"/>
              </a:rPr>
              <a:t>deg</a:t>
            </a:r>
            <a:r>
              <a:rPr lang="en-US" sz="2200" baseline="30000" dirty="0" err="1">
                <a:latin typeface="Comic Sans MS"/>
                <a:cs typeface="Comic Sans MS"/>
              </a:rPr>
              <a:t>in</a:t>
            </a:r>
            <a:r>
              <a:rPr lang="en-US" sz="2200" dirty="0">
                <a:latin typeface="Comic Sans MS"/>
                <a:cs typeface="Comic Sans MS"/>
              </a:rPr>
              <a:t>(u)=0 from the graph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remove all outgoing edges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repeat the procedure until no more vertices in the graph   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7044236" y="560326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Metin kutusu 39"/>
          <p:cNvSpPr txBox="1"/>
          <p:nvPr/>
        </p:nvSpPr>
        <p:spPr>
          <a:xfrm>
            <a:off x="7042851" y="5519937"/>
            <a:ext cx="362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h</a:t>
            </a:r>
          </a:p>
        </p:txBody>
      </p:sp>
      <p:sp>
        <p:nvSpPr>
          <p:cNvPr id="17" name="Oval 16"/>
          <p:cNvSpPr/>
          <p:nvPr/>
        </p:nvSpPr>
        <p:spPr>
          <a:xfrm>
            <a:off x="7476284" y="4125750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39"/>
          <p:cNvSpPr txBox="1"/>
          <p:nvPr/>
        </p:nvSpPr>
        <p:spPr>
          <a:xfrm>
            <a:off x="7474898" y="4042421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k</a:t>
            </a:r>
          </a:p>
        </p:txBody>
      </p:sp>
      <p:sp>
        <p:nvSpPr>
          <p:cNvPr id="19" name="Oval 18"/>
          <p:cNvSpPr/>
          <p:nvPr/>
        </p:nvSpPr>
        <p:spPr>
          <a:xfrm>
            <a:off x="8052348" y="488318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39"/>
          <p:cNvSpPr txBox="1"/>
          <p:nvPr/>
        </p:nvSpPr>
        <p:spPr>
          <a:xfrm>
            <a:off x="8050962" y="4799857"/>
            <a:ext cx="423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m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cxnSp>
        <p:nvCxnSpPr>
          <p:cNvPr id="27" name="Düz Bağlayıcı 16"/>
          <p:cNvCxnSpPr/>
          <p:nvPr/>
        </p:nvCxnSpPr>
        <p:spPr>
          <a:xfrm flipV="1">
            <a:off x="6408692" y="4474469"/>
            <a:ext cx="1127468" cy="61305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16"/>
          <p:cNvCxnSpPr/>
          <p:nvPr/>
        </p:nvCxnSpPr>
        <p:spPr>
          <a:xfrm>
            <a:off x="6419050" y="5324076"/>
            <a:ext cx="685062" cy="37452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16"/>
          <p:cNvCxnSpPr/>
          <p:nvPr/>
        </p:nvCxnSpPr>
        <p:spPr>
          <a:xfrm flipV="1">
            <a:off x="7355154" y="5132388"/>
            <a:ext cx="720080" cy="55443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6108132" y="500180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2" name="Metin kutusu 39"/>
          <p:cNvSpPr txBox="1"/>
          <p:nvPr/>
        </p:nvSpPr>
        <p:spPr>
          <a:xfrm>
            <a:off x="6106746" y="4918477"/>
            <a:ext cx="348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g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79976" y="6237312"/>
            <a:ext cx="3471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O(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lVl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 + 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Σ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 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deg</a:t>
            </a:r>
            <a:r>
              <a:rPr lang="en-US" baseline="30000" dirty="0" err="1">
                <a:latin typeface="Comic Sans MS"/>
                <a:ea typeface="Lucida Grande"/>
                <a:cs typeface="Comic Sans MS"/>
              </a:rPr>
              <a:t>out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(v)) = O(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lVl+lEl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07768" y="3140969"/>
            <a:ext cx="20746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a</a:t>
            </a:r>
            <a:r>
              <a:rPr lang="en-US" sz="2400" dirty="0">
                <a:latin typeface="Comic Sans MS"/>
                <a:cs typeface="Comic Sans MS"/>
              </a:rPr>
              <a:t>, b, e, c, d, f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2404318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427872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o</a:t>
            </a:r>
            <a:r>
              <a:rPr lang="en-US" sz="2200" dirty="0">
                <a:latin typeface="Comic Sans MS"/>
                <a:cs typeface="Comic Sans MS"/>
              </a:rPr>
              <a:t>utput a vertex u with </a:t>
            </a:r>
            <a:r>
              <a:rPr lang="en-US" sz="2200" dirty="0" err="1">
                <a:latin typeface="Comic Sans MS"/>
                <a:cs typeface="Comic Sans MS"/>
              </a:rPr>
              <a:t>deg</a:t>
            </a:r>
            <a:r>
              <a:rPr lang="en-US" sz="2200" baseline="30000" dirty="0" err="1">
                <a:latin typeface="Comic Sans MS"/>
                <a:cs typeface="Comic Sans MS"/>
              </a:rPr>
              <a:t>in</a:t>
            </a:r>
            <a:r>
              <a:rPr lang="en-US" sz="2200" dirty="0">
                <a:latin typeface="Comic Sans MS"/>
                <a:cs typeface="Comic Sans MS"/>
              </a:rPr>
              <a:t>(u)=0 from the graph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remove all outgoing edges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repeat the procedure until no more vertices in the graph   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7044236" y="560326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Metin kutusu 39"/>
          <p:cNvSpPr txBox="1"/>
          <p:nvPr/>
        </p:nvSpPr>
        <p:spPr>
          <a:xfrm>
            <a:off x="7042851" y="5519937"/>
            <a:ext cx="362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h</a:t>
            </a:r>
          </a:p>
        </p:txBody>
      </p:sp>
      <p:sp>
        <p:nvSpPr>
          <p:cNvPr id="17" name="Oval 16"/>
          <p:cNvSpPr/>
          <p:nvPr/>
        </p:nvSpPr>
        <p:spPr>
          <a:xfrm>
            <a:off x="7476284" y="4125750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39"/>
          <p:cNvSpPr txBox="1"/>
          <p:nvPr/>
        </p:nvSpPr>
        <p:spPr>
          <a:xfrm>
            <a:off x="7474898" y="4042421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k</a:t>
            </a:r>
          </a:p>
        </p:txBody>
      </p:sp>
      <p:sp>
        <p:nvSpPr>
          <p:cNvPr id="19" name="Oval 18"/>
          <p:cNvSpPr/>
          <p:nvPr/>
        </p:nvSpPr>
        <p:spPr>
          <a:xfrm>
            <a:off x="8052348" y="488318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39"/>
          <p:cNvSpPr txBox="1"/>
          <p:nvPr/>
        </p:nvSpPr>
        <p:spPr>
          <a:xfrm>
            <a:off x="8050962" y="4799857"/>
            <a:ext cx="423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m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cxnSp>
        <p:nvCxnSpPr>
          <p:cNvPr id="30" name="Düz Bağlayıcı 16"/>
          <p:cNvCxnSpPr/>
          <p:nvPr/>
        </p:nvCxnSpPr>
        <p:spPr>
          <a:xfrm flipV="1">
            <a:off x="7355154" y="5132388"/>
            <a:ext cx="720080" cy="55443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879976" y="6237312"/>
            <a:ext cx="3471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O(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lVl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 + 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Σ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 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deg</a:t>
            </a:r>
            <a:r>
              <a:rPr lang="en-US" baseline="30000" dirty="0" err="1">
                <a:latin typeface="Comic Sans MS"/>
                <a:ea typeface="Lucida Grande"/>
                <a:cs typeface="Comic Sans MS"/>
              </a:rPr>
              <a:t>out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(v)) = O(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lVl+lEl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07768" y="3140969"/>
            <a:ext cx="24151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a</a:t>
            </a:r>
            <a:r>
              <a:rPr lang="en-US" sz="2400" dirty="0">
                <a:latin typeface="Comic Sans MS"/>
                <a:cs typeface="Comic Sans MS"/>
              </a:rPr>
              <a:t>, b, e, c, d, f, g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2051898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427872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o</a:t>
            </a:r>
            <a:r>
              <a:rPr lang="en-US" sz="2200" dirty="0">
                <a:latin typeface="Comic Sans MS"/>
                <a:cs typeface="Comic Sans MS"/>
              </a:rPr>
              <a:t>utput a vertex u with </a:t>
            </a:r>
            <a:r>
              <a:rPr lang="en-US" sz="2200" dirty="0" err="1">
                <a:latin typeface="Comic Sans MS"/>
                <a:cs typeface="Comic Sans MS"/>
              </a:rPr>
              <a:t>deg</a:t>
            </a:r>
            <a:r>
              <a:rPr lang="en-US" sz="2200" baseline="30000" dirty="0" err="1">
                <a:latin typeface="Comic Sans MS"/>
                <a:cs typeface="Comic Sans MS"/>
              </a:rPr>
              <a:t>in</a:t>
            </a:r>
            <a:r>
              <a:rPr lang="en-US" sz="2200" dirty="0">
                <a:latin typeface="Comic Sans MS"/>
                <a:cs typeface="Comic Sans MS"/>
              </a:rPr>
              <a:t>(u)=0 from the graph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remove all outgoing edges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repeat the procedure until no more vertices in the graph   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7044236" y="560326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Metin kutusu 39"/>
          <p:cNvSpPr txBox="1"/>
          <p:nvPr/>
        </p:nvSpPr>
        <p:spPr>
          <a:xfrm>
            <a:off x="7042851" y="5519937"/>
            <a:ext cx="362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h</a:t>
            </a:r>
          </a:p>
        </p:txBody>
      </p:sp>
      <p:sp>
        <p:nvSpPr>
          <p:cNvPr id="19" name="Oval 18"/>
          <p:cNvSpPr/>
          <p:nvPr/>
        </p:nvSpPr>
        <p:spPr>
          <a:xfrm>
            <a:off x="8052348" y="488318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39"/>
          <p:cNvSpPr txBox="1"/>
          <p:nvPr/>
        </p:nvSpPr>
        <p:spPr>
          <a:xfrm>
            <a:off x="8050962" y="4799857"/>
            <a:ext cx="423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m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cxnSp>
        <p:nvCxnSpPr>
          <p:cNvPr id="30" name="Düz Bağlayıcı 16"/>
          <p:cNvCxnSpPr/>
          <p:nvPr/>
        </p:nvCxnSpPr>
        <p:spPr>
          <a:xfrm flipV="1">
            <a:off x="7355154" y="5132388"/>
            <a:ext cx="720080" cy="55443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879976" y="6237312"/>
            <a:ext cx="3471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O(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lVl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 + 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Σ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 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deg</a:t>
            </a:r>
            <a:r>
              <a:rPr lang="en-US" baseline="30000" dirty="0" err="1">
                <a:latin typeface="Comic Sans MS"/>
                <a:ea typeface="Lucida Grande"/>
                <a:cs typeface="Comic Sans MS"/>
              </a:rPr>
              <a:t>out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(v)) = O(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lVl+lEl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07769" y="3140969"/>
            <a:ext cx="2762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a</a:t>
            </a:r>
            <a:r>
              <a:rPr lang="en-US" sz="2400" dirty="0">
                <a:latin typeface="Comic Sans MS"/>
                <a:cs typeface="Comic Sans MS"/>
              </a:rPr>
              <a:t>, b, e, c, d, f, g, k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23038381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427872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o</a:t>
            </a:r>
            <a:r>
              <a:rPr lang="en-US" sz="2200" dirty="0">
                <a:latin typeface="Comic Sans MS"/>
                <a:cs typeface="Comic Sans MS"/>
              </a:rPr>
              <a:t>utput a vertex u with </a:t>
            </a:r>
            <a:r>
              <a:rPr lang="en-US" sz="2200" dirty="0" err="1">
                <a:latin typeface="Comic Sans MS"/>
                <a:cs typeface="Comic Sans MS"/>
              </a:rPr>
              <a:t>deg</a:t>
            </a:r>
            <a:r>
              <a:rPr lang="en-US" sz="2200" baseline="30000" dirty="0" err="1">
                <a:latin typeface="Comic Sans MS"/>
                <a:cs typeface="Comic Sans MS"/>
              </a:rPr>
              <a:t>in</a:t>
            </a:r>
            <a:r>
              <a:rPr lang="en-US" sz="2200" dirty="0">
                <a:latin typeface="Comic Sans MS"/>
                <a:cs typeface="Comic Sans MS"/>
              </a:rPr>
              <a:t>(u)=0 from the graph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remove all outgoing edges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repeat the procedure until no more vertices in the graph   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8052348" y="4883186"/>
            <a:ext cx="347909" cy="383371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39"/>
          <p:cNvSpPr txBox="1"/>
          <p:nvPr/>
        </p:nvSpPr>
        <p:spPr>
          <a:xfrm>
            <a:off x="8050962" y="4799857"/>
            <a:ext cx="423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m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79976" y="6237312"/>
            <a:ext cx="3471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O(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lVl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 + 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Σ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 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deg</a:t>
            </a:r>
            <a:r>
              <a:rPr lang="en-US" baseline="30000" dirty="0" err="1">
                <a:latin typeface="Comic Sans MS"/>
                <a:ea typeface="Lucida Grande"/>
                <a:cs typeface="Comic Sans MS"/>
              </a:rPr>
              <a:t>out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(v)) = O(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lVl+lEl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07768" y="3140969"/>
            <a:ext cx="31135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a</a:t>
            </a:r>
            <a:r>
              <a:rPr lang="en-US" sz="2400" dirty="0">
                <a:latin typeface="Comic Sans MS"/>
                <a:cs typeface="Comic Sans MS"/>
              </a:rPr>
              <a:t>, b, e, c, d, f, g, k, h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76932141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Topological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Sort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710" y="1427872"/>
            <a:ext cx="885277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o</a:t>
            </a:r>
            <a:r>
              <a:rPr lang="en-US" sz="2200" dirty="0">
                <a:latin typeface="Comic Sans MS"/>
                <a:cs typeface="Comic Sans MS"/>
              </a:rPr>
              <a:t>utput a vertex u with </a:t>
            </a:r>
            <a:r>
              <a:rPr lang="en-US" sz="2200" dirty="0" err="1">
                <a:latin typeface="Comic Sans MS"/>
                <a:cs typeface="Comic Sans MS"/>
              </a:rPr>
              <a:t>deg</a:t>
            </a:r>
            <a:r>
              <a:rPr lang="en-US" sz="2200" baseline="30000" dirty="0" err="1">
                <a:latin typeface="Comic Sans MS"/>
                <a:cs typeface="Comic Sans MS"/>
              </a:rPr>
              <a:t>in</a:t>
            </a:r>
            <a:r>
              <a:rPr lang="en-US" sz="2200" dirty="0">
                <a:latin typeface="Comic Sans MS"/>
                <a:cs typeface="Comic Sans MS"/>
              </a:rPr>
              <a:t>(u)=0 from the graph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remove all outgoing edges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repeat the procedure until no more vertices in the graph     </a:t>
            </a:r>
          </a:p>
          <a:p>
            <a:pPr algn="just"/>
            <a:endParaRPr lang="en-US" sz="2200" dirty="0">
              <a:latin typeface="Comic Sans MS"/>
              <a:cs typeface="Comic Sans MS"/>
            </a:endParaRPr>
          </a:p>
          <a:p>
            <a:pPr algn="just"/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79976" y="6237312"/>
            <a:ext cx="3471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O(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lVl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 + 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Σ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 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deg</a:t>
            </a:r>
            <a:r>
              <a:rPr lang="en-US" baseline="30000" dirty="0" err="1">
                <a:latin typeface="Comic Sans MS"/>
                <a:ea typeface="Lucida Grande"/>
                <a:cs typeface="Comic Sans MS"/>
              </a:rPr>
              <a:t>out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(v)) = O(</a:t>
            </a:r>
            <a:r>
              <a:rPr lang="en-US" dirty="0" err="1">
                <a:latin typeface="Comic Sans MS"/>
                <a:ea typeface="Lucida Grande"/>
                <a:cs typeface="Comic Sans MS"/>
              </a:rPr>
              <a:t>lVl+lEl</a:t>
            </a:r>
            <a:r>
              <a:rPr lang="en-US" dirty="0">
                <a:latin typeface="Comic Sans MS"/>
                <a:ea typeface="Lucida Grande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07768" y="3140969"/>
            <a:ext cx="35297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a</a:t>
            </a:r>
            <a:r>
              <a:rPr lang="en-US" sz="2400" dirty="0">
                <a:latin typeface="Comic Sans MS"/>
                <a:cs typeface="Comic Sans MS"/>
              </a:rPr>
              <a:t>, b, e, c, d, f, g, k, h, m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10768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6528</Words>
  <Application>Microsoft Office PowerPoint</Application>
  <PresentationFormat>Geniş ekran</PresentationFormat>
  <Paragraphs>2179</Paragraphs>
  <Slides>98</Slides>
  <Notes>49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98</vt:i4>
      </vt:variant>
    </vt:vector>
  </HeadingPairs>
  <TitlesOfParts>
    <vt:vector size="105" baseType="lpstr">
      <vt:lpstr>ＭＳ Ｐゴシック</vt:lpstr>
      <vt:lpstr>Arial</vt:lpstr>
      <vt:lpstr>Calibri</vt:lpstr>
      <vt:lpstr>Calibri Light</vt:lpstr>
      <vt:lpstr>Comic Sans MS</vt:lpstr>
      <vt:lpstr>Lucida Grande</vt:lpstr>
      <vt:lpstr>Office Teması</vt:lpstr>
      <vt:lpstr>Graph Traversal (DFS)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 Traversal (DFS)</dc:title>
  <dc:creator>Murat</dc:creator>
  <cp:lastModifiedBy>Murat</cp:lastModifiedBy>
  <cp:revision>1</cp:revision>
  <dcterms:created xsi:type="dcterms:W3CDTF">2018-09-10T06:28:49Z</dcterms:created>
  <dcterms:modified xsi:type="dcterms:W3CDTF">2018-09-10T06:28:59Z</dcterms:modified>
</cp:coreProperties>
</file>