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2" r:id="rId4"/>
    <p:sldId id="267" r:id="rId5"/>
    <p:sldId id="263" r:id="rId6"/>
    <p:sldId id="268" r:id="rId7"/>
    <p:sldId id="264" r:id="rId8"/>
    <p:sldId id="272" r:id="rId9"/>
    <p:sldId id="265" r:id="rId10"/>
    <p:sldId id="273"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gdem Yavuz" initials="CY" lastIdx="0" clrIdx="0">
    <p:extLst>
      <p:ext uri="{19B8F6BF-5375-455C-9EA6-DF929625EA0E}">
        <p15:presenceInfo xmlns:p15="http://schemas.microsoft.com/office/powerpoint/2012/main" userId="4900d2ae122f310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54022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450401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101081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986561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6D3EBB2-8428-48A9-BE7A-596C20EDBFBC}" type="datetimeFigureOut">
              <a:rPr lang="tr-TR" smtClean="0"/>
              <a:t>30.01.2018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0820759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42899537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6D3EBB2-8428-48A9-BE7A-596C20EDBFBC}" type="datetimeFigureOut">
              <a:rPr lang="tr-TR" smtClean="0"/>
              <a:t>30.01.2018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783485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6D3EBB2-8428-48A9-BE7A-596C20EDBFBC}" type="datetimeFigureOut">
              <a:rPr lang="tr-TR" smtClean="0"/>
              <a:t>30.01.2018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32834246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6D3EBB2-8428-48A9-BE7A-596C20EDBFBC}" type="datetimeFigureOut">
              <a:rPr lang="tr-TR" smtClean="0"/>
              <a:t>30.01.2018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4072305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278819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6D3EBB2-8428-48A9-BE7A-596C20EDBFBC}" type="datetimeFigureOut">
              <a:rPr lang="tr-TR" smtClean="0"/>
              <a:t>30.01.2018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3B19B39-ACE1-45A1-B74E-FA82ADEFEF0A}" type="slidenum">
              <a:rPr lang="tr-TR" smtClean="0"/>
              <a:t>‹#›</a:t>
            </a:fld>
            <a:endParaRPr lang="tr-TR"/>
          </a:p>
        </p:txBody>
      </p:sp>
    </p:spTree>
    <p:extLst>
      <p:ext uri="{BB962C8B-B14F-4D97-AF65-F5344CB8AC3E}">
        <p14:creationId xmlns:p14="http://schemas.microsoft.com/office/powerpoint/2010/main" val="1133105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D3EBB2-8428-48A9-BE7A-596C20EDBFBC}" type="datetimeFigureOut">
              <a:rPr lang="tr-TR" smtClean="0"/>
              <a:t>30.01.2018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B19B39-ACE1-45A1-B74E-FA82ADEFEF0A}" type="slidenum">
              <a:rPr lang="tr-TR" smtClean="0"/>
              <a:t>‹#›</a:t>
            </a:fld>
            <a:endParaRPr lang="tr-TR"/>
          </a:p>
        </p:txBody>
      </p:sp>
    </p:spTree>
    <p:extLst>
      <p:ext uri="{BB962C8B-B14F-4D97-AF65-F5344CB8AC3E}">
        <p14:creationId xmlns:p14="http://schemas.microsoft.com/office/powerpoint/2010/main" val="10236231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
            </a:r>
            <a:br>
              <a:rPr lang="tr-TR" dirty="0" smtClean="0"/>
            </a:br>
            <a:r>
              <a:rPr lang="tr-TR" dirty="0" smtClean="0"/>
              <a:t>Test </a:t>
            </a:r>
            <a:r>
              <a:rPr lang="tr-TR" dirty="0"/>
              <a:t>Geliştirme </a:t>
            </a:r>
            <a:r>
              <a:rPr lang="tr-TR" dirty="0" smtClean="0"/>
              <a:t>Süreci - devam</a:t>
            </a:r>
            <a:endParaRPr lang="tr-TR" dirty="0"/>
          </a:p>
        </p:txBody>
      </p:sp>
      <p:sp>
        <p:nvSpPr>
          <p:cNvPr id="3" name="Alt Başlık 2"/>
          <p:cNvSpPr>
            <a:spLocks noGrp="1"/>
          </p:cNvSpPr>
          <p:nvPr>
            <p:ph type="subTitle" idx="1"/>
          </p:nvPr>
        </p:nvSpPr>
        <p:spPr/>
        <p:txBody>
          <a:bodyPr/>
          <a:lstStyle/>
          <a:p>
            <a:r>
              <a:rPr lang="en-US" dirty="0" err="1" smtClean="0"/>
              <a:t>Yrd</a:t>
            </a:r>
            <a:r>
              <a:rPr lang="en-US" dirty="0" smtClean="0"/>
              <a:t>. </a:t>
            </a:r>
            <a:r>
              <a:rPr lang="en-US" dirty="0" err="1" smtClean="0"/>
              <a:t>Doç</a:t>
            </a:r>
            <a:r>
              <a:rPr lang="en-US" dirty="0" smtClean="0"/>
              <a:t>. Dr. </a:t>
            </a:r>
            <a:r>
              <a:rPr lang="en-US" dirty="0" err="1" smtClean="0"/>
              <a:t>Ömer</a:t>
            </a:r>
            <a:r>
              <a:rPr lang="en-US" dirty="0" smtClean="0"/>
              <a:t> </a:t>
            </a:r>
            <a:r>
              <a:rPr lang="en-US" dirty="0" err="1" smtClean="0"/>
              <a:t>Kutlu</a:t>
            </a:r>
            <a:endParaRPr lang="tr-TR" dirty="0" smtClean="0"/>
          </a:p>
          <a:p>
            <a:r>
              <a:rPr lang="tr-TR" dirty="0" smtClean="0"/>
              <a:t>BAŞARI TESTLERİNİN GELİŞTİRİLMESİ</a:t>
            </a:r>
            <a:endParaRPr lang="tr-TR" dirty="0"/>
          </a:p>
        </p:txBody>
      </p:sp>
    </p:spTree>
    <p:extLst>
      <p:ext uri="{BB962C8B-B14F-4D97-AF65-F5344CB8AC3E}">
        <p14:creationId xmlns:p14="http://schemas.microsoft.com/office/powerpoint/2010/main" val="1857781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pPr marL="0" indent="0" algn="just">
              <a:buNone/>
            </a:pPr>
            <a:r>
              <a:rPr lang="tr-TR" sz="2200" dirty="0" smtClean="0"/>
              <a:t>Atılgan, H., Kan, A. ve Doğan, N. (2009). </a:t>
            </a:r>
            <a:r>
              <a:rPr lang="tr-TR" sz="2200" i="1" dirty="0" smtClean="0"/>
              <a:t>Ölçme ve değerlendirme. </a:t>
            </a:r>
            <a:r>
              <a:rPr lang="tr-TR" sz="2200" dirty="0" smtClean="0"/>
              <a:t>Ankara: Anı Yayıncılık</a:t>
            </a:r>
            <a:endParaRPr lang="tr-TR" sz="2200" dirty="0"/>
          </a:p>
          <a:p>
            <a:pPr marL="0" indent="0" algn="just">
              <a:buNone/>
            </a:pPr>
            <a:endParaRPr lang="tr-TR" sz="2200" dirty="0" smtClean="0"/>
          </a:p>
          <a:p>
            <a:pPr marL="0" indent="0" algn="just">
              <a:buNone/>
            </a:pPr>
            <a:r>
              <a:rPr lang="tr-TR" sz="2200" dirty="0" smtClean="0"/>
              <a:t>Turgut, M. F. ve </a:t>
            </a:r>
            <a:r>
              <a:rPr lang="tr-TR" sz="2200" dirty="0" err="1" smtClean="0"/>
              <a:t>Baykul</a:t>
            </a:r>
            <a:r>
              <a:rPr lang="tr-TR" sz="2200" dirty="0" smtClean="0"/>
              <a:t>, Y. (2010). </a:t>
            </a:r>
            <a:r>
              <a:rPr lang="tr-TR" sz="2200" i="1" dirty="0" smtClean="0"/>
              <a:t>Eğitimde ölçme ve değerlendirme (4. baskı). </a:t>
            </a:r>
            <a:r>
              <a:rPr lang="tr-TR" sz="2200" dirty="0" smtClean="0"/>
              <a:t>Ankara:		 </a:t>
            </a:r>
            <a:r>
              <a:rPr lang="tr-TR" sz="2200" dirty="0" err="1" smtClean="0"/>
              <a:t>Pegem</a:t>
            </a:r>
            <a:r>
              <a:rPr lang="tr-TR" sz="2200" dirty="0" smtClean="0"/>
              <a:t> Akademi.</a:t>
            </a:r>
            <a:endParaRPr lang="tr-TR" sz="2200" dirty="0"/>
          </a:p>
        </p:txBody>
      </p:sp>
    </p:spTree>
    <p:extLst>
      <p:ext uri="{BB962C8B-B14F-4D97-AF65-F5344CB8AC3E}">
        <p14:creationId xmlns:p14="http://schemas.microsoft.com/office/powerpoint/2010/main" val="34581363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a:t>Test Kapsamının Belirlenmesi</a:t>
            </a:r>
            <a:br>
              <a:rPr lang="tr-TR"/>
            </a:br>
            <a:endParaRPr lang="tr-TR"/>
          </a:p>
        </p:txBody>
      </p:sp>
      <p:sp>
        <p:nvSpPr>
          <p:cNvPr id="3" name="İçerik Yer Tutucusu 2"/>
          <p:cNvSpPr>
            <a:spLocks noGrp="1"/>
          </p:cNvSpPr>
          <p:nvPr>
            <p:ph idx="1"/>
          </p:nvPr>
        </p:nvSpPr>
        <p:spPr/>
        <p:txBody>
          <a:bodyPr/>
          <a:lstStyle/>
          <a:p>
            <a:pPr marL="0" indent="0" algn="just">
              <a:buNone/>
            </a:pPr>
            <a:r>
              <a:rPr lang="tr-TR" dirty="0" smtClean="0"/>
              <a:t>Testin </a:t>
            </a:r>
            <a:r>
              <a:rPr lang="tr-TR" dirty="0"/>
              <a:t>amacı belirlendikten sonra, testte hangi öğrenmelerin ölçüleceğine karar verme işi test kapsamının belirlenmesiyle ilgilidir. Özellikle başarı testlerinde ölçmeye konu olan öğrenmelerin, dersi iyi öğrenmiş bir öğrenciden beklenenlerle olması ve dersi iyi öğrenmiş bir öğrenci ile iyi öğrenememiş öğrenciyi ayırt edebilecek olması beklenir (Atılgan, Kan ve Doğan, 2009). </a:t>
            </a:r>
          </a:p>
        </p:txBody>
      </p:sp>
    </p:spTree>
    <p:extLst>
      <p:ext uri="{BB962C8B-B14F-4D97-AF65-F5344CB8AC3E}">
        <p14:creationId xmlns:p14="http://schemas.microsoft.com/office/powerpoint/2010/main" val="37111947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Deneme Uygulaması</a:t>
            </a:r>
            <a:br>
              <a:rPr lang="tr-TR" dirty="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Deneme </a:t>
            </a:r>
            <a:r>
              <a:rPr lang="tr-TR" dirty="0"/>
              <a:t>uygulamasının yapılabilmesi için hazırlanan test formuna deneme formu adı verilir. Kesin bir kural olmamakla beraber deneme formunun, asıl teste konacak madde sayısının üç katı sayıda maddeden oluşturulması tavsiye edilir. Eğer test bir başarı testi ise bu üç kat, her davranışı yoklayacak soru sayısının üç katı olması biçiminde anlaşılmalıdır. </a:t>
            </a:r>
          </a:p>
        </p:txBody>
      </p:sp>
    </p:spTree>
    <p:extLst>
      <p:ext uri="{BB962C8B-B14F-4D97-AF65-F5344CB8AC3E}">
        <p14:creationId xmlns:p14="http://schemas.microsoft.com/office/powerpoint/2010/main" val="10084222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Bunun nedeni, deneme uygulaması sonunda işlemediği görülen maddelerin elenmesi halinde ilgili davranışı yoklayacak soru bulunabilmesidir. Deneme uygulaması için ayrıca deneme grubunun seçilmesi gerekir. Deneme grubu esas testin uygulanacağı gruba benzer özelliklerde olmalıdır (Turgut ve </a:t>
            </a:r>
            <a:r>
              <a:rPr lang="tr-TR" dirty="0" err="1"/>
              <a:t>Baykul</a:t>
            </a:r>
            <a:r>
              <a:rPr lang="tr-TR" dirty="0"/>
              <a:t>, 2010).</a:t>
            </a:r>
          </a:p>
          <a:p>
            <a:pPr algn="just"/>
            <a:endParaRPr lang="tr-TR" dirty="0"/>
          </a:p>
        </p:txBody>
      </p:sp>
    </p:spTree>
    <p:extLst>
      <p:ext uri="{BB962C8B-B14F-4D97-AF65-F5344CB8AC3E}">
        <p14:creationId xmlns:p14="http://schemas.microsoft.com/office/powerpoint/2010/main" val="3970561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Test Puanlarının Analizi</a:t>
            </a:r>
            <a:br>
              <a:rPr lang="tr-TR" dirty="0" smtClean="0"/>
            </a:br>
            <a:endParaRPr lang="tr-TR" dirty="0"/>
          </a:p>
        </p:txBody>
      </p:sp>
      <p:sp>
        <p:nvSpPr>
          <p:cNvPr id="3" name="İçerik Yer Tutucusu 2"/>
          <p:cNvSpPr>
            <a:spLocks noGrp="1"/>
          </p:cNvSpPr>
          <p:nvPr>
            <p:ph idx="1"/>
          </p:nvPr>
        </p:nvSpPr>
        <p:spPr/>
        <p:txBody>
          <a:bodyPr>
            <a:normAutofit/>
          </a:bodyPr>
          <a:lstStyle/>
          <a:p>
            <a:pPr marL="0" indent="0" algn="just">
              <a:buNone/>
            </a:pPr>
            <a:r>
              <a:rPr lang="tr-TR" dirty="0" smtClean="0"/>
              <a:t>Testten </a:t>
            </a:r>
            <a:r>
              <a:rPr lang="tr-TR" dirty="0"/>
              <a:t>elde edilen puanların nasıl dağıldığı, test geliştiriciler için önemlidir. Okul başarı testlerinden alınan puanların dağılımı, öğrencilerin testle ölçülen kapsamı bir bütün olarak ne derece öğrendikleri, testin öğrenci grubuna ne derece güç ya da kolay geldiği, test puanlarının ağırlıklı olarak hangi puanlar etrafında toplandığı hakkında bilgi verir. </a:t>
            </a:r>
          </a:p>
        </p:txBody>
      </p:sp>
    </p:spTree>
    <p:extLst>
      <p:ext uri="{BB962C8B-B14F-4D97-AF65-F5344CB8AC3E}">
        <p14:creationId xmlns:p14="http://schemas.microsoft.com/office/powerpoint/2010/main" val="1978719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a:t>Bu bilgilere ulaşmak için test geliştiriciler ağırlıklı olarak aritmetik ortalama, tepe değer (</a:t>
            </a:r>
            <a:r>
              <a:rPr lang="tr-TR" dirty="0" err="1"/>
              <a:t>mod</a:t>
            </a:r>
            <a:r>
              <a:rPr lang="tr-TR" dirty="0"/>
              <a:t>), ortanca (medyan) gibi istatistikleri hesaplarlar. Bunun yanında test puanlarındaki değişim de, test geliştiricilerin ilgisini çekmektedir. Test puanlarının aritmetik ortalamadan ne derece uzağa düştüğünü görmek için </a:t>
            </a:r>
            <a:r>
              <a:rPr lang="tr-TR" dirty="0" err="1"/>
              <a:t>ranj</a:t>
            </a:r>
            <a:r>
              <a:rPr lang="tr-TR" dirty="0"/>
              <a:t>, standart sapma, </a:t>
            </a:r>
            <a:r>
              <a:rPr lang="tr-TR" dirty="0" err="1"/>
              <a:t>varyans</a:t>
            </a:r>
            <a:r>
              <a:rPr lang="tr-TR" dirty="0"/>
              <a:t> gibi istatistikler hesaplanır.</a:t>
            </a:r>
          </a:p>
          <a:p>
            <a:pPr algn="just"/>
            <a:endParaRPr lang="tr-TR" dirty="0"/>
          </a:p>
        </p:txBody>
      </p:sp>
    </p:spTree>
    <p:extLst>
      <p:ext uri="{BB962C8B-B14F-4D97-AF65-F5344CB8AC3E}">
        <p14:creationId xmlns:p14="http://schemas.microsoft.com/office/powerpoint/2010/main" val="438000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Madde Analizi</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smtClean="0"/>
              <a:t>Madde </a:t>
            </a:r>
            <a:r>
              <a:rPr lang="tr-TR" dirty="0"/>
              <a:t>analizi, madde istatistiklerinin hesaplanması, doğrudan teste alınacak maddelerin belirlenmesi ve bu maddeler üzerinde yapılabilecek düzeltme çalışmalarının ne olacağının saptanması, teste konulması mümkün olmayan maddelerin ayıklanması amaçlarıyla yapılır. </a:t>
            </a:r>
          </a:p>
        </p:txBody>
      </p:sp>
    </p:spTree>
    <p:extLst>
      <p:ext uri="{BB962C8B-B14F-4D97-AF65-F5344CB8AC3E}">
        <p14:creationId xmlns:p14="http://schemas.microsoft.com/office/powerpoint/2010/main" val="173507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a:t>Madde istatistikleri, madde güçlük katsayısı, madde </a:t>
            </a:r>
            <a:r>
              <a:rPr lang="tr-TR" dirty="0" err="1"/>
              <a:t>ayırıcılık</a:t>
            </a:r>
            <a:r>
              <a:rPr lang="tr-TR" dirty="0"/>
              <a:t> gücü, madde standart sapması, madde basıklık ve çarpıklık katsayıları ile madde güvenirliğidir (Turgut ve </a:t>
            </a:r>
            <a:r>
              <a:rPr lang="tr-TR" dirty="0" err="1"/>
              <a:t>Baykul</a:t>
            </a:r>
            <a:r>
              <a:rPr lang="tr-TR" dirty="0"/>
              <a:t>, 2010).</a:t>
            </a:r>
          </a:p>
          <a:p>
            <a:endParaRPr lang="tr-TR" dirty="0"/>
          </a:p>
        </p:txBody>
      </p:sp>
    </p:spTree>
    <p:extLst>
      <p:ext uri="{BB962C8B-B14F-4D97-AF65-F5344CB8AC3E}">
        <p14:creationId xmlns:p14="http://schemas.microsoft.com/office/powerpoint/2010/main" val="3030750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Asıl Testin Uygulanması</a:t>
            </a:r>
            <a:br>
              <a:rPr lang="tr-TR" dirty="0"/>
            </a:br>
            <a:endParaRPr lang="tr-TR" dirty="0"/>
          </a:p>
        </p:txBody>
      </p:sp>
      <p:sp>
        <p:nvSpPr>
          <p:cNvPr id="3" name="İçerik Yer Tutucusu 2"/>
          <p:cNvSpPr>
            <a:spLocks noGrp="1"/>
          </p:cNvSpPr>
          <p:nvPr>
            <p:ph idx="1"/>
          </p:nvPr>
        </p:nvSpPr>
        <p:spPr/>
        <p:txBody>
          <a:bodyPr/>
          <a:lstStyle/>
          <a:p>
            <a:pPr marL="0" indent="0" algn="just">
              <a:buNone/>
            </a:pPr>
            <a:r>
              <a:rPr lang="tr-TR" dirty="0" smtClean="0"/>
              <a:t>Ön </a:t>
            </a:r>
            <a:r>
              <a:rPr lang="tr-TR" dirty="0"/>
              <a:t>denemesi yapılan bir testte yer alan maddelerin analizleri yapıldıktan sonra, yukarıda açıklanan istatistiklere göre maddeler üzerinde çalışmalar yapılır. Bu kapsamda bazı maddelerin düzeltilmesi yoluna bazı maddelerin de test dışına çıkarılması yoluna gidilir. Daha sonra testin amaçlarına göre uygun maddelerin seçimi gerçekleştirilir ve asıl test oluşturulur.</a:t>
            </a:r>
          </a:p>
          <a:p>
            <a:pPr algn="just"/>
            <a:endParaRPr lang="tr-TR" dirty="0"/>
          </a:p>
        </p:txBody>
      </p:sp>
    </p:spTree>
    <p:extLst>
      <p:ext uri="{BB962C8B-B14F-4D97-AF65-F5344CB8AC3E}">
        <p14:creationId xmlns:p14="http://schemas.microsoft.com/office/powerpoint/2010/main" val="76738448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TotalTime>
  <Words>446</Words>
  <Application>Microsoft Office PowerPoint</Application>
  <PresentationFormat>Geniş ekran</PresentationFormat>
  <Paragraphs>20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 Test Geliştirme Süreci - devam</vt:lpstr>
      <vt:lpstr>Test Kapsamının Belirlenmesi </vt:lpstr>
      <vt:lpstr>Deneme Uygulaması </vt:lpstr>
      <vt:lpstr>PowerPoint Sunusu</vt:lpstr>
      <vt:lpstr>Test Puanlarının Analizi </vt:lpstr>
      <vt:lpstr>PowerPoint Sunusu</vt:lpstr>
      <vt:lpstr>Madde Analizi </vt:lpstr>
      <vt:lpstr>PowerPoint Sunusu</vt:lpstr>
      <vt:lpstr>Asıl Testin Uygulanması </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Ölçme ve Değerlendirmeye Genel Bakış*</dc:title>
  <dc:creator>Cigdem Yavuz</dc:creator>
  <cp:lastModifiedBy>N_TUGCE_SİMSEK</cp:lastModifiedBy>
  <cp:revision>11</cp:revision>
  <dcterms:created xsi:type="dcterms:W3CDTF">2017-05-16T13:19:38Z</dcterms:created>
  <dcterms:modified xsi:type="dcterms:W3CDTF">2018-01-30T14:54:30Z</dcterms:modified>
</cp:coreProperties>
</file>