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DC5FBF1-9D19-4264-B7AA-F32914EC7F51}"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2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15897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40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058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4064088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45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51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64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22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2407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93E34FF-38B4-4F0C-8C26-3541C96E5F1C}" type="datetimeFigureOut">
              <a:rPr lang="tr-TR" smtClean="0"/>
              <a:t>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5FBF1-9D19-4264-B7AA-F32914EC7F51}"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29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93E34FF-38B4-4F0C-8C26-3541C96E5F1C}" type="datetimeFigureOut">
              <a:rPr lang="tr-TR" smtClean="0"/>
              <a:t>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378844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93E34FF-38B4-4F0C-8C26-3541C96E5F1C}" type="datetimeFigureOut">
              <a:rPr lang="tr-TR" smtClean="0"/>
              <a:t>9.05.2018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C5FBF1-9D19-4264-B7AA-F32914EC7F51}"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56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93E34FF-38B4-4F0C-8C26-3541C96E5F1C}" type="datetimeFigureOut">
              <a:rPr lang="tr-TR" smtClean="0"/>
              <a:t>9.05.2018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C5FBF1-9D19-4264-B7AA-F32914EC7F5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99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E34FF-38B4-4F0C-8C26-3541C96E5F1C}" type="datetimeFigureOut">
              <a:rPr lang="tr-TR" smtClean="0"/>
              <a:t>9.05.2018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190281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90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93E34FF-38B4-4F0C-8C26-3541C96E5F1C}" type="datetimeFigureOut">
              <a:rPr lang="tr-TR" smtClean="0"/>
              <a:t>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5FBF1-9D19-4264-B7AA-F32914EC7F51}" type="slidenum">
              <a:rPr lang="tr-TR" smtClean="0"/>
              <a:t>‹#›</a:t>
            </a:fld>
            <a:endParaRPr lang="tr-TR"/>
          </a:p>
        </p:txBody>
      </p:sp>
    </p:spTree>
    <p:extLst>
      <p:ext uri="{BB962C8B-B14F-4D97-AF65-F5344CB8AC3E}">
        <p14:creationId xmlns:p14="http://schemas.microsoft.com/office/powerpoint/2010/main" val="297111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3E34FF-38B4-4F0C-8C26-3541C96E5F1C}" type="datetimeFigureOut">
              <a:rPr lang="tr-TR" smtClean="0"/>
              <a:t>9.05.2018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C5FBF1-9D19-4264-B7AA-F32914EC7F51}" type="slidenum">
              <a:rPr lang="tr-TR" smtClean="0"/>
              <a:t>‹#›</a:t>
            </a:fld>
            <a:endParaRPr lang="tr-TR"/>
          </a:p>
        </p:txBody>
      </p:sp>
    </p:spTree>
    <p:extLst>
      <p:ext uri="{BB962C8B-B14F-4D97-AF65-F5344CB8AC3E}">
        <p14:creationId xmlns:p14="http://schemas.microsoft.com/office/powerpoint/2010/main" val="3587409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l"/>
            <a:r>
              <a:rPr lang="tr-TR" dirty="0" smtClean="0"/>
              <a:t>Aile </a:t>
            </a:r>
            <a:r>
              <a:rPr lang="tr-TR" dirty="0" smtClean="0"/>
              <a:t>Katılımının </a:t>
            </a:r>
            <a:r>
              <a:rPr lang="tr-TR" dirty="0"/>
              <a:t>A</a:t>
            </a:r>
            <a:r>
              <a:rPr lang="tr-TR" dirty="0" smtClean="0"/>
              <a:t>rtırılması</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08086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Öneriler </a:t>
            </a:r>
            <a:endParaRPr lang="tr-TR" dirty="0"/>
          </a:p>
        </p:txBody>
      </p:sp>
      <p:sp>
        <p:nvSpPr>
          <p:cNvPr id="3" name="İçerik Yer Tutucusu 2"/>
          <p:cNvSpPr>
            <a:spLocks noGrp="1"/>
          </p:cNvSpPr>
          <p:nvPr>
            <p:ph idx="1"/>
          </p:nvPr>
        </p:nvSpPr>
        <p:spPr>
          <a:xfrm>
            <a:off x="1295401" y="2285999"/>
            <a:ext cx="9601196" cy="4114801"/>
          </a:xfrm>
        </p:spPr>
        <p:txBody>
          <a:bodyPr>
            <a:normAutofit fontScale="70000" lnSpcReduction="20000"/>
          </a:bodyPr>
          <a:lstStyle/>
          <a:p>
            <a:r>
              <a:rPr lang="tr-TR" dirty="0" smtClean="0"/>
              <a:t>Her aile farklı özellikte</a:t>
            </a:r>
          </a:p>
          <a:p>
            <a:r>
              <a:rPr lang="tr-TR" dirty="0" smtClean="0"/>
              <a:t>Kendini aile yerine koyabilme</a:t>
            </a:r>
          </a:p>
          <a:p>
            <a:r>
              <a:rPr lang="tr-TR" dirty="0" smtClean="0"/>
              <a:t>Olumlu iletişim kurmak</a:t>
            </a:r>
          </a:p>
          <a:p>
            <a:r>
              <a:rPr lang="tr-TR" dirty="0" smtClean="0"/>
              <a:t>Daha anlaşılır terimler kullanmak</a:t>
            </a:r>
          </a:p>
          <a:p>
            <a:r>
              <a:rPr lang="tr-TR" dirty="0" smtClean="0"/>
              <a:t>Sadece yetersizliklerden değil yapabildikleri de aktarılmalı</a:t>
            </a:r>
          </a:p>
          <a:p>
            <a:r>
              <a:rPr lang="tr-TR" dirty="0" smtClean="0"/>
              <a:t>Gönüllü olarak çalışma </a:t>
            </a:r>
          </a:p>
          <a:p>
            <a:r>
              <a:rPr lang="tr-TR" dirty="0" smtClean="0"/>
              <a:t>İletişim defteri</a:t>
            </a:r>
          </a:p>
          <a:p>
            <a:r>
              <a:rPr lang="tr-TR" dirty="0" smtClean="0"/>
              <a:t>Aile görüşmeleri öncesinde planlama yapılmalı</a:t>
            </a:r>
          </a:p>
          <a:p>
            <a:r>
              <a:rPr lang="tr-TR" dirty="0" smtClean="0"/>
              <a:t>Ailenin görüşlerini almak için cesaretlendirici olunmalı</a:t>
            </a:r>
          </a:p>
          <a:p>
            <a:r>
              <a:rPr lang="tr-TR" dirty="0" smtClean="0"/>
              <a:t>Ailelerle bilgi paylaşımı</a:t>
            </a:r>
          </a:p>
          <a:p>
            <a:r>
              <a:rPr lang="tr-TR" dirty="0" smtClean="0"/>
              <a:t>Farklı düşüncelerine açık olma</a:t>
            </a:r>
          </a:p>
          <a:p>
            <a:r>
              <a:rPr lang="tr-TR" dirty="0" smtClean="0"/>
              <a:t>Rehberlik servisiyle iletişimleri de desteklenmeli</a:t>
            </a:r>
            <a:endParaRPr lang="tr-TR" dirty="0"/>
          </a:p>
        </p:txBody>
      </p:sp>
    </p:spTree>
    <p:extLst>
      <p:ext uri="{BB962C8B-B14F-4D97-AF65-F5344CB8AC3E}">
        <p14:creationId xmlns:p14="http://schemas.microsoft.com/office/powerpoint/2010/main" val="85519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Ödevler </a:t>
            </a:r>
            <a:endParaRPr lang="tr-TR" dirty="0"/>
          </a:p>
        </p:txBody>
      </p:sp>
      <p:sp>
        <p:nvSpPr>
          <p:cNvPr id="3" name="İçerik Yer Tutucusu 2"/>
          <p:cNvSpPr>
            <a:spLocks noGrp="1"/>
          </p:cNvSpPr>
          <p:nvPr>
            <p:ph idx="1"/>
          </p:nvPr>
        </p:nvSpPr>
        <p:spPr/>
        <p:txBody>
          <a:bodyPr/>
          <a:lstStyle/>
          <a:p>
            <a:r>
              <a:rPr lang="tr-TR" dirty="0" smtClean="0"/>
              <a:t>Ödevler konusunda muhakkak öğretmen yönlendirici olmalı</a:t>
            </a:r>
          </a:p>
          <a:p>
            <a:r>
              <a:rPr lang="tr-TR" dirty="0" smtClean="0"/>
              <a:t>Ödevlerin izlenmesi</a:t>
            </a:r>
          </a:p>
          <a:p>
            <a:r>
              <a:rPr lang="tr-TR" dirty="0" smtClean="0"/>
              <a:t>Ödevlerin tamamlanıp tamamlanmaması durumlarında </a:t>
            </a:r>
            <a:r>
              <a:rPr lang="tr-TR" smtClean="0"/>
              <a:t>ortak tepkiler </a:t>
            </a:r>
            <a:r>
              <a:rPr lang="tr-TR" dirty="0" smtClean="0"/>
              <a:t>belirlenmeli</a:t>
            </a:r>
            <a:endParaRPr lang="tr-TR" dirty="0"/>
          </a:p>
        </p:txBody>
      </p:sp>
    </p:spTree>
    <p:extLst>
      <p:ext uri="{BB962C8B-B14F-4D97-AF65-F5344CB8AC3E}">
        <p14:creationId xmlns:p14="http://schemas.microsoft.com/office/powerpoint/2010/main" val="173495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Yasalar </a:t>
            </a:r>
            <a:endParaRPr lang="tr-TR" dirty="0"/>
          </a:p>
        </p:txBody>
      </p:sp>
      <p:sp>
        <p:nvSpPr>
          <p:cNvPr id="3" name="İçerik Yer Tutucusu 2"/>
          <p:cNvSpPr>
            <a:spLocks noGrp="1"/>
          </p:cNvSpPr>
          <p:nvPr>
            <p:ph idx="1"/>
          </p:nvPr>
        </p:nvSpPr>
        <p:spPr/>
        <p:txBody>
          <a:bodyPr/>
          <a:lstStyle/>
          <a:p>
            <a:r>
              <a:rPr lang="tr-TR" dirty="0" smtClean="0"/>
              <a:t>573 Sayılı KHK</a:t>
            </a:r>
          </a:p>
          <a:p>
            <a:pPr lvl="1"/>
            <a:r>
              <a:rPr lang="tr-TR" dirty="0" smtClean="0"/>
              <a:t>Ailelerin özel eğitim sürecinin her boyutuna aktif katılmalarının sağlanması esastır.</a:t>
            </a:r>
          </a:p>
          <a:p>
            <a:r>
              <a:rPr lang="tr-TR" dirty="0" smtClean="0"/>
              <a:t>Özel Eğitim Yönetmeliği 22. Madde</a:t>
            </a:r>
          </a:p>
          <a:p>
            <a:pPr lvl="1"/>
            <a:r>
              <a:rPr lang="tr-TR" dirty="0" smtClean="0"/>
              <a:t>Özel eğitim hizmetlerine ve özel eğitim sürecinin her boyutuna ailelerin aktif katılımı ve katkısını sağlayacak önlemler alınır. Aile eğitimi programları hedef kitlenin özelliğine göre özel eğitim okulları, kaynaştırma uygulamaları yapılan okullar ve özel eğitime destek veren kurumlarca yapılır ve yürütülür.</a:t>
            </a:r>
          </a:p>
        </p:txBody>
      </p:sp>
    </p:spTree>
    <p:extLst>
      <p:ext uri="{BB962C8B-B14F-4D97-AF65-F5344CB8AC3E}">
        <p14:creationId xmlns:p14="http://schemas.microsoft.com/office/powerpoint/2010/main" val="110492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Bu doğrultuda aileler;</a:t>
            </a:r>
            <a:endParaRPr lang="tr-TR" dirty="0"/>
          </a:p>
        </p:txBody>
      </p:sp>
      <p:sp>
        <p:nvSpPr>
          <p:cNvPr id="3" name="İçerik Yer Tutucusu 2"/>
          <p:cNvSpPr>
            <a:spLocks noGrp="1"/>
          </p:cNvSpPr>
          <p:nvPr>
            <p:ph idx="1"/>
          </p:nvPr>
        </p:nvSpPr>
        <p:spPr/>
        <p:txBody>
          <a:bodyPr>
            <a:normAutofit lnSpcReduction="10000"/>
          </a:bodyPr>
          <a:lstStyle/>
          <a:p>
            <a:r>
              <a:rPr lang="tr-TR" dirty="0" smtClean="0"/>
              <a:t>Çocuğunun yetersizliğinin ilk gözlendiği </a:t>
            </a:r>
          </a:p>
          <a:p>
            <a:r>
              <a:rPr lang="tr-TR" dirty="0" smtClean="0"/>
              <a:t>Gelişiminin değerlendirildiği, yetersizlik ve yeterliklerinin belirlendiği</a:t>
            </a:r>
          </a:p>
          <a:p>
            <a:r>
              <a:rPr lang="tr-TR" dirty="0" smtClean="0"/>
              <a:t>Bireyselleştirilmiş eğitim planının yapıldığı</a:t>
            </a:r>
          </a:p>
          <a:p>
            <a:r>
              <a:rPr lang="tr-TR" dirty="0" smtClean="0"/>
              <a:t>Öğretime başlandığı ve öğretimin sürdürüldüğü</a:t>
            </a:r>
          </a:p>
          <a:p>
            <a:r>
              <a:rPr lang="tr-TR" dirty="0" smtClean="0"/>
              <a:t>Öğretim sürecinde gelişmelerin izlendiği</a:t>
            </a:r>
          </a:p>
          <a:p>
            <a:r>
              <a:rPr lang="tr-TR" dirty="0" smtClean="0"/>
              <a:t>BEP hazırlandığı, düzenlendiği ve uygulandığı alanlarda muhakkak aktif olmalıdır.</a:t>
            </a:r>
            <a:endParaRPr lang="tr-TR" dirty="0"/>
          </a:p>
        </p:txBody>
      </p:sp>
    </p:spTree>
    <p:extLst>
      <p:ext uri="{BB962C8B-B14F-4D97-AF65-F5344CB8AC3E}">
        <p14:creationId xmlns:p14="http://schemas.microsoft.com/office/powerpoint/2010/main" val="418386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Ailenin Özellikleri</a:t>
            </a:r>
            <a:endParaRPr lang="tr-TR" dirty="0"/>
          </a:p>
        </p:txBody>
      </p:sp>
      <p:sp>
        <p:nvSpPr>
          <p:cNvPr id="3" name="İçerik Yer Tutucusu 2"/>
          <p:cNvSpPr>
            <a:spLocks noGrp="1"/>
          </p:cNvSpPr>
          <p:nvPr>
            <p:ph idx="1"/>
          </p:nvPr>
        </p:nvSpPr>
        <p:spPr/>
        <p:txBody>
          <a:bodyPr/>
          <a:lstStyle/>
          <a:p>
            <a:r>
              <a:rPr lang="tr-TR" b="1" dirty="0"/>
              <a:t>Ailenin özel </a:t>
            </a:r>
            <a:r>
              <a:rPr lang="tr-TR" b="1" dirty="0" err="1"/>
              <a:t>gereksinimli</a:t>
            </a:r>
            <a:r>
              <a:rPr lang="tr-TR" b="1" dirty="0"/>
              <a:t> çocuklarına karşı tepkileri</a:t>
            </a:r>
            <a:endParaRPr lang="tr-TR" b="1" dirty="0" smtClean="0"/>
          </a:p>
          <a:p>
            <a:pPr lvl="1"/>
            <a:r>
              <a:rPr lang="tr-TR" dirty="0" smtClean="0"/>
              <a:t>Sürekli üzüntü ve kaygı içinde olma</a:t>
            </a:r>
          </a:p>
          <a:p>
            <a:pPr lvl="1"/>
            <a:r>
              <a:rPr lang="tr-TR" dirty="0" smtClean="0"/>
              <a:t>Geçmiş deneyimler ve beklentileri</a:t>
            </a:r>
          </a:p>
          <a:p>
            <a:pPr lvl="1"/>
            <a:r>
              <a:rPr lang="tr-TR" dirty="0" smtClean="0"/>
              <a:t>Yakın çevrenin tepkileri</a:t>
            </a:r>
            <a:endParaRPr lang="tr-TR" dirty="0"/>
          </a:p>
        </p:txBody>
      </p:sp>
    </p:spTree>
    <p:extLst>
      <p:ext uri="{BB962C8B-B14F-4D97-AF65-F5344CB8AC3E}">
        <p14:creationId xmlns:p14="http://schemas.microsoft.com/office/powerpoint/2010/main" val="236993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Aşama Modeli</a:t>
            </a:r>
            <a:endParaRPr lang="tr-TR" dirty="0"/>
          </a:p>
        </p:txBody>
      </p:sp>
      <p:sp>
        <p:nvSpPr>
          <p:cNvPr id="3" name="İçerik Yer Tutucusu 2"/>
          <p:cNvSpPr>
            <a:spLocks noGrp="1"/>
          </p:cNvSpPr>
          <p:nvPr>
            <p:ph idx="1"/>
          </p:nvPr>
        </p:nvSpPr>
        <p:spPr/>
        <p:txBody>
          <a:bodyPr>
            <a:normAutofit lnSpcReduction="10000"/>
          </a:bodyPr>
          <a:lstStyle/>
          <a:p>
            <a:r>
              <a:rPr lang="tr-TR" dirty="0" smtClean="0"/>
              <a:t>Şok aşaması</a:t>
            </a:r>
          </a:p>
          <a:p>
            <a:r>
              <a:rPr lang="tr-TR" dirty="0" smtClean="0"/>
              <a:t>İnkar aşaması</a:t>
            </a:r>
          </a:p>
          <a:p>
            <a:r>
              <a:rPr lang="tr-TR" dirty="0" smtClean="0"/>
              <a:t>Kızgınlık aşaması</a:t>
            </a:r>
          </a:p>
          <a:p>
            <a:r>
              <a:rPr lang="tr-TR" dirty="0" smtClean="0"/>
              <a:t>Üzüntü aşaması</a:t>
            </a:r>
          </a:p>
          <a:p>
            <a:r>
              <a:rPr lang="tr-TR" dirty="0" smtClean="0"/>
              <a:t>Kayıtsızlık </a:t>
            </a:r>
          </a:p>
          <a:p>
            <a:r>
              <a:rPr lang="tr-TR" dirty="0" smtClean="0"/>
              <a:t>Yeniden yapılanma</a:t>
            </a:r>
          </a:p>
          <a:p>
            <a:r>
              <a:rPr lang="tr-TR" dirty="0" smtClean="0"/>
              <a:t>Uyum </a:t>
            </a:r>
            <a:endParaRPr lang="tr-TR" dirty="0"/>
          </a:p>
        </p:txBody>
      </p:sp>
    </p:spTree>
    <p:extLst>
      <p:ext uri="{BB962C8B-B14F-4D97-AF65-F5344CB8AC3E}">
        <p14:creationId xmlns:p14="http://schemas.microsoft.com/office/powerpoint/2010/main" val="403095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Etkileyen faktörler;</a:t>
            </a:r>
          </a:p>
          <a:p>
            <a:pPr lvl="1"/>
            <a:r>
              <a:rPr lang="tr-TR" dirty="0" smtClean="0"/>
              <a:t>Yetersizliğin derecesi ve karmaşıklığı</a:t>
            </a:r>
          </a:p>
          <a:p>
            <a:pPr lvl="1"/>
            <a:r>
              <a:rPr lang="tr-TR" dirty="0" smtClean="0"/>
              <a:t>İlk bilginin onlara nasıl verildiği</a:t>
            </a:r>
          </a:p>
          <a:p>
            <a:pPr lvl="1"/>
            <a:r>
              <a:rPr lang="tr-TR" dirty="0" smtClean="0"/>
              <a:t>Kültür</a:t>
            </a:r>
          </a:p>
          <a:p>
            <a:pPr marL="457200" lvl="1" indent="0">
              <a:buNone/>
            </a:pPr>
            <a:endParaRPr lang="tr-TR" dirty="0"/>
          </a:p>
        </p:txBody>
      </p:sp>
    </p:spTree>
    <p:extLst>
      <p:ext uri="{BB962C8B-B14F-4D97-AF65-F5344CB8AC3E}">
        <p14:creationId xmlns:p14="http://schemas.microsoft.com/office/powerpoint/2010/main" val="225751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t>Özel </a:t>
            </a:r>
            <a:r>
              <a:rPr lang="tr-TR" b="1" dirty="0" err="1" smtClean="0"/>
              <a:t>gereksinimli</a:t>
            </a:r>
            <a:r>
              <a:rPr lang="tr-TR" b="1" dirty="0" smtClean="0"/>
              <a:t> çocuğu olan ailelerin gereksinimleri;</a:t>
            </a:r>
          </a:p>
          <a:p>
            <a:pPr lvl="1"/>
            <a:r>
              <a:rPr lang="tr-TR" sz="2400" dirty="0" smtClean="0"/>
              <a:t>Bilgi Gereksinimi</a:t>
            </a:r>
          </a:p>
          <a:p>
            <a:pPr lvl="1"/>
            <a:r>
              <a:rPr lang="tr-TR" sz="2400" dirty="0" smtClean="0"/>
              <a:t>Destek Gereksinimi</a:t>
            </a:r>
          </a:p>
          <a:p>
            <a:pPr marL="457200" lvl="1" indent="0">
              <a:buNone/>
            </a:pPr>
            <a:endParaRPr lang="tr-TR" dirty="0"/>
          </a:p>
        </p:txBody>
      </p:sp>
    </p:spTree>
    <p:extLst>
      <p:ext uri="{BB962C8B-B14F-4D97-AF65-F5344CB8AC3E}">
        <p14:creationId xmlns:p14="http://schemas.microsoft.com/office/powerpoint/2010/main" val="45007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Kaynaştırma Uygulamaları ve Aileler</a:t>
            </a:r>
            <a:endParaRPr lang="tr-TR" dirty="0"/>
          </a:p>
        </p:txBody>
      </p:sp>
      <p:sp>
        <p:nvSpPr>
          <p:cNvPr id="3" name="İçerik Yer Tutucusu 2"/>
          <p:cNvSpPr>
            <a:spLocks noGrp="1"/>
          </p:cNvSpPr>
          <p:nvPr>
            <p:ph idx="1"/>
          </p:nvPr>
        </p:nvSpPr>
        <p:spPr/>
        <p:txBody>
          <a:bodyPr>
            <a:normAutofit/>
          </a:bodyPr>
          <a:lstStyle/>
          <a:p>
            <a:r>
              <a:rPr lang="tr-TR" sz="2800" b="1" dirty="0" smtClean="0"/>
              <a:t>Özel </a:t>
            </a:r>
            <a:r>
              <a:rPr lang="tr-TR" sz="2800" b="1" dirty="0" err="1"/>
              <a:t>G</a:t>
            </a:r>
            <a:r>
              <a:rPr lang="tr-TR" sz="2800" b="1" dirty="0" err="1" smtClean="0"/>
              <a:t>ereksinimli</a:t>
            </a:r>
            <a:r>
              <a:rPr lang="tr-TR" sz="2800" b="1" dirty="0" smtClean="0"/>
              <a:t> Çocuğu Olan Aileler</a:t>
            </a:r>
          </a:p>
          <a:p>
            <a:r>
              <a:rPr lang="tr-TR" sz="2800" b="1" dirty="0" smtClean="0"/>
              <a:t>Normal Gelişim Gösteren Çocuğu Olan Aileler</a:t>
            </a:r>
            <a:endParaRPr lang="tr-TR" sz="2800" b="1" dirty="0"/>
          </a:p>
        </p:txBody>
      </p:sp>
    </p:spTree>
    <p:extLst>
      <p:ext uri="{BB962C8B-B14F-4D97-AF65-F5344CB8AC3E}">
        <p14:creationId xmlns:p14="http://schemas.microsoft.com/office/powerpoint/2010/main" val="224995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Aile, Okul ve Öğretmen İşbirliğinin Artırılması</a:t>
            </a:r>
            <a:endParaRPr lang="tr-TR" dirty="0"/>
          </a:p>
        </p:txBody>
      </p:sp>
      <p:sp>
        <p:nvSpPr>
          <p:cNvPr id="3" name="İçerik Yer Tutucusu 2"/>
          <p:cNvSpPr>
            <a:spLocks noGrp="1"/>
          </p:cNvSpPr>
          <p:nvPr>
            <p:ph idx="1"/>
          </p:nvPr>
        </p:nvSpPr>
        <p:spPr/>
        <p:txBody>
          <a:bodyPr/>
          <a:lstStyle/>
          <a:p>
            <a:r>
              <a:rPr lang="tr-TR" dirty="0" smtClean="0"/>
              <a:t>Tutumlar</a:t>
            </a:r>
          </a:p>
          <a:p>
            <a:r>
              <a:rPr lang="tr-TR" dirty="0" smtClean="0"/>
              <a:t>İletişimi olumsuz etkileyen faktörler;</a:t>
            </a:r>
          </a:p>
          <a:p>
            <a:pPr lvl="1"/>
            <a:r>
              <a:rPr lang="tr-TR" dirty="0" smtClean="0"/>
              <a:t>Yeterli zaman olmayışı</a:t>
            </a:r>
          </a:p>
          <a:p>
            <a:pPr lvl="1"/>
            <a:r>
              <a:rPr lang="tr-TR" dirty="0" smtClean="0"/>
              <a:t>Bilgi, anlayış ve farkındalıkları</a:t>
            </a:r>
          </a:p>
          <a:p>
            <a:pPr lvl="1"/>
            <a:r>
              <a:rPr lang="tr-TR" dirty="0" smtClean="0"/>
              <a:t>Rol ve sorumlulukların farkında olmama</a:t>
            </a:r>
          </a:p>
          <a:p>
            <a:pPr lvl="1"/>
            <a:r>
              <a:rPr lang="tr-TR" dirty="0" smtClean="0"/>
              <a:t>Aile yetersizlikleri (okuma bilmeme gibi…)</a:t>
            </a:r>
          </a:p>
          <a:p>
            <a:pPr lvl="1"/>
            <a:r>
              <a:rPr lang="tr-TR" dirty="0" smtClean="0"/>
              <a:t>Farklı beklentiler</a:t>
            </a:r>
            <a:endParaRPr lang="tr-TR" dirty="0"/>
          </a:p>
        </p:txBody>
      </p:sp>
    </p:spTree>
    <p:extLst>
      <p:ext uri="{BB962C8B-B14F-4D97-AF65-F5344CB8AC3E}">
        <p14:creationId xmlns:p14="http://schemas.microsoft.com/office/powerpoint/2010/main" val="1695508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195</TotalTime>
  <Words>281</Words>
  <Application>Microsoft Office PowerPoint</Application>
  <PresentationFormat>Geniş ekran</PresentationFormat>
  <Paragraphs>61</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Garamond</vt:lpstr>
      <vt:lpstr>Organik</vt:lpstr>
      <vt:lpstr>Aile Katılımının Artırılması</vt:lpstr>
      <vt:lpstr>Yasalar </vt:lpstr>
      <vt:lpstr>Bu doğrultuda aileler;</vt:lpstr>
      <vt:lpstr>Ailenin Özellikleri</vt:lpstr>
      <vt:lpstr>Aşama Modeli</vt:lpstr>
      <vt:lpstr>PowerPoint Sunusu</vt:lpstr>
      <vt:lpstr>PowerPoint Sunusu</vt:lpstr>
      <vt:lpstr>Kaynaştırma Uygulamaları ve Aileler</vt:lpstr>
      <vt:lpstr>Aile, Okul ve Öğretmen İşbirliğinin Artırılması</vt:lpstr>
      <vt:lpstr>Öneriler </vt:lpstr>
      <vt:lpstr>Ödevler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katılımının artırılması</dc:title>
  <dc:creator>resat alatli</dc:creator>
  <cp:lastModifiedBy>resat alatli</cp:lastModifiedBy>
  <cp:revision>6</cp:revision>
  <dcterms:created xsi:type="dcterms:W3CDTF">2017-05-09T19:37:01Z</dcterms:created>
  <dcterms:modified xsi:type="dcterms:W3CDTF">2018-05-09T12:04:38Z</dcterms:modified>
</cp:coreProperties>
</file>