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2" r:id="rId2"/>
  </p:sldMasterIdLst>
  <p:sldIdLst>
    <p:sldId id="311" r:id="rId3"/>
    <p:sldId id="267" r:id="rId4"/>
    <p:sldId id="269" r:id="rId5"/>
    <p:sldId id="270" r:id="rId6"/>
    <p:sldId id="271" r:id="rId7"/>
    <p:sldId id="257" r:id="rId8"/>
    <p:sldId id="272" r:id="rId9"/>
    <p:sldId id="263" r:id="rId10"/>
    <p:sldId id="258" r:id="rId11"/>
    <p:sldId id="273" r:id="rId12"/>
    <p:sldId id="274" r:id="rId13"/>
    <p:sldId id="275" r:id="rId14"/>
    <p:sldId id="276" r:id="rId15"/>
    <p:sldId id="304" r:id="rId16"/>
    <p:sldId id="260" r:id="rId17"/>
    <p:sldId id="302" r:id="rId18"/>
    <p:sldId id="293" r:id="rId19"/>
    <p:sldId id="294" r:id="rId20"/>
    <p:sldId id="295" r:id="rId21"/>
    <p:sldId id="296" r:id="rId22"/>
    <p:sldId id="291" r:id="rId23"/>
    <p:sldId id="30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505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E9B0-263C-47A8-892E-DECDF17C9D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056B-BC36-4A80-BA16-33011FDDAFF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019F-9A8F-4AB7-8FDC-8388F3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9B406C-B951-4824-80C1-A6C2F15D649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3A66-9447-4E85-BF00-2041EE97A1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375D-DE44-4DE5-BFEB-1952F5E22C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7F40-00D5-445B-BCAC-980B9938E1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ABD3-5697-4FD0-89CF-94F42630D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45CD-726A-4FB0-9428-D58DF2DD9E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66F9-90C1-4567-9D15-FDC9338342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A8E4-E956-4E76-9512-816B6A77CB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2C8-2459-41F7-B419-D97C1FBB42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21F1-F944-42AD-9904-124C8ADF1C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440B-2F52-4497-A1CA-E030685E0B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252F-B087-4644-A0FF-7BCB0D60F4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A236-2587-4DAD-8301-A99DC5122E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E9BE-A5F2-4C2C-81A1-986F00E984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6486-1012-4368-AEE9-27A127276A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BD8B-84A5-40F8-9A47-889EDCDAC1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A3CA-739D-4673-96BA-BB526F8BDB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90FD-76E5-4A83-BDC9-946920B777D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3685-9D5D-4060-9812-1BEE9C7ADC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32F3-AB3C-4AF2-AA57-9F0143C84A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EDF5-0B67-497A-B820-345DB53BDC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B9DB-A470-4D10-92F0-7391E6F77E7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93E0-77BC-449D-9BFE-77EA919AB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DBE74E-AF6C-4AD7-BB23-5246CA6359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363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Omurga Travmalı</a:t>
            </a:r>
            <a:b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Hastaya Yaklaşım</a:t>
            </a:r>
            <a:endParaRPr lang="tr-TR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819600"/>
            <a:ext cx="6400800" cy="14669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1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Doç.Dr</a:t>
            </a:r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.Onur Polat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Ortopedi ve Travmatoloji Uzmanı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Ankara Üniversitesi Tıp Fakültesi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Acil Tıp Anabilim Dalı</a:t>
            </a:r>
            <a:endParaRPr lang="tr-TR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Omurga travmalı hastaya sahada yapılacaklar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52328"/>
            <a:ext cx="8229600" cy="3773016"/>
          </a:xfrm>
        </p:spPr>
        <p:txBody>
          <a:bodyPr/>
          <a:lstStyle/>
          <a:p>
            <a:r>
              <a:rPr lang="tr-TR" dirty="0"/>
              <a:t>İlk görüldüğü pozisyonda kontrollü olarak sert düz bir zemin üzerinde </a:t>
            </a:r>
            <a:r>
              <a:rPr lang="tr-TR" dirty="0" err="1"/>
              <a:t>supin</a:t>
            </a:r>
            <a:r>
              <a:rPr lang="tr-TR" dirty="0"/>
              <a:t> olarak stabilize etmek gerekli, </a:t>
            </a:r>
            <a:r>
              <a:rPr lang="tr-TR" dirty="0" err="1"/>
              <a:t>aksiyel</a:t>
            </a:r>
            <a:r>
              <a:rPr lang="tr-TR" dirty="0"/>
              <a:t>, </a:t>
            </a:r>
            <a:r>
              <a:rPr lang="tr-TR" dirty="0" err="1"/>
              <a:t>rotasyonel</a:t>
            </a:r>
            <a:r>
              <a:rPr lang="tr-TR" dirty="0"/>
              <a:t> hareketler engellenmeli, hastanın başı oynamayacak şekilde sabitlenmeli  sonra yeterli </a:t>
            </a:r>
            <a:r>
              <a:rPr lang="tr-TR" dirty="0" err="1"/>
              <a:t>immobilizasyonla</a:t>
            </a:r>
            <a:r>
              <a:rPr lang="tr-TR" dirty="0"/>
              <a:t> transport sağlanmalı.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İdeali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tr-TR" dirty="0" err="1"/>
              <a:t>Supin</a:t>
            </a:r>
            <a:r>
              <a:rPr lang="tr-TR" dirty="0"/>
              <a:t> pozisyon</a:t>
            </a:r>
          </a:p>
          <a:p>
            <a:r>
              <a:rPr lang="tr-TR" dirty="0"/>
              <a:t>Boyunluk takılması</a:t>
            </a:r>
          </a:p>
          <a:p>
            <a:r>
              <a:rPr lang="tr-TR" dirty="0"/>
              <a:t>Travma tahtasına alınması</a:t>
            </a:r>
          </a:p>
          <a:p>
            <a:r>
              <a:rPr lang="tr-TR" dirty="0"/>
              <a:t>Yeterli </a:t>
            </a:r>
            <a:r>
              <a:rPr lang="tr-TR" dirty="0" err="1"/>
              <a:t>immobilizasyon</a:t>
            </a:r>
            <a:endParaRPr lang="tr-TR" dirty="0"/>
          </a:p>
          <a:p>
            <a:r>
              <a:rPr lang="tr-TR" dirty="0"/>
              <a:t>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Acil Serviste yapılacaklar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Sahada herhangi bir işlem yapılmadan getirilen hastada ideal koşulları oluşturmak</a:t>
            </a:r>
          </a:p>
          <a:p>
            <a:pPr>
              <a:lnSpc>
                <a:spcPct val="90000"/>
              </a:lnSpc>
            </a:pPr>
            <a:r>
              <a:rPr lang="tr-TR"/>
              <a:t>Havayolu ve servikal immobilizasyon</a:t>
            </a:r>
          </a:p>
          <a:p>
            <a:pPr>
              <a:lnSpc>
                <a:spcPct val="90000"/>
              </a:lnSpc>
            </a:pPr>
            <a:r>
              <a:rPr lang="tr-TR"/>
              <a:t>Solunum</a:t>
            </a:r>
          </a:p>
          <a:p>
            <a:pPr>
              <a:lnSpc>
                <a:spcPct val="90000"/>
              </a:lnSpc>
            </a:pPr>
            <a:r>
              <a:rPr lang="tr-TR"/>
              <a:t>Dolaşım kontrolü</a:t>
            </a:r>
          </a:p>
          <a:p>
            <a:pPr>
              <a:lnSpc>
                <a:spcPct val="90000"/>
              </a:lnSpc>
            </a:pPr>
            <a:r>
              <a:rPr lang="tr-TR"/>
              <a:t>Sonrasında nörolojik kontrol (DTR, bulbokavernöz, anal, karın cildi refleksleri, duysal ve kuvvet muayeneleri yapılır)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Omurga muayenesi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Travma tahtası üzerinde, supin pozisyonda, servikal muayeneyi takiben  boyunluk takılması ve hastanın yan çevrilmesi (kütük yuvarlaması)</a:t>
            </a:r>
          </a:p>
          <a:p>
            <a:r>
              <a:rPr lang="tr-TR"/>
              <a:t>İnspeksiyon</a:t>
            </a:r>
          </a:p>
          <a:p>
            <a:r>
              <a:rPr lang="tr-TR"/>
              <a:t>Palpasyon (spinöz prosesler üzerinden 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log_roll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2071" y="1098227"/>
            <a:ext cx="7272337" cy="54542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  Görüntüleme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 dirty="0"/>
              <a:t>Üst </a:t>
            </a:r>
            <a:r>
              <a:rPr lang="tr-TR" sz="2800" dirty="0" err="1"/>
              <a:t>servikal</a:t>
            </a:r>
            <a:r>
              <a:rPr lang="tr-TR" sz="2800" dirty="0"/>
              <a:t> bölge görüntülenmesi için </a:t>
            </a:r>
            <a:r>
              <a:rPr lang="tr-TR" sz="2800" dirty="0" err="1"/>
              <a:t>odontoid</a:t>
            </a:r>
            <a:r>
              <a:rPr lang="tr-TR" sz="2800" dirty="0"/>
              <a:t> </a:t>
            </a:r>
            <a:r>
              <a:rPr lang="tr-TR" sz="2800" dirty="0" err="1"/>
              <a:t>grafi</a:t>
            </a:r>
            <a:endParaRPr lang="tr-TR" sz="2800" dirty="0"/>
          </a:p>
          <a:p>
            <a:pPr>
              <a:lnSpc>
                <a:spcPct val="80000"/>
              </a:lnSpc>
            </a:pPr>
            <a:r>
              <a:rPr lang="tr-TR" sz="2800" dirty="0" err="1"/>
              <a:t>Servikal</a:t>
            </a:r>
            <a:r>
              <a:rPr lang="tr-TR" sz="2800" dirty="0"/>
              <a:t> yaralanması olan hastada yan </a:t>
            </a:r>
            <a:r>
              <a:rPr lang="tr-TR" sz="2800" dirty="0" err="1"/>
              <a:t>grafi</a:t>
            </a:r>
            <a:r>
              <a:rPr lang="tr-TR" sz="2800" dirty="0"/>
              <a:t> yeterli olur (yüzücü pozisyonu)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Alt seviyelerde yaralanmada yan filmler çekilmesi uygundur 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Omurga kırıklarının sınıflamasında ve net ortaya konmasında en önemli tetkik B.T.</a:t>
            </a:r>
          </a:p>
          <a:p>
            <a:pPr>
              <a:lnSpc>
                <a:spcPct val="80000"/>
              </a:lnSpc>
            </a:pPr>
            <a:r>
              <a:rPr lang="tr-TR" sz="2800" dirty="0" err="1"/>
              <a:t>Spinal</a:t>
            </a:r>
            <a:r>
              <a:rPr lang="tr-TR" sz="2800" dirty="0"/>
              <a:t> </a:t>
            </a:r>
            <a:r>
              <a:rPr lang="tr-TR" sz="2800" dirty="0" err="1"/>
              <a:t>kord</a:t>
            </a:r>
            <a:r>
              <a:rPr lang="tr-TR" sz="2800" dirty="0"/>
              <a:t> yaralanma derecesi ve yumuşak doku yaralanması için M.R.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 descr="cspin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113" y="1124769"/>
            <a:ext cx="4041775" cy="54725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Omurilik Yaralanmaları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  <a:buFontTx/>
              <a:buNone/>
            </a:pPr>
            <a:endParaRPr lang="tr-TR" sz="2400"/>
          </a:p>
          <a:p>
            <a:pPr>
              <a:lnSpc>
                <a:spcPct val="90000"/>
              </a:lnSpc>
            </a:pPr>
            <a:r>
              <a:rPr lang="tr-TR" sz="2400"/>
              <a:t>Ağır omurilik yaralanması+omurga travması milyonda 15-40</a:t>
            </a:r>
          </a:p>
          <a:p>
            <a:pPr>
              <a:lnSpc>
                <a:spcPct val="90000"/>
              </a:lnSpc>
            </a:pPr>
            <a:r>
              <a:rPr lang="tr-TR" sz="2400"/>
              <a:t>21-30 yaş en sık</a:t>
            </a:r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  <a:p>
            <a:pPr>
              <a:lnSpc>
                <a:spcPct val="90000"/>
              </a:lnSpc>
            </a:pPr>
            <a:endParaRPr lang="tr-TR" sz="240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Bunların % 25 hastaneye ulaşmadan</a:t>
            </a:r>
          </a:p>
          <a:p>
            <a:pPr>
              <a:lnSpc>
                <a:spcPct val="90000"/>
              </a:lnSpc>
            </a:pPr>
            <a:r>
              <a:rPr lang="tr-TR" sz="2400"/>
              <a:t>% 8,3 hastanede tedavi sırasında ölüyor</a:t>
            </a:r>
          </a:p>
          <a:p>
            <a:pPr>
              <a:lnSpc>
                <a:spcPct val="90000"/>
              </a:lnSpc>
            </a:pPr>
            <a:r>
              <a:rPr lang="tr-TR" sz="2400"/>
              <a:t>Ortalama 67 gün hastanede kalım süresi</a:t>
            </a:r>
          </a:p>
          <a:p>
            <a:pPr>
              <a:lnSpc>
                <a:spcPct val="90000"/>
              </a:lnSpc>
            </a:pPr>
            <a:r>
              <a:rPr lang="tr-TR" sz="2400"/>
              <a:t>Travma sonrası ilk yıl içinde ölüm oranı en fazla, sonra azalıyor</a:t>
            </a:r>
          </a:p>
          <a:p>
            <a:pPr>
              <a:lnSpc>
                <a:spcPct val="90000"/>
              </a:lnSpc>
            </a:pPr>
            <a:r>
              <a:rPr lang="tr-TR" sz="2400"/>
              <a:t>İlk yıl içinde en sık ölüm nedeni sepsis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Omurilik Yaralanmaları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En sık servikal yaralanmalar ile ortaya çıkar. servikal immobilizasyon önemlidir.</a:t>
            </a:r>
          </a:p>
          <a:p>
            <a:r>
              <a:rPr lang="tr-TR"/>
              <a:t>Nörolojik muayene önemlidir.</a:t>
            </a:r>
          </a:p>
          <a:p>
            <a:pPr>
              <a:buFontTx/>
              <a:buNone/>
            </a:pPr>
            <a:r>
              <a:rPr lang="tr-TR"/>
              <a:t>		</a:t>
            </a:r>
            <a:r>
              <a:rPr lang="tr-TR">
                <a:solidFill>
                  <a:srgbClr val="FFFF66"/>
                </a:solidFill>
              </a:rPr>
              <a:t>-</a:t>
            </a:r>
            <a:r>
              <a:rPr lang="tr-TR"/>
              <a:t> Duyu muayenesi</a:t>
            </a:r>
          </a:p>
          <a:p>
            <a:pPr>
              <a:buFontTx/>
              <a:buNone/>
            </a:pPr>
            <a:r>
              <a:rPr lang="tr-TR"/>
              <a:t>		</a:t>
            </a:r>
            <a:r>
              <a:rPr lang="tr-TR">
                <a:solidFill>
                  <a:srgbClr val="FFFF66"/>
                </a:solidFill>
              </a:rPr>
              <a:t>-</a:t>
            </a:r>
            <a:r>
              <a:rPr lang="tr-TR"/>
              <a:t> Motor muayenesi</a:t>
            </a:r>
          </a:p>
          <a:p>
            <a:pPr>
              <a:buFontTx/>
              <a:buNone/>
            </a:pPr>
            <a:r>
              <a:rPr lang="tr-TR"/>
              <a:t>		</a:t>
            </a:r>
            <a:r>
              <a:rPr lang="tr-TR">
                <a:solidFill>
                  <a:srgbClr val="FFFF66"/>
                </a:solidFill>
              </a:rPr>
              <a:t>- </a:t>
            </a:r>
            <a:r>
              <a:rPr lang="tr-TR"/>
              <a:t>DTR</a:t>
            </a:r>
          </a:p>
          <a:p>
            <a:pPr>
              <a:buFontTx/>
              <a:buNone/>
            </a:pPr>
            <a:r>
              <a:rPr lang="tr-TR"/>
              <a:t>		</a:t>
            </a:r>
            <a:r>
              <a:rPr lang="tr-TR">
                <a:solidFill>
                  <a:srgbClr val="FFFF66"/>
                </a:solidFill>
              </a:rPr>
              <a:t>- </a:t>
            </a:r>
            <a:r>
              <a:rPr lang="tr-TR"/>
              <a:t>Patolojik refleksler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Duyu muayenesi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988840"/>
            <a:ext cx="6336704" cy="4114800"/>
          </a:xfrm>
        </p:spPr>
        <p:txBody>
          <a:bodyPr/>
          <a:lstStyle/>
          <a:p>
            <a:r>
              <a:rPr lang="tr-TR" sz="2800" b="1" dirty="0"/>
              <a:t>Her bir </a:t>
            </a:r>
            <a:r>
              <a:rPr lang="tr-TR" sz="2800" b="1" dirty="0" err="1"/>
              <a:t>dermatom</a:t>
            </a:r>
            <a:r>
              <a:rPr lang="tr-TR" sz="2800" b="1" dirty="0"/>
              <a:t> muayene edilir</a:t>
            </a:r>
            <a:r>
              <a:rPr lang="tr-TR" sz="2800" b="1" dirty="0" smtClean="0"/>
              <a:t>.</a:t>
            </a:r>
          </a:p>
          <a:p>
            <a:pPr>
              <a:buNone/>
            </a:pPr>
            <a:endParaRPr lang="tr-TR" sz="2800" b="1" dirty="0"/>
          </a:p>
          <a:p>
            <a:r>
              <a:rPr lang="tr-TR" sz="2800" b="1" dirty="0">
                <a:solidFill>
                  <a:srgbClr val="C00000"/>
                </a:solidFill>
              </a:rPr>
              <a:t>0</a:t>
            </a:r>
            <a:r>
              <a:rPr lang="tr-TR" sz="2800" b="1" dirty="0"/>
              <a:t> </a:t>
            </a:r>
            <a:r>
              <a:rPr lang="tr-TR" sz="2800" b="1" dirty="0" err="1"/>
              <a:t>anestezik</a:t>
            </a:r>
            <a:endParaRPr lang="tr-TR" sz="2800" b="1" dirty="0"/>
          </a:p>
          <a:p>
            <a:r>
              <a:rPr lang="tr-TR" sz="2800" b="1" dirty="0">
                <a:solidFill>
                  <a:srgbClr val="C00000"/>
                </a:solidFill>
              </a:rPr>
              <a:t>1 </a:t>
            </a:r>
            <a:r>
              <a:rPr lang="tr-TR" sz="2800" b="1" dirty="0"/>
              <a:t>bozulmuş duyu</a:t>
            </a:r>
          </a:p>
          <a:p>
            <a:r>
              <a:rPr lang="tr-TR" sz="2800" b="1" dirty="0">
                <a:solidFill>
                  <a:srgbClr val="C00000"/>
                </a:solidFill>
              </a:rPr>
              <a:t>2</a:t>
            </a:r>
            <a:r>
              <a:rPr lang="tr-TR" sz="2800" b="1" dirty="0"/>
              <a:t>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Amaç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  <a:p>
            <a:r>
              <a:rPr lang="tr-TR"/>
              <a:t>OMURGA TRAVMALI HASTAYA ACİL SERVİSTE YAKLAŞIM, ÖNCELİKLER, YAPILMASI GEREKENLERİ BELİRLEMEK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Motor muayene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u="sng" dirty="0"/>
              <a:t>Kas gücü değerlendirmesi</a:t>
            </a:r>
          </a:p>
          <a:p>
            <a:r>
              <a:rPr lang="tr-TR" dirty="0">
                <a:solidFill>
                  <a:srgbClr val="C00000"/>
                </a:solidFill>
              </a:rPr>
              <a:t>0</a:t>
            </a:r>
            <a:r>
              <a:rPr lang="tr-TR" dirty="0"/>
              <a:t> güç yok</a:t>
            </a:r>
          </a:p>
          <a:p>
            <a:r>
              <a:rPr lang="tr-TR" dirty="0">
                <a:solidFill>
                  <a:srgbClr val="C00000"/>
                </a:solidFill>
              </a:rPr>
              <a:t>1</a:t>
            </a:r>
            <a:r>
              <a:rPr lang="tr-TR" dirty="0"/>
              <a:t> </a:t>
            </a:r>
            <a:r>
              <a:rPr lang="tr-TR" dirty="0" err="1"/>
              <a:t>palpe</a:t>
            </a:r>
            <a:r>
              <a:rPr lang="tr-TR" dirty="0"/>
              <a:t> edilen, görülen </a:t>
            </a:r>
            <a:r>
              <a:rPr lang="tr-TR" dirty="0" err="1"/>
              <a:t>kontraksiyon</a:t>
            </a:r>
            <a:endParaRPr lang="tr-TR" dirty="0"/>
          </a:p>
          <a:p>
            <a:r>
              <a:rPr lang="tr-TR" dirty="0">
                <a:solidFill>
                  <a:srgbClr val="C00000"/>
                </a:solidFill>
              </a:rPr>
              <a:t>2</a:t>
            </a:r>
            <a:r>
              <a:rPr lang="tr-TR" dirty="0"/>
              <a:t> yerçekimi yok </a:t>
            </a:r>
            <a:r>
              <a:rPr lang="tr-TR" dirty="0" err="1"/>
              <a:t>ekst</a:t>
            </a:r>
            <a:r>
              <a:rPr lang="tr-TR" dirty="0"/>
              <a:t>. hareket var</a:t>
            </a:r>
          </a:p>
          <a:p>
            <a:r>
              <a:rPr lang="tr-TR" dirty="0">
                <a:solidFill>
                  <a:srgbClr val="C00000"/>
                </a:solidFill>
              </a:rPr>
              <a:t>3</a:t>
            </a:r>
            <a:r>
              <a:rPr lang="tr-TR" dirty="0">
                <a:solidFill>
                  <a:srgbClr val="FFFF66"/>
                </a:solidFill>
              </a:rPr>
              <a:t> </a:t>
            </a:r>
            <a:r>
              <a:rPr lang="tr-TR" dirty="0"/>
              <a:t>yerçekimine karşı hareket var</a:t>
            </a:r>
          </a:p>
          <a:p>
            <a:r>
              <a:rPr lang="tr-TR" dirty="0">
                <a:solidFill>
                  <a:srgbClr val="C00000"/>
                </a:solidFill>
              </a:rPr>
              <a:t>4</a:t>
            </a:r>
            <a:r>
              <a:rPr lang="tr-TR" dirty="0"/>
              <a:t> dirence karşı </a:t>
            </a:r>
            <a:r>
              <a:rPr lang="tr-TR" dirty="0" err="1"/>
              <a:t>ekst</a:t>
            </a:r>
            <a:r>
              <a:rPr lang="tr-TR" dirty="0"/>
              <a:t>. hareketli</a:t>
            </a:r>
          </a:p>
          <a:p>
            <a:r>
              <a:rPr lang="tr-TR" dirty="0">
                <a:solidFill>
                  <a:srgbClr val="C00000"/>
                </a:solidFill>
              </a:rPr>
              <a:t>5</a:t>
            </a:r>
            <a:r>
              <a:rPr lang="tr-TR" dirty="0"/>
              <a:t> tam dirence karşı </a:t>
            </a:r>
            <a:r>
              <a:rPr lang="tr-TR" dirty="0" err="1"/>
              <a:t>ekst</a:t>
            </a:r>
            <a:r>
              <a:rPr lang="tr-TR" dirty="0"/>
              <a:t>. hareketli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Omurilik Yaralanması Dereceleri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A</a:t>
            </a:r>
            <a:r>
              <a:rPr lang="tr-TR" dirty="0"/>
              <a:t> Tam yaralanma </a:t>
            </a:r>
          </a:p>
          <a:p>
            <a:r>
              <a:rPr lang="tr-TR" dirty="0">
                <a:solidFill>
                  <a:srgbClr val="C00000"/>
                </a:solidFill>
              </a:rPr>
              <a:t>B</a:t>
            </a:r>
            <a:r>
              <a:rPr lang="tr-TR" dirty="0">
                <a:solidFill>
                  <a:srgbClr val="FFFF66"/>
                </a:solidFill>
              </a:rPr>
              <a:t> </a:t>
            </a:r>
            <a:r>
              <a:rPr lang="tr-TR" dirty="0"/>
              <a:t>Tam olmayan    </a:t>
            </a:r>
          </a:p>
          <a:p>
            <a:pPr>
              <a:buFontTx/>
              <a:buNone/>
            </a:pPr>
            <a:r>
              <a:rPr lang="tr-TR" dirty="0"/>
              <a:t>      yaralanma </a:t>
            </a:r>
          </a:p>
          <a:p>
            <a:r>
              <a:rPr lang="tr-TR" dirty="0">
                <a:solidFill>
                  <a:srgbClr val="C00000"/>
                </a:solidFill>
              </a:rPr>
              <a:t>C</a:t>
            </a:r>
            <a:r>
              <a:rPr lang="tr-TR" dirty="0"/>
              <a:t> Tam olmayan  </a:t>
            </a:r>
          </a:p>
          <a:p>
            <a:pPr>
              <a:buFontTx/>
              <a:buNone/>
            </a:pPr>
            <a:r>
              <a:rPr lang="tr-TR" dirty="0"/>
              <a:t>      yaralanma</a:t>
            </a:r>
          </a:p>
          <a:p>
            <a:r>
              <a:rPr lang="tr-TR" dirty="0">
                <a:solidFill>
                  <a:srgbClr val="C00000"/>
                </a:solidFill>
              </a:rPr>
              <a:t>D</a:t>
            </a:r>
            <a:r>
              <a:rPr lang="tr-TR" dirty="0"/>
              <a:t> Tam olmayan yaralanma</a:t>
            </a:r>
          </a:p>
          <a:p>
            <a:r>
              <a:rPr lang="tr-TR" dirty="0">
                <a:solidFill>
                  <a:srgbClr val="C00000"/>
                </a:solidFill>
              </a:rPr>
              <a:t>E</a:t>
            </a:r>
            <a:r>
              <a:rPr lang="tr-TR" dirty="0">
                <a:solidFill>
                  <a:srgbClr val="FFFF66"/>
                </a:solidFill>
              </a:rPr>
              <a:t> </a:t>
            </a:r>
            <a:r>
              <a:rPr lang="tr-TR" dirty="0" smtClean="0"/>
              <a:t>Normal</a:t>
            </a:r>
            <a:endParaRPr lang="tr-TR" dirty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Duyu 0 Motor 0 </a:t>
            </a:r>
          </a:p>
          <a:p>
            <a:r>
              <a:rPr lang="tr-TR" dirty="0"/>
              <a:t>Duyu 1 Motor 0</a:t>
            </a:r>
          </a:p>
          <a:p>
            <a:endParaRPr lang="tr-TR" dirty="0"/>
          </a:p>
          <a:p>
            <a:r>
              <a:rPr lang="tr-TR" dirty="0"/>
              <a:t>Duyu 1-2 Motor 3/5 </a:t>
            </a:r>
          </a:p>
          <a:p>
            <a:endParaRPr lang="tr-TR" dirty="0"/>
          </a:p>
          <a:p>
            <a:r>
              <a:rPr lang="tr-TR" dirty="0"/>
              <a:t>Duyu 1-2 Motor 3/5</a:t>
            </a:r>
          </a:p>
          <a:p>
            <a:endParaRPr lang="tr-TR" dirty="0"/>
          </a:p>
          <a:p>
            <a:r>
              <a:rPr lang="tr-TR" dirty="0"/>
              <a:t>Duyu 2 Motor 5</a:t>
            </a: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8316913" y="357346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V="1">
            <a:off x="8316913" y="45085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1 Resim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2 Metin kutusu"/>
          <p:cNvSpPr txBox="1">
            <a:spLocks noChangeArrowheads="1"/>
          </p:cNvSpPr>
          <p:nvPr/>
        </p:nvSpPr>
        <p:spPr bwMode="auto">
          <a:xfrm>
            <a:off x="214313" y="50006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C00000"/>
                </a:solidFill>
                <a:latin typeface="Verdana" pitchFamily="34" charset="0"/>
              </a:rPr>
              <a:t>İLGİNİZE TEŞEKKÜR EDERİM</a:t>
            </a:r>
          </a:p>
        </p:txBody>
      </p:sp>
      <p:sp>
        <p:nvSpPr>
          <p:cNvPr id="91140" name="3 Metin kutusu"/>
          <p:cNvSpPr txBox="1">
            <a:spLocks noChangeArrowheads="1"/>
          </p:cNvSpPr>
          <p:nvPr/>
        </p:nvSpPr>
        <p:spPr bwMode="auto">
          <a:xfrm>
            <a:off x="928688" y="4429125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>
                <a:solidFill>
                  <a:srgbClr val="C00000"/>
                </a:solidFill>
                <a:latin typeface="Verdana" pitchFamily="34" charset="0"/>
              </a:rPr>
              <a:t>Acil Tıp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Giriş ( Omurga travması)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2132856"/>
            <a:ext cx="699512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800" dirty="0"/>
              <a:t>Yüksek enerjili travmalardan sonra meydana gelen ciddi yaralanmalar</a:t>
            </a:r>
          </a:p>
          <a:p>
            <a:pPr>
              <a:lnSpc>
                <a:spcPct val="150000"/>
              </a:lnSpc>
            </a:pPr>
            <a:r>
              <a:rPr lang="tr-TR" sz="2800" dirty="0"/>
              <a:t>Önemi omurganın </a:t>
            </a:r>
            <a:r>
              <a:rPr lang="tr-TR" sz="2800" dirty="0" err="1"/>
              <a:t>nöral</a:t>
            </a:r>
            <a:r>
              <a:rPr lang="tr-TR" sz="2800" dirty="0"/>
              <a:t> dokulara olan yakın komşuluğudur.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C00000"/>
                </a:solidFill>
              </a:rPr>
              <a:t>İnsidans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Her yıl 1 milyon kişiden 50 ‘sinin yaşam kalitesi bozulmaktadır</a:t>
            </a:r>
          </a:p>
          <a:p>
            <a:r>
              <a:rPr lang="tr-TR"/>
              <a:t>Trafik kazası geçirenlerin %4,4’ünde omurga travması bulunmaktadır</a:t>
            </a:r>
          </a:p>
          <a:p>
            <a:r>
              <a:rPr lang="tr-TR"/>
              <a:t>%50’den fazla olguda ilave yaralanmalar vardır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C00000"/>
                </a:solidFill>
              </a:rPr>
              <a:t>İlave yaralanmalar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tr-TR"/>
              <a:t>İntraabdominal (kc,dalak)</a:t>
            </a:r>
          </a:p>
          <a:p>
            <a:r>
              <a:rPr lang="tr-TR"/>
              <a:t>Pulmoner</a:t>
            </a:r>
          </a:p>
          <a:p>
            <a:r>
              <a:rPr lang="tr-TR"/>
              <a:t>Komşu omurga yaralanması</a:t>
            </a:r>
          </a:p>
          <a:p>
            <a:r>
              <a:rPr lang="tr-TR"/>
              <a:t>Alt ekstremite ve pelvis kırıkları 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tr-TR"/>
              <a:t>%30’ a varan</a:t>
            </a:r>
          </a:p>
          <a:p>
            <a:endParaRPr lang="tr-TR"/>
          </a:p>
          <a:p>
            <a:r>
              <a:rPr lang="tr-TR"/>
              <a:t>%20 civarında</a:t>
            </a:r>
          </a:p>
          <a:p>
            <a:r>
              <a:rPr lang="tr-TR"/>
              <a:t>%6-15</a:t>
            </a:r>
          </a:p>
          <a:p>
            <a:endParaRPr lang="tr-TR"/>
          </a:p>
          <a:p>
            <a:r>
              <a:rPr lang="tr-TR"/>
              <a:t>%8-10</a:t>
            </a:r>
          </a:p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84300"/>
          </a:xfrm>
        </p:spPr>
        <p:txBody>
          <a:bodyPr/>
          <a:lstStyle/>
          <a:p>
            <a:pPr algn="ctr"/>
            <a:r>
              <a:rPr lang="tr-TR" sz="4000" b="1">
                <a:solidFill>
                  <a:srgbClr val="C00000"/>
                </a:solidFill>
              </a:rPr>
              <a:t> Omurga yaralanmalarının nedenleri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229600" cy="3454400"/>
          </a:xfrm>
        </p:spPr>
        <p:txBody>
          <a:bodyPr/>
          <a:lstStyle/>
          <a:p>
            <a:r>
              <a:rPr lang="tr-TR"/>
              <a:t>Yüksek enerjili trafik kazaları</a:t>
            </a:r>
          </a:p>
          <a:p>
            <a:r>
              <a:rPr lang="tr-TR"/>
              <a:t>Yüksekten düşme</a:t>
            </a:r>
          </a:p>
          <a:p>
            <a:r>
              <a:rPr lang="tr-TR"/>
              <a:t>Düşme (özellikle patolojik kırık)</a:t>
            </a:r>
          </a:p>
          <a:p>
            <a:endParaRPr lang="tr-TR"/>
          </a:p>
          <a:p>
            <a:pPr>
              <a:buFontTx/>
              <a:buNone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295400"/>
          </a:xfrm>
        </p:spPr>
        <p:txBody>
          <a:bodyPr/>
          <a:lstStyle/>
          <a:p>
            <a:r>
              <a:rPr lang="tr-TR" b="1">
                <a:solidFill>
                  <a:srgbClr val="C00000"/>
                </a:solidFill>
              </a:rPr>
              <a:t>En sık yaralanma mekanizması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sz="2800"/>
          </a:p>
          <a:p>
            <a:r>
              <a:rPr lang="tr-TR" sz="2800"/>
              <a:t>Aksiyel kompresyon ve fleksiyon</a:t>
            </a:r>
          </a:p>
        </p:txBody>
      </p:sp>
      <p:pic>
        <p:nvPicPr>
          <p:cNvPr id="114778" name="Picture 90" descr="TÜM OMURGA RESİ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51394" y="1905000"/>
            <a:ext cx="2432212" cy="4114800"/>
          </a:xfrm>
          <a:noFill/>
          <a:ln/>
        </p:spPr>
      </p:pic>
      <p:sp>
        <p:nvSpPr>
          <p:cNvPr id="114780" name="Line 92"/>
          <p:cNvSpPr>
            <a:spLocks noChangeShapeType="1"/>
          </p:cNvSpPr>
          <p:nvPr/>
        </p:nvSpPr>
        <p:spPr bwMode="auto">
          <a:xfrm flipV="1">
            <a:off x="4932363" y="2420938"/>
            <a:ext cx="0" cy="33131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4781" name="Line 93"/>
          <p:cNvSpPr>
            <a:spLocks noChangeShapeType="1"/>
          </p:cNvSpPr>
          <p:nvPr/>
        </p:nvSpPr>
        <p:spPr bwMode="auto">
          <a:xfrm>
            <a:off x="4572000" y="2420938"/>
            <a:ext cx="0" cy="33131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4782" name="Freeform 94"/>
          <p:cNvSpPr>
            <a:spLocks/>
          </p:cNvSpPr>
          <p:nvPr/>
        </p:nvSpPr>
        <p:spPr bwMode="auto">
          <a:xfrm>
            <a:off x="2268538" y="3430588"/>
            <a:ext cx="2068512" cy="2290762"/>
          </a:xfrm>
          <a:custGeom>
            <a:avLst/>
            <a:gdLst/>
            <a:ahLst/>
            <a:cxnLst>
              <a:cxn ang="0">
                <a:pos x="1303" y="1443"/>
              </a:cxn>
              <a:cxn ang="0">
                <a:pos x="0" y="0"/>
              </a:cxn>
            </a:cxnLst>
            <a:rect l="0" t="0" r="r" b="b"/>
            <a:pathLst>
              <a:path w="1303" h="1443">
                <a:moveTo>
                  <a:pt x="1303" y="1443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206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Risk Altındaki Bireyler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  <a:p>
            <a:r>
              <a:rPr lang="tr-TR"/>
              <a:t>Karayollarında seyir halinde olan her birey</a:t>
            </a:r>
          </a:p>
          <a:p>
            <a:r>
              <a:rPr lang="tr-TR"/>
              <a:t>3 metrenin üzerinde çalışanlar (düşme tehlikesi olan)</a:t>
            </a:r>
          </a:p>
          <a:p>
            <a:r>
              <a:rPr lang="tr-TR"/>
              <a:t>15 yaşın üzerinde risk artıyor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Yaralanma mekanizmasını öğrenmek </a:t>
            </a:r>
            <a:r>
              <a:rPr lang="tr-TR" sz="4000" b="1" dirty="0" err="1">
                <a:solidFill>
                  <a:srgbClr val="C00000"/>
                </a:solidFill>
              </a:rPr>
              <a:t>prognoz</a:t>
            </a:r>
            <a:r>
              <a:rPr lang="tr-TR" sz="4000" b="1" dirty="0">
                <a:solidFill>
                  <a:srgbClr val="C00000"/>
                </a:solidFill>
              </a:rPr>
              <a:t> için önemli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tr-TR" sz="2800" dirty="0"/>
              <a:t>Hasta araçtan mı fırlamış?</a:t>
            </a:r>
          </a:p>
          <a:p>
            <a:r>
              <a:rPr lang="tr-TR" sz="2800" dirty="0"/>
              <a:t>Başının üzerine mi düşmüş?</a:t>
            </a:r>
          </a:p>
          <a:p>
            <a:r>
              <a:rPr lang="tr-TR" sz="2800" dirty="0"/>
              <a:t>Kaza anında herhangi bir paralizi belirtisi var mı?</a:t>
            </a:r>
          </a:p>
          <a:p>
            <a:r>
              <a:rPr lang="tr-TR" sz="2800" dirty="0"/>
              <a:t>Kısa bir süre önce hasta el, ayaklarını oynatırken daha sonra bu fonksiyonlarını kaybetmiş mi? </a:t>
            </a:r>
          </a:p>
          <a:p>
            <a:r>
              <a:rPr lang="tr-TR" sz="2800" dirty="0"/>
              <a:t>Kuvvetli hapşırma, hafif düşme, ağır kaldırma hikayesi (osteoporoz,patolojik kırık)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542</Words>
  <Application>Microsoft Office PowerPoint</Application>
  <PresentationFormat>Ekran Gösterisi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Ofis Teması</vt:lpstr>
      <vt:lpstr>Varsayılan Tasarım</vt:lpstr>
      <vt:lpstr>Omurga Travmalı Hastaya Yaklaşım</vt:lpstr>
      <vt:lpstr>Amaç</vt:lpstr>
      <vt:lpstr>Giriş ( Omurga travması)</vt:lpstr>
      <vt:lpstr>İnsidans</vt:lpstr>
      <vt:lpstr>İlave yaralanmalar</vt:lpstr>
      <vt:lpstr> Omurga yaralanmalarının nedenleri</vt:lpstr>
      <vt:lpstr>En sık yaralanma mekanizması</vt:lpstr>
      <vt:lpstr>Risk Altındaki Bireyler</vt:lpstr>
      <vt:lpstr>Yaralanma mekanizmasını öğrenmek prognoz için önemli</vt:lpstr>
      <vt:lpstr>Omurga travmalı hastaya sahada yapılacaklar</vt:lpstr>
      <vt:lpstr>İdeali</vt:lpstr>
      <vt:lpstr>Acil Serviste yapılacaklar</vt:lpstr>
      <vt:lpstr>Omurga muayenesi</vt:lpstr>
      <vt:lpstr>Slayt 14</vt:lpstr>
      <vt:lpstr>  Görüntüleme</vt:lpstr>
      <vt:lpstr>Slayt 16</vt:lpstr>
      <vt:lpstr>Omurilik Yaralanmaları</vt:lpstr>
      <vt:lpstr>Omurilik Yaralanmaları</vt:lpstr>
      <vt:lpstr>Duyu muayenesi</vt:lpstr>
      <vt:lpstr>Motor muayene</vt:lpstr>
      <vt:lpstr>Omurilik Yaralanması Dereceleri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Omurga Travmalı Hastaya Yaklaşım</dc:title>
  <dc:creator>user</dc:creator>
  <cp:lastModifiedBy>MetinKG</cp:lastModifiedBy>
  <cp:revision>50</cp:revision>
  <cp:lastPrinted>1601-01-01T00:00:00Z</cp:lastPrinted>
  <dcterms:created xsi:type="dcterms:W3CDTF">2006-05-23T18:58:47Z</dcterms:created>
  <dcterms:modified xsi:type="dcterms:W3CDTF">2017-11-21T10:40:20Z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