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18" r:id="rId4"/>
    <p:sldId id="299" r:id="rId5"/>
    <p:sldId id="347" r:id="rId6"/>
    <p:sldId id="348" r:id="rId7"/>
    <p:sldId id="349" r:id="rId8"/>
    <p:sldId id="350" r:id="rId9"/>
    <p:sldId id="351" r:id="rId10"/>
    <p:sldId id="352" r:id="rId11"/>
    <p:sldId id="345" r:id="rId12"/>
    <p:sldId id="303" r:id="rId13"/>
    <p:sldId id="319" r:id="rId14"/>
    <p:sldId id="339" r:id="rId15"/>
    <p:sldId id="342" r:id="rId16"/>
    <p:sldId id="343" r:id="rId17"/>
    <p:sldId id="272" r:id="rId18"/>
    <p:sldId id="274" r:id="rId19"/>
    <p:sldId id="276" r:id="rId20"/>
    <p:sldId id="314" r:id="rId21"/>
    <p:sldId id="265" r:id="rId22"/>
    <p:sldId id="282" r:id="rId23"/>
    <p:sldId id="344" r:id="rId24"/>
    <p:sldId id="323" r:id="rId25"/>
    <p:sldId id="284" r:id="rId26"/>
    <p:sldId id="285" r:id="rId27"/>
    <p:sldId id="346" r:id="rId28"/>
    <p:sldId id="353" r:id="rId29"/>
    <p:sldId id="354" r:id="rId30"/>
    <p:sldId id="355" r:id="rId31"/>
    <p:sldId id="337"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transition>
    <p:wipe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10/7/2019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pPr/>
              <a:t>10/7/2019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10/7/2019</a:t>
            </a:fld>
            <a:endParaRPr lang="en-US" dirty="0"/>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10/7/2019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ransition>
    <p:wipe dir="d"/>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860765" y="2404534"/>
            <a:ext cx="6413237" cy="1646302"/>
          </a:xfrm>
        </p:spPr>
        <p:txBody>
          <a:bodyPr/>
          <a:lstStyle/>
          <a:p>
            <a:r>
              <a:rPr lang="tr-TR" b="1" dirty="0" err="1" smtClean="0">
                <a:solidFill>
                  <a:schemeClr val="accent2">
                    <a:lumMod val="75000"/>
                  </a:schemeClr>
                </a:solidFill>
              </a:rPr>
              <a:t>İlkokuma</a:t>
            </a:r>
            <a:r>
              <a:rPr lang="tr-TR" b="1" dirty="0" smtClean="0">
                <a:solidFill>
                  <a:schemeClr val="accent2">
                    <a:lumMod val="75000"/>
                  </a:schemeClr>
                </a:solidFill>
              </a:rPr>
              <a:t> Yazma Öğretiminde  Yöntem Savaşları </a:t>
            </a:r>
            <a:endParaRPr lang="tr-TR" b="1" dirty="0">
              <a:solidFill>
                <a:schemeClr val="accent2">
                  <a:lumMod val="75000"/>
                </a:schemeClr>
              </a:solidFill>
            </a:endParaRPr>
          </a:p>
        </p:txBody>
      </p:sp>
      <p:sp>
        <p:nvSpPr>
          <p:cNvPr id="3" name="Alt Başlık 2"/>
          <p:cNvSpPr>
            <a:spLocks noGrp="1"/>
          </p:cNvSpPr>
          <p:nvPr>
            <p:ph type="subTitle" idx="1"/>
          </p:nvPr>
        </p:nvSpPr>
        <p:spPr>
          <a:xfrm>
            <a:off x="1507067" y="4385684"/>
            <a:ext cx="7766936" cy="1096899"/>
          </a:xfrm>
        </p:spPr>
        <p:txBody>
          <a:bodyPr>
            <a:normAutofit/>
          </a:bodyPr>
          <a:lstStyle/>
          <a:p>
            <a:r>
              <a:rPr lang="tr-TR" sz="4000" b="1" dirty="0" smtClean="0">
                <a:solidFill>
                  <a:schemeClr val="accent1">
                    <a:lumMod val="75000"/>
                  </a:schemeClr>
                </a:solidFill>
              </a:rPr>
              <a:t>Prof. Dr. Firdevs GÜNEŞ</a:t>
            </a:r>
          </a:p>
        </p:txBody>
      </p:sp>
    </p:spTree>
    <p:extLst>
      <p:ext uri="{BB962C8B-B14F-4D97-AF65-F5344CB8AC3E}">
        <p14:creationId xmlns="" xmlns:p14="http://schemas.microsoft.com/office/powerpoint/2010/main" val="1419410955"/>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chemeClr val="accent2">
                    <a:lumMod val="75000"/>
                  </a:schemeClr>
                </a:solidFill>
              </a:rPr>
              <a:t>İlkokuma</a:t>
            </a:r>
            <a:r>
              <a:rPr lang="tr-TR" b="1" dirty="0" smtClean="0">
                <a:solidFill>
                  <a:schemeClr val="accent2">
                    <a:lumMod val="75000"/>
                  </a:schemeClr>
                </a:solidFill>
              </a:rPr>
              <a:t> Yazma Öğretim Yöntemleri</a:t>
            </a:r>
            <a:r>
              <a:rPr lang="tr-TR" b="1" dirty="0" smtClean="0">
                <a:solidFill>
                  <a:srgbClr val="00B050"/>
                </a:solidFill>
              </a:rPr>
              <a:t> </a:t>
            </a:r>
            <a:br>
              <a:rPr lang="tr-TR" b="1" dirty="0" smtClean="0">
                <a:solidFill>
                  <a:srgbClr val="00B050"/>
                </a:solidFill>
              </a:rPr>
            </a:br>
            <a:r>
              <a:rPr lang="tr-TR" b="1" dirty="0" smtClean="0">
                <a:solidFill>
                  <a:srgbClr val="00B050"/>
                </a:solidFill>
              </a:rPr>
              <a:t>Karma Yöntemler</a:t>
            </a:r>
            <a:endParaRPr lang="tr-TR" dirty="0"/>
          </a:p>
        </p:txBody>
      </p:sp>
      <p:sp>
        <p:nvSpPr>
          <p:cNvPr id="3" name="2 İçerik Yer Tutucusu"/>
          <p:cNvSpPr>
            <a:spLocks noGrp="1"/>
          </p:cNvSpPr>
          <p:nvPr>
            <p:ph idx="1"/>
          </p:nvPr>
        </p:nvSpPr>
        <p:spPr>
          <a:xfrm>
            <a:off x="677334" y="2160589"/>
            <a:ext cx="8923866" cy="3880773"/>
          </a:xfrm>
        </p:spPr>
        <p:txBody>
          <a:bodyPr/>
          <a:lstStyle/>
          <a:p>
            <a:r>
              <a:rPr lang="tr-TR" i="1" dirty="0" smtClean="0">
                <a:solidFill>
                  <a:srgbClr val="FF0000"/>
                </a:solidFill>
              </a:rPr>
              <a:t>Seçkin (Eklektik) Yöntem:</a:t>
            </a:r>
            <a:r>
              <a:rPr lang="tr-TR" dirty="0" smtClean="0">
                <a:solidFill>
                  <a:srgbClr val="FF0000"/>
                </a:solidFill>
              </a:rPr>
              <a:t> </a:t>
            </a:r>
            <a:r>
              <a:rPr lang="tr-TR" dirty="0" smtClean="0">
                <a:solidFill>
                  <a:schemeClr val="tx1"/>
                </a:solidFill>
              </a:rPr>
              <a:t>Parçadan bütüne ve bütünden parçaya giden  yöntemlerinin bir karışımı </a:t>
            </a:r>
            <a:r>
              <a:rPr lang="tr-TR" dirty="0" smtClean="0">
                <a:solidFill>
                  <a:schemeClr val="tx1"/>
                </a:solidFill>
              </a:rPr>
              <a:t>dır.</a:t>
            </a:r>
          </a:p>
          <a:p>
            <a:pPr>
              <a:buNone/>
            </a:pPr>
            <a:r>
              <a:rPr lang="tr-TR" dirty="0" smtClean="0">
                <a:solidFill>
                  <a:schemeClr val="tx1"/>
                </a:solidFill>
              </a:rPr>
              <a:t>      Cümle     </a:t>
            </a:r>
            <a:r>
              <a:rPr lang="tr-TR" dirty="0" smtClean="0">
                <a:solidFill>
                  <a:schemeClr val="tx1"/>
                </a:solidFill>
              </a:rPr>
              <a:t>kelimeler       heceler       harfler      heceler      kelimeler     cümle </a:t>
            </a:r>
          </a:p>
          <a:p>
            <a:pPr>
              <a:buNone/>
            </a:pPr>
            <a:endParaRPr lang="tr-TR" dirty="0" smtClean="0">
              <a:solidFill>
                <a:srgbClr val="FF0000"/>
              </a:solidFill>
            </a:endParaRPr>
          </a:p>
          <a:p>
            <a:r>
              <a:rPr lang="tr-TR" i="1" dirty="0" smtClean="0">
                <a:solidFill>
                  <a:srgbClr val="FF0000"/>
                </a:solidFill>
              </a:rPr>
              <a:t>Diğer </a:t>
            </a:r>
            <a:r>
              <a:rPr lang="tr-TR" i="1" dirty="0" smtClean="0">
                <a:solidFill>
                  <a:srgbClr val="FF0000"/>
                </a:solidFill>
              </a:rPr>
              <a:t>Karma Yöntemler:</a:t>
            </a:r>
            <a:r>
              <a:rPr lang="tr-TR" dirty="0" smtClean="0">
                <a:solidFill>
                  <a:srgbClr val="FF0000"/>
                </a:solidFill>
              </a:rPr>
              <a:t> </a:t>
            </a:r>
            <a:r>
              <a:rPr lang="tr-TR" dirty="0" smtClean="0">
                <a:solidFill>
                  <a:schemeClr val="tx1"/>
                </a:solidFill>
              </a:rPr>
              <a:t>Bunlar sesleri ayırma-birleştirme, heceleri ayırma-birleştirme, kelimeleri ayırma-birleştirme gibi çeşitli yöntemlerdir. Karma yöntem olarak alanda çok sayıda yöntem vardır.Bazıları kelime,(semi-</a:t>
            </a:r>
            <a:r>
              <a:rPr lang="tr-TR" dirty="0" err="1" smtClean="0">
                <a:solidFill>
                  <a:schemeClr val="tx1"/>
                </a:solidFill>
              </a:rPr>
              <a:t>globales</a:t>
            </a:r>
            <a:r>
              <a:rPr lang="tr-TR" dirty="0" smtClean="0">
                <a:solidFill>
                  <a:schemeClr val="tx1"/>
                </a:solidFill>
              </a:rPr>
              <a:t>), karma(</a:t>
            </a:r>
            <a:r>
              <a:rPr lang="tr-TR" dirty="0" err="1" smtClean="0">
                <a:solidFill>
                  <a:schemeClr val="tx1"/>
                </a:solidFill>
              </a:rPr>
              <a:t>mixtes</a:t>
            </a:r>
            <a:r>
              <a:rPr lang="tr-TR" dirty="0" smtClean="0">
                <a:solidFill>
                  <a:schemeClr val="tx1"/>
                </a:solidFill>
              </a:rPr>
              <a:t>) ve bütünleştirici (</a:t>
            </a:r>
            <a:r>
              <a:rPr lang="tr-TR" dirty="0" err="1" smtClean="0">
                <a:solidFill>
                  <a:schemeClr val="tx1"/>
                </a:solidFill>
              </a:rPr>
              <a:t>intégratives</a:t>
            </a:r>
            <a:r>
              <a:rPr lang="tr-TR" dirty="0" smtClean="0">
                <a:solidFill>
                  <a:schemeClr val="tx1"/>
                </a:solidFill>
              </a:rPr>
              <a:t>) ,(</a:t>
            </a:r>
            <a:r>
              <a:rPr lang="tr-TR" dirty="0" err="1" smtClean="0">
                <a:solidFill>
                  <a:schemeClr val="tx1"/>
                </a:solidFill>
              </a:rPr>
              <a:t>idéo</a:t>
            </a:r>
            <a:r>
              <a:rPr lang="tr-TR" dirty="0" smtClean="0">
                <a:solidFill>
                  <a:schemeClr val="tx1"/>
                </a:solidFill>
              </a:rPr>
              <a:t>-</a:t>
            </a:r>
            <a:r>
              <a:rPr lang="tr-TR" dirty="0" err="1" smtClean="0">
                <a:solidFill>
                  <a:schemeClr val="tx1"/>
                </a:solidFill>
              </a:rPr>
              <a:t>visiuelle</a:t>
            </a:r>
            <a:r>
              <a:rPr lang="tr-TR" dirty="0" smtClean="0">
                <a:solidFill>
                  <a:schemeClr val="tx1"/>
                </a:solidFill>
              </a:rPr>
              <a:t>), bilinçlendirme yöntemi</a:t>
            </a:r>
            <a:r>
              <a:rPr lang="tr-TR" b="1" dirty="0" smtClean="0">
                <a:solidFill>
                  <a:schemeClr val="tx1"/>
                </a:solidFill>
              </a:rPr>
              <a:t> </a:t>
            </a:r>
            <a:r>
              <a:rPr lang="tr-TR" dirty="0" smtClean="0">
                <a:solidFill>
                  <a:schemeClr val="tx1"/>
                </a:solidFill>
              </a:rPr>
              <a:t>vb.  olarak bilinmektedir.</a:t>
            </a:r>
          </a:p>
          <a:p>
            <a:endParaRPr lang="tr-TR" dirty="0">
              <a:solidFill>
                <a:srgbClr val="FF0000"/>
              </a:solidFill>
            </a:endParaRPr>
          </a:p>
        </p:txBody>
      </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smtClean="0">
                <a:solidFill>
                  <a:schemeClr val="accent2">
                    <a:lumMod val="75000"/>
                  </a:schemeClr>
                </a:solidFill>
              </a:rPr>
              <a:t>Yöntemlerin Dayandığı Teoriler</a:t>
            </a:r>
            <a:endParaRPr lang="tr-TR" sz="4000" dirty="0"/>
          </a:p>
        </p:txBody>
      </p:sp>
      <p:sp>
        <p:nvSpPr>
          <p:cNvPr id="3" name="2 İçerik Yer Tutucusu"/>
          <p:cNvSpPr>
            <a:spLocks noGrp="1"/>
          </p:cNvSpPr>
          <p:nvPr>
            <p:ph idx="1"/>
          </p:nvPr>
        </p:nvSpPr>
        <p:spPr>
          <a:xfrm>
            <a:off x="677333" y="1541417"/>
            <a:ext cx="9772953" cy="4499945"/>
          </a:xfrm>
        </p:spPr>
        <p:txBody>
          <a:bodyPr>
            <a:normAutofit/>
          </a:bodyPr>
          <a:lstStyle/>
          <a:p>
            <a:pPr>
              <a:buFont typeface="Wingdings" pitchFamily="2" charset="2"/>
              <a:buChar char="q"/>
            </a:pPr>
            <a:r>
              <a:rPr lang="tr-TR" sz="2800" dirty="0" smtClean="0">
                <a:solidFill>
                  <a:schemeClr val="tx1"/>
                </a:solidFill>
              </a:rPr>
              <a:t>Kelime tanıma  işlem ve sürecini açıklamak için çeşitli teoriler geliştirilmiştir.</a:t>
            </a:r>
          </a:p>
          <a:p>
            <a:pPr>
              <a:buFont typeface="Wingdings" pitchFamily="2" charset="2"/>
              <a:buChar char="q"/>
            </a:pPr>
            <a:r>
              <a:rPr lang="tr-TR" sz="2800" dirty="0" smtClean="0">
                <a:solidFill>
                  <a:schemeClr val="tx1"/>
                </a:solidFill>
              </a:rPr>
              <a:t>Bunlara kelime tanıma teorileri denilmektedir.</a:t>
            </a:r>
          </a:p>
          <a:p>
            <a:pPr algn="just">
              <a:buFont typeface="Wingdings" pitchFamily="2" charset="2"/>
              <a:buChar char="q"/>
            </a:pPr>
            <a:r>
              <a:rPr lang="tr-TR" sz="2800" dirty="0" smtClean="0">
                <a:solidFill>
                  <a:schemeClr val="tx1"/>
                </a:solidFill>
              </a:rPr>
              <a:t>İlk teori Şifreyi Çözme teorisi,ikincisi Görsel Birleştirme teorisidir.</a:t>
            </a:r>
          </a:p>
          <a:p>
            <a:pPr algn="just">
              <a:buFont typeface="Wingdings" pitchFamily="2" charset="2"/>
              <a:buChar char="q"/>
            </a:pPr>
            <a:r>
              <a:rPr lang="tr-TR" sz="2800" dirty="0" smtClean="0">
                <a:solidFill>
                  <a:schemeClr val="tx1"/>
                </a:solidFill>
              </a:rPr>
              <a:t>Ardından Kelimeyi Bütün Algılama ve Tahmin Etme Teorisi gelmektedir.</a:t>
            </a:r>
          </a:p>
          <a:p>
            <a:pPr>
              <a:buFont typeface="Wingdings" pitchFamily="2" charset="2"/>
              <a:buChar char="q"/>
            </a:pPr>
            <a:r>
              <a:rPr lang="tr-TR" sz="2800" dirty="0" smtClean="0">
                <a:solidFill>
                  <a:schemeClr val="tx1"/>
                </a:solidFill>
              </a:rPr>
              <a:t>Bunlar </a:t>
            </a:r>
            <a:r>
              <a:rPr lang="tr-TR" sz="2800" dirty="0" err="1" smtClean="0">
                <a:solidFill>
                  <a:schemeClr val="tx1"/>
                </a:solidFill>
              </a:rPr>
              <a:t>ilkokuma</a:t>
            </a:r>
            <a:r>
              <a:rPr lang="tr-TR" sz="2800" dirty="0" smtClean="0">
                <a:solidFill>
                  <a:schemeClr val="tx1"/>
                </a:solidFill>
              </a:rPr>
              <a:t> yazma öğretimine yön veren teorilerdir.</a:t>
            </a:r>
          </a:p>
          <a:p>
            <a:endParaRPr lang="tr-TR" dirty="0"/>
          </a:p>
        </p:txBody>
      </p:sp>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sz="4800" b="1" dirty="0" smtClean="0">
                <a:solidFill>
                  <a:schemeClr val="accent2">
                    <a:lumMod val="75000"/>
                  </a:schemeClr>
                </a:solidFill>
              </a:rPr>
              <a:t>Kelime Tanıma Teorileri</a:t>
            </a:r>
            <a:endParaRPr lang="tr-TR" sz="4800" b="1" dirty="0">
              <a:solidFill>
                <a:schemeClr val="accent2">
                  <a:lumMod val="75000"/>
                </a:schemeClr>
              </a:solidFill>
            </a:endParaRPr>
          </a:p>
        </p:txBody>
      </p:sp>
      <p:sp>
        <p:nvSpPr>
          <p:cNvPr id="3" name="İçerik Yer Tutucusu 2"/>
          <p:cNvSpPr>
            <a:spLocks noGrp="1"/>
          </p:cNvSpPr>
          <p:nvPr>
            <p:ph idx="1"/>
          </p:nvPr>
        </p:nvSpPr>
        <p:spPr>
          <a:xfrm>
            <a:off x="860212" y="1476103"/>
            <a:ext cx="9655387" cy="4807131"/>
          </a:xfrm>
        </p:spPr>
        <p:txBody>
          <a:bodyPr>
            <a:normAutofit/>
          </a:bodyPr>
          <a:lstStyle/>
          <a:p>
            <a:pPr>
              <a:buNone/>
            </a:pPr>
            <a:r>
              <a:rPr lang="tr-TR" dirty="0" smtClean="0"/>
              <a:t> </a:t>
            </a:r>
            <a:endParaRPr lang="tr-TR" sz="2400" dirty="0" smtClean="0">
              <a:solidFill>
                <a:schemeClr val="tx1"/>
              </a:solidFill>
            </a:endParaRPr>
          </a:p>
          <a:p>
            <a:pPr>
              <a:buFont typeface="Wingdings" pitchFamily="2" charset="2"/>
              <a:buChar char="q"/>
            </a:pPr>
            <a:r>
              <a:rPr lang="tr-TR" sz="2400" dirty="0" smtClean="0">
                <a:solidFill>
                  <a:srgbClr val="FF0000"/>
                </a:solidFill>
              </a:rPr>
              <a:t>Şifreyi Çözme Teorisine </a:t>
            </a:r>
            <a:r>
              <a:rPr lang="tr-TR" sz="2400" dirty="0" smtClean="0">
                <a:solidFill>
                  <a:schemeClr val="tx1"/>
                </a:solidFill>
              </a:rPr>
              <a:t>göre kelime tanıma işlemi ses, harf ve hecelerin birleştirilmesiyle yani alfabetik yolla gerçekleşir.</a:t>
            </a:r>
          </a:p>
          <a:p>
            <a:pPr>
              <a:buFont typeface="Wingdings" pitchFamily="2" charset="2"/>
              <a:buChar char="q"/>
            </a:pPr>
            <a:r>
              <a:rPr lang="tr-TR" sz="2400" dirty="0" smtClean="0">
                <a:solidFill>
                  <a:srgbClr val="FF0000"/>
                </a:solidFill>
              </a:rPr>
              <a:t>Kelimeyi Bütün Tanıma(Toptan Algılama) Teorisine </a:t>
            </a:r>
            <a:r>
              <a:rPr lang="tr-TR" sz="2400" dirty="0" smtClean="0">
                <a:solidFill>
                  <a:schemeClr val="tx1"/>
                </a:solidFill>
              </a:rPr>
              <a:t>göre </a:t>
            </a:r>
            <a:r>
              <a:rPr lang="tr-TR" sz="2400" dirty="0" smtClean="0">
                <a:solidFill>
                  <a:schemeClr val="tx1"/>
                </a:solidFill>
              </a:rPr>
              <a:t>kelime resim gibi bütün olarak tanınır</a:t>
            </a:r>
            <a:r>
              <a:rPr lang="tr-TR" sz="2400" dirty="0" smtClean="0">
                <a:solidFill>
                  <a:schemeClr val="tx1"/>
                </a:solidFill>
              </a:rPr>
              <a:t>.</a:t>
            </a:r>
            <a:endParaRPr lang="tr-TR" sz="2400" dirty="0" smtClean="0">
              <a:solidFill>
                <a:schemeClr val="tx1"/>
              </a:solidFill>
            </a:endParaRPr>
          </a:p>
          <a:p>
            <a:pPr>
              <a:buFont typeface="Wingdings" pitchFamily="2" charset="2"/>
              <a:buChar char="q"/>
            </a:pPr>
            <a:r>
              <a:rPr lang="tr-TR" sz="2400" dirty="0" smtClean="0">
                <a:solidFill>
                  <a:schemeClr val="tx1"/>
                </a:solidFill>
              </a:rPr>
              <a:t> Birbirine zıt görüşler içeren bu teorilerin ilki parçadan bütüne  diğeri ise bütünden parçaya okuma </a:t>
            </a:r>
            <a:r>
              <a:rPr lang="tr-TR" sz="2400" dirty="0" smtClean="0">
                <a:solidFill>
                  <a:schemeClr val="tx1"/>
                </a:solidFill>
              </a:rPr>
              <a:t>yazma öğretim yöntemlerine dayanak </a:t>
            </a:r>
            <a:r>
              <a:rPr lang="tr-TR" sz="2400" dirty="0" smtClean="0">
                <a:solidFill>
                  <a:schemeClr val="tx1"/>
                </a:solidFill>
              </a:rPr>
              <a:t>olmuştur.</a:t>
            </a:r>
          </a:p>
          <a:p>
            <a:pPr>
              <a:buFont typeface="Wingdings" pitchFamily="2" charset="2"/>
              <a:buChar char="q"/>
            </a:pPr>
            <a:r>
              <a:rPr lang="tr-TR" sz="2400" dirty="0" smtClean="0">
                <a:solidFill>
                  <a:srgbClr val="FF0000"/>
                </a:solidFill>
              </a:rPr>
              <a:t>Alanda sert tartışmalar ve  eleştiriler yapılmıştır.</a:t>
            </a:r>
          </a:p>
          <a:p>
            <a:pPr>
              <a:buFont typeface="Wingdings" pitchFamily="2" charset="2"/>
              <a:buChar char="q"/>
            </a:pPr>
            <a:r>
              <a:rPr lang="tr-TR" sz="2400" dirty="0" smtClean="0">
                <a:solidFill>
                  <a:srgbClr val="FF0000"/>
                </a:solidFill>
              </a:rPr>
              <a:t>Yöntem savaşları ortaya çıkmıştır.</a:t>
            </a:r>
          </a:p>
          <a:p>
            <a:pPr>
              <a:buFont typeface="Wingdings" pitchFamily="2" charset="2"/>
              <a:buChar char="q"/>
            </a:pPr>
            <a:endParaRPr lang="tr-TR" sz="2400" dirty="0" smtClean="0">
              <a:solidFill>
                <a:schemeClr val="tx1"/>
              </a:solidFill>
            </a:endParaRPr>
          </a:p>
          <a:p>
            <a:pPr>
              <a:buFont typeface="Wingdings" pitchFamily="2" charset="2"/>
              <a:buChar char="q"/>
            </a:pPr>
            <a:endParaRPr lang="tr-TR" sz="2400" dirty="0"/>
          </a:p>
        </p:txBody>
      </p:sp>
    </p:spTree>
    <p:extLst>
      <p:ext uri="{BB962C8B-B14F-4D97-AF65-F5344CB8AC3E}">
        <p14:creationId xmlns="" xmlns:p14="http://schemas.microsoft.com/office/powerpoint/2010/main" val="4113895389"/>
      </p:ext>
    </p:extLst>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smtClean="0">
                <a:solidFill>
                  <a:schemeClr val="accent2">
                    <a:lumMod val="75000"/>
                  </a:schemeClr>
                </a:solidFill>
              </a:rPr>
              <a:t>Kelime Tanıma Teorileri</a:t>
            </a:r>
            <a:endParaRPr lang="tr-TR" sz="4000" b="1" dirty="0">
              <a:solidFill>
                <a:schemeClr val="accent2">
                  <a:lumMod val="75000"/>
                </a:schemeClr>
              </a:solidFill>
            </a:endParaRPr>
          </a:p>
        </p:txBody>
      </p:sp>
      <p:sp>
        <p:nvSpPr>
          <p:cNvPr id="3" name="2 İçerik Yer Tutucusu"/>
          <p:cNvSpPr>
            <a:spLocks noGrp="1"/>
          </p:cNvSpPr>
          <p:nvPr>
            <p:ph idx="1"/>
          </p:nvPr>
        </p:nvSpPr>
        <p:spPr>
          <a:xfrm>
            <a:off x="259321" y="1541418"/>
            <a:ext cx="10256278" cy="4676502"/>
          </a:xfrm>
        </p:spPr>
        <p:txBody>
          <a:bodyPr>
            <a:normAutofit/>
          </a:bodyPr>
          <a:lstStyle/>
          <a:p>
            <a:pPr>
              <a:buNone/>
            </a:pPr>
            <a:r>
              <a:rPr lang="tr-TR" sz="3200" b="1" dirty="0" smtClean="0"/>
              <a:t>   </a:t>
            </a:r>
            <a:r>
              <a:rPr lang="tr-TR" sz="3200" b="1" dirty="0" smtClean="0">
                <a:solidFill>
                  <a:srgbClr val="FF0000"/>
                </a:solidFill>
              </a:rPr>
              <a:t>Şifreyi Çözme Teorisi </a:t>
            </a:r>
          </a:p>
          <a:p>
            <a:pPr>
              <a:buNone/>
            </a:pPr>
            <a:r>
              <a:rPr lang="tr-TR" sz="3200" dirty="0" smtClean="0">
                <a:solidFill>
                  <a:schemeClr val="tx1"/>
                </a:solidFill>
              </a:rPr>
              <a:t>   Bu teoriye göre “</a:t>
            </a:r>
            <a:r>
              <a:rPr lang="tr-TR" sz="3200" i="1" dirty="0" smtClean="0">
                <a:solidFill>
                  <a:schemeClr val="tx1"/>
                </a:solidFill>
              </a:rPr>
              <a:t>okumak şifreyi çözmek</a:t>
            </a:r>
            <a:r>
              <a:rPr lang="tr-TR" sz="3200" dirty="0" smtClean="0">
                <a:solidFill>
                  <a:schemeClr val="tx1"/>
                </a:solidFill>
              </a:rPr>
              <a:t>” demektir. </a:t>
            </a:r>
          </a:p>
          <a:p>
            <a:pPr>
              <a:buNone/>
            </a:pPr>
            <a:r>
              <a:rPr lang="tr-TR" sz="3200" dirty="0" smtClean="0">
                <a:solidFill>
                  <a:schemeClr val="tx1"/>
                </a:solidFill>
              </a:rPr>
              <a:t>   -Şifre, sözlü dilin işaret ve harflerle yazılmasıdır.</a:t>
            </a:r>
          </a:p>
          <a:p>
            <a:pPr>
              <a:buNone/>
            </a:pPr>
            <a:r>
              <a:rPr lang="tr-TR" sz="3200" dirty="0" smtClean="0">
                <a:solidFill>
                  <a:schemeClr val="tx1"/>
                </a:solidFill>
              </a:rPr>
              <a:t>   -Yazı, sözlü dilin harflerle şifrelenmiş halidir. </a:t>
            </a:r>
          </a:p>
          <a:p>
            <a:pPr>
              <a:buNone/>
            </a:pPr>
            <a:r>
              <a:rPr lang="tr-TR" sz="3200" dirty="0" smtClean="0">
                <a:solidFill>
                  <a:schemeClr val="tx1"/>
                </a:solidFill>
              </a:rPr>
              <a:t>   -Şifreyi çözmek için kelimenin harf ve  hecelerini iyi bilmek, bunları birleştirmek gerekir. </a:t>
            </a: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Kelime Tanıma Teorileri</a:t>
            </a:r>
            <a:endParaRPr lang="tr-TR" dirty="0"/>
          </a:p>
        </p:txBody>
      </p:sp>
      <p:pic>
        <p:nvPicPr>
          <p:cNvPr id="2050" name="Picture 2"/>
          <p:cNvPicPr>
            <a:picLocks noGrp="1" noChangeAspect="1" noChangeArrowheads="1"/>
          </p:cNvPicPr>
          <p:nvPr>
            <p:ph idx="1"/>
          </p:nvPr>
        </p:nvPicPr>
        <p:blipFill>
          <a:blip r:embed="rId2"/>
          <a:srcRect/>
          <a:stretch>
            <a:fillRect/>
          </a:stretch>
        </p:blipFill>
        <p:spPr bwMode="auto">
          <a:xfrm>
            <a:off x="378822" y="2129246"/>
            <a:ext cx="8334104" cy="1293223"/>
          </a:xfrm>
          <a:prstGeom prst="rect">
            <a:avLst/>
          </a:prstGeom>
          <a:noFill/>
          <a:ln w="9525">
            <a:noFill/>
            <a:miter lim="800000"/>
            <a:headEnd/>
            <a:tailEnd/>
          </a:ln>
          <a:effectLst/>
        </p:spPr>
      </p:pic>
      <p:sp>
        <p:nvSpPr>
          <p:cNvPr id="5" name="4 Dikdörtgen"/>
          <p:cNvSpPr/>
          <p:nvPr/>
        </p:nvSpPr>
        <p:spPr>
          <a:xfrm>
            <a:off x="718457" y="3434918"/>
            <a:ext cx="9078686" cy="1938992"/>
          </a:xfrm>
          <a:prstGeom prst="rect">
            <a:avLst/>
          </a:prstGeom>
        </p:spPr>
        <p:txBody>
          <a:bodyPr wrap="square">
            <a:spAutoFit/>
          </a:bodyPr>
          <a:lstStyle/>
          <a:p>
            <a:pPr>
              <a:buNone/>
            </a:pPr>
            <a:r>
              <a:rPr lang="tr-TR" dirty="0" smtClean="0"/>
              <a:t> </a:t>
            </a:r>
            <a:r>
              <a:rPr lang="tr-TR" sz="2400" dirty="0" smtClean="0"/>
              <a:t>-Okuma öğretimine, kelimenin en küçük birimi olan harflerle başlanır. Harfler birleştirilerek hece ve kelimelere ulaşılır.</a:t>
            </a:r>
          </a:p>
          <a:p>
            <a:pPr>
              <a:buNone/>
            </a:pPr>
            <a:endParaRPr lang="tr-TR" sz="2400" dirty="0" smtClean="0"/>
          </a:p>
          <a:p>
            <a:pPr>
              <a:buNone/>
            </a:pPr>
            <a:r>
              <a:rPr lang="tr-TR" sz="2400" dirty="0" smtClean="0"/>
              <a:t> </a:t>
            </a:r>
            <a:r>
              <a:rPr lang="tr-TR" sz="2400" dirty="0" smtClean="0"/>
              <a:t>- </a:t>
            </a:r>
            <a:r>
              <a:rPr lang="tr-TR" sz="2400" dirty="0" smtClean="0"/>
              <a:t>Okuma öğretiminde parçadan bütüne gidilir, kelimelerin sesli okunması öğrenilinceye kadar çalışılır. </a:t>
            </a:r>
            <a:endParaRPr lang="tr-TR" sz="2400" dirty="0"/>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Kelime Tanıma Teorileri</a:t>
            </a:r>
            <a:endParaRPr lang="tr-TR" dirty="0"/>
          </a:p>
        </p:txBody>
      </p:sp>
      <p:sp>
        <p:nvSpPr>
          <p:cNvPr id="3" name="2 İçerik Yer Tutucusu"/>
          <p:cNvSpPr>
            <a:spLocks noGrp="1"/>
          </p:cNvSpPr>
          <p:nvPr>
            <p:ph idx="1"/>
          </p:nvPr>
        </p:nvSpPr>
        <p:spPr>
          <a:xfrm>
            <a:off x="677333" y="1528355"/>
            <a:ext cx="9524758" cy="4513008"/>
          </a:xfrm>
        </p:spPr>
        <p:txBody>
          <a:bodyPr>
            <a:normAutofit/>
          </a:bodyPr>
          <a:lstStyle/>
          <a:p>
            <a:pPr>
              <a:buNone/>
            </a:pPr>
            <a:r>
              <a:rPr lang="tr-TR" sz="2400" dirty="0" smtClean="0">
                <a:solidFill>
                  <a:srgbClr val="FF0000"/>
                </a:solidFill>
              </a:rPr>
              <a:t>Kelimeyi Bütün Tanıma Teorisi</a:t>
            </a:r>
          </a:p>
          <a:p>
            <a:r>
              <a:rPr lang="tr-TR" sz="2400" dirty="0" smtClean="0"/>
              <a:t>Dünyamızda 1900’lü yıllara doğru okuma </a:t>
            </a:r>
            <a:r>
              <a:rPr lang="tr-TR" sz="2400" dirty="0" smtClean="0"/>
              <a:t>konusunda çeşitli </a:t>
            </a:r>
            <a:r>
              <a:rPr lang="tr-TR" sz="2400" dirty="0" smtClean="0"/>
              <a:t>araştırmalar yapılmıştır. </a:t>
            </a:r>
          </a:p>
          <a:p>
            <a:r>
              <a:rPr lang="tr-TR" sz="2400" dirty="0" smtClean="0"/>
              <a:t>Emile </a:t>
            </a:r>
            <a:r>
              <a:rPr lang="tr-TR" sz="2400" dirty="0" err="1" smtClean="0"/>
              <a:t>Javal</a:t>
            </a:r>
            <a:r>
              <a:rPr lang="tr-TR" sz="2400" dirty="0" smtClean="0"/>
              <a:t>, okuma sırasında gözün hareketlerini laboratuar ortamında  bir metrekarelik ekrana yansıtarak incelemiştir.</a:t>
            </a:r>
          </a:p>
          <a:p>
            <a:r>
              <a:rPr lang="tr-TR" sz="2400" dirty="0" err="1" smtClean="0"/>
              <a:t>Javal’a</a:t>
            </a:r>
            <a:r>
              <a:rPr lang="tr-TR" sz="2400" dirty="0" smtClean="0"/>
              <a:t> göre okuma sırasında göz sıçrayarak ilerlemektedir. Bir göz duruşunda harf ve hece değil kelimeler bütün görülmektedir. </a:t>
            </a:r>
          </a:p>
          <a:p>
            <a:r>
              <a:rPr lang="tr-TR" sz="2400" dirty="0" smtClean="0"/>
              <a:t>Bu görüşler  </a:t>
            </a:r>
            <a:r>
              <a:rPr lang="tr-TR" sz="2400" dirty="0" err="1" smtClean="0"/>
              <a:t>Edmund</a:t>
            </a:r>
            <a:r>
              <a:rPr lang="tr-TR" sz="2400" dirty="0" smtClean="0"/>
              <a:t> </a:t>
            </a:r>
            <a:r>
              <a:rPr lang="tr-TR" sz="2400" dirty="0" err="1" smtClean="0"/>
              <a:t>Burke</a:t>
            </a:r>
            <a:r>
              <a:rPr lang="tr-TR" sz="2400" dirty="0" smtClean="0"/>
              <a:t> </a:t>
            </a:r>
            <a:r>
              <a:rPr lang="tr-TR" sz="2400" dirty="0" err="1" smtClean="0"/>
              <a:t>Huey</a:t>
            </a:r>
            <a:r>
              <a:rPr lang="tr-TR" sz="2400" dirty="0" smtClean="0"/>
              <a:t> tarafından da desteklenmiştir. </a:t>
            </a:r>
          </a:p>
          <a:p>
            <a:r>
              <a:rPr lang="tr-TR" sz="2400" dirty="0" err="1" smtClean="0"/>
              <a:t>Huey</a:t>
            </a:r>
            <a:r>
              <a:rPr lang="tr-TR" sz="2400" dirty="0" smtClean="0"/>
              <a:t>, 1908 yılında göz hareketlerini ölçmek için bir cihaz geliştirmiş ve gözlerin sıçramalarla ilerlediğini saptamıştır.</a:t>
            </a:r>
          </a:p>
          <a:p>
            <a:pPr>
              <a:buNone/>
            </a:pPr>
            <a:endParaRPr lang="tr-TR" sz="2400" dirty="0" smtClean="0"/>
          </a:p>
        </p:txBody>
      </p:sp>
    </p:spTree>
  </p:cSld>
  <p:clrMapOvr>
    <a:masterClrMapping/>
  </p:clrMapOvr>
  <p:transition>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Kelime Tanıma Teorileri</a:t>
            </a:r>
            <a:endParaRPr lang="tr-TR" dirty="0"/>
          </a:p>
        </p:txBody>
      </p:sp>
      <p:sp>
        <p:nvSpPr>
          <p:cNvPr id="3" name="2 İçerik Yer Tutucusu"/>
          <p:cNvSpPr>
            <a:spLocks noGrp="1"/>
          </p:cNvSpPr>
          <p:nvPr>
            <p:ph idx="1"/>
          </p:nvPr>
        </p:nvSpPr>
        <p:spPr>
          <a:xfrm>
            <a:off x="677334" y="1672047"/>
            <a:ext cx="9080620" cy="4369316"/>
          </a:xfrm>
        </p:spPr>
        <p:txBody>
          <a:bodyPr>
            <a:normAutofit/>
          </a:bodyPr>
          <a:lstStyle/>
          <a:p>
            <a:r>
              <a:rPr lang="tr-TR" sz="2400" dirty="0" smtClean="0"/>
              <a:t>Benzer çalışmaları </a:t>
            </a:r>
            <a:r>
              <a:rPr lang="tr-TR" sz="2400" dirty="0" err="1" smtClean="0"/>
              <a:t>Mc</a:t>
            </a:r>
            <a:r>
              <a:rPr lang="tr-TR" sz="2400" dirty="0" smtClean="0"/>
              <a:t>.</a:t>
            </a:r>
            <a:r>
              <a:rPr lang="tr-TR" sz="2400" dirty="0" err="1" smtClean="0"/>
              <a:t>Cattell</a:t>
            </a:r>
            <a:r>
              <a:rPr lang="tr-TR" sz="2400" dirty="0" smtClean="0"/>
              <a:t> de 1885 yılında yapmıştır.</a:t>
            </a:r>
          </a:p>
          <a:p>
            <a:r>
              <a:rPr lang="tr-TR" sz="2400" dirty="0" smtClean="0"/>
              <a:t> </a:t>
            </a:r>
            <a:r>
              <a:rPr lang="tr-TR" sz="2400" dirty="0" err="1" smtClean="0"/>
              <a:t>Mc</a:t>
            </a:r>
            <a:r>
              <a:rPr lang="tr-TR" sz="2400" dirty="0" smtClean="0"/>
              <a:t>.</a:t>
            </a:r>
            <a:r>
              <a:rPr lang="tr-TR" sz="2400" dirty="0" err="1" smtClean="0"/>
              <a:t>Cattell’in</a:t>
            </a:r>
            <a:r>
              <a:rPr lang="tr-TR" sz="2400" dirty="0" smtClean="0"/>
              <a:t> araştırmalarına göre göz bir duruş sırasında, kelime biçiminde düzenlenmiş harfleri görmekte, kelimeleri bütün  algılamaktadır.</a:t>
            </a:r>
          </a:p>
          <a:p>
            <a:r>
              <a:rPr lang="tr-TR" sz="2400" dirty="0" smtClean="0"/>
              <a:t>Bu araştırmalar üzerine  Kelimeyi Toptan Algılama Teorisi ile Tahmin Etme Teorisi gündeme gelmiştir.</a:t>
            </a:r>
          </a:p>
          <a:p>
            <a:r>
              <a:rPr lang="tr-TR" sz="2400" dirty="0" smtClean="0">
                <a:solidFill>
                  <a:srgbClr val="FF0000"/>
                </a:solidFill>
              </a:rPr>
              <a:t>Bunlar eski teorilere tamamen zıt işlem ve süreçleri savunur.  </a:t>
            </a:r>
          </a:p>
          <a:p>
            <a:r>
              <a:rPr lang="tr-TR" sz="2400" dirty="0" smtClean="0"/>
              <a:t>Kelime tanıma işleminin ses ve harfleri birleştirerek değil, resim gibi toptan alınarak gerçekleştirildiği öne sürülür.</a:t>
            </a:r>
            <a:endParaRPr lang="tr-TR" sz="2400" dirty="0"/>
          </a:p>
        </p:txBody>
      </p:sp>
    </p:spTree>
  </p:cSld>
  <p:clrMapOvr>
    <a:masterClrMapping/>
  </p:clrMapOvr>
  <p:transition>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58592"/>
          </a:xfrm>
        </p:spPr>
        <p:txBody>
          <a:bodyPr>
            <a:normAutofit/>
          </a:bodyPr>
          <a:lstStyle/>
          <a:p>
            <a:r>
              <a:rPr lang="tr-TR" sz="4000" b="1" dirty="0" smtClean="0">
                <a:solidFill>
                  <a:schemeClr val="accent2">
                    <a:lumMod val="75000"/>
                  </a:schemeClr>
                </a:solidFill>
              </a:rPr>
              <a:t>Kelime Tanıma Teorileri</a:t>
            </a:r>
            <a:endParaRPr lang="tr-TR" sz="4000" b="1" dirty="0">
              <a:solidFill>
                <a:schemeClr val="accent2">
                  <a:lumMod val="75000"/>
                </a:schemeClr>
              </a:solidFill>
            </a:endParaRPr>
          </a:p>
        </p:txBody>
      </p:sp>
      <p:sp>
        <p:nvSpPr>
          <p:cNvPr id="5" name="4 İçerik Yer Tutucusu"/>
          <p:cNvSpPr>
            <a:spLocks noGrp="1"/>
          </p:cNvSpPr>
          <p:nvPr>
            <p:ph idx="1"/>
          </p:nvPr>
        </p:nvSpPr>
        <p:spPr>
          <a:xfrm>
            <a:off x="703459" y="1489166"/>
            <a:ext cx="9185124" cy="4160311"/>
          </a:xfrm>
        </p:spPr>
        <p:txBody>
          <a:bodyPr>
            <a:noAutofit/>
          </a:bodyPr>
          <a:lstStyle/>
          <a:p>
            <a:pPr>
              <a:buFont typeface="Wingdings" pitchFamily="2" charset="2"/>
              <a:buChar char="q"/>
            </a:pPr>
            <a:r>
              <a:rPr lang="tr-TR" sz="2400" dirty="0" smtClean="0">
                <a:solidFill>
                  <a:srgbClr val="FF0000"/>
                </a:solidFill>
              </a:rPr>
              <a:t>Kelimeyi Bütün Tanıma Teorisi</a:t>
            </a:r>
          </a:p>
          <a:p>
            <a:pPr>
              <a:buFont typeface="Wingdings" pitchFamily="2" charset="2"/>
              <a:buChar char="q"/>
            </a:pPr>
            <a:r>
              <a:rPr lang="tr-TR" sz="2400" dirty="0" smtClean="0"/>
              <a:t>Kelimeyi Toptan Algılama Teorisi de denilmektedir. </a:t>
            </a:r>
          </a:p>
          <a:p>
            <a:pPr>
              <a:buFont typeface="Wingdings" pitchFamily="2" charset="2"/>
              <a:buChar char="q"/>
            </a:pPr>
            <a:r>
              <a:rPr lang="tr-TR" sz="2400" dirty="0" smtClean="0"/>
              <a:t>Okuma</a:t>
            </a:r>
            <a:r>
              <a:rPr lang="tr-TR" sz="2400" dirty="0" smtClean="0"/>
              <a:t>, yazılı kelimeleri bütün olarak tanıma ve belleğe yerleştirme işlemidir. </a:t>
            </a:r>
          </a:p>
          <a:p>
            <a:pPr>
              <a:buFont typeface="Wingdings" pitchFamily="2" charset="2"/>
              <a:buChar char="q"/>
            </a:pPr>
            <a:r>
              <a:rPr lang="tr-TR" sz="2400" dirty="0" smtClean="0"/>
              <a:t>Okuma sırasında kelime, ses ve harfleri birleştirerek değil, resim gibi bütün olarak tanınır</a:t>
            </a:r>
            <a:r>
              <a:rPr lang="tr-TR" sz="2400" dirty="0" smtClean="0"/>
              <a:t>. </a:t>
            </a:r>
            <a:endParaRPr lang="tr-TR" sz="2400" dirty="0" smtClean="0"/>
          </a:p>
          <a:p>
            <a:pPr>
              <a:buFont typeface="Wingdings" pitchFamily="2" charset="2"/>
              <a:buChar char="q"/>
            </a:pPr>
            <a:r>
              <a:rPr lang="tr-TR" sz="2400" dirty="0" smtClean="0"/>
              <a:t>Bu </a:t>
            </a:r>
            <a:r>
              <a:rPr lang="tr-TR" sz="2400" dirty="0" smtClean="0"/>
              <a:t>teoriye göre “</a:t>
            </a:r>
            <a:r>
              <a:rPr lang="tr-TR" sz="2400" i="1" dirty="0" smtClean="0"/>
              <a:t>okumak anlamak”</a:t>
            </a:r>
            <a:r>
              <a:rPr lang="tr-TR" sz="2400" dirty="0" smtClean="0"/>
              <a:t> demektir. </a:t>
            </a:r>
            <a:endParaRPr lang="tr-TR" sz="2400" dirty="0" smtClean="0"/>
          </a:p>
          <a:p>
            <a:pPr>
              <a:buFont typeface="Wingdings" pitchFamily="2" charset="2"/>
              <a:buChar char="q"/>
            </a:pPr>
            <a:r>
              <a:rPr lang="tr-TR" sz="2400" dirty="0" smtClean="0"/>
              <a:t>Okuma işlemi Şifreyi Çözme ve Görsel Birleştirme Teorisine tamamen zıt  süreçlerle açıklanır. </a:t>
            </a:r>
            <a:endParaRPr lang="tr-TR" sz="2400" dirty="0" smtClean="0"/>
          </a:p>
          <a:p>
            <a:pPr>
              <a:buFont typeface="Wingdings" pitchFamily="2" charset="2"/>
              <a:buChar char="q"/>
            </a:pPr>
            <a:endParaRPr lang="tr-TR" sz="2400" dirty="0">
              <a:solidFill>
                <a:srgbClr val="FF0000"/>
              </a:solidFill>
            </a:endParaRPr>
          </a:p>
        </p:txBody>
      </p:sp>
    </p:spTree>
    <p:extLst>
      <p:ext uri="{BB962C8B-B14F-4D97-AF65-F5344CB8AC3E}">
        <p14:creationId xmlns="" xmlns:p14="http://schemas.microsoft.com/office/powerpoint/2010/main" val="1068850653"/>
      </p:ext>
    </p:extLst>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871470"/>
          </a:xfrm>
        </p:spPr>
        <p:txBody>
          <a:bodyPr>
            <a:normAutofit/>
          </a:bodyPr>
          <a:lstStyle/>
          <a:p>
            <a:r>
              <a:rPr lang="tr-TR" b="1" dirty="0" smtClean="0">
                <a:solidFill>
                  <a:schemeClr val="accent2">
                    <a:lumMod val="75000"/>
                  </a:schemeClr>
                </a:solidFill>
              </a:rPr>
              <a:t>Kelime Tanıma Teorileri</a:t>
            </a:r>
            <a:endParaRPr lang="tr-TR" b="1" dirty="0">
              <a:solidFill>
                <a:schemeClr val="accent2">
                  <a:lumMod val="75000"/>
                </a:schemeClr>
              </a:solidFill>
            </a:endParaRPr>
          </a:p>
        </p:txBody>
      </p:sp>
      <p:pic>
        <p:nvPicPr>
          <p:cNvPr id="3075" name="Picture 3"/>
          <p:cNvPicPr>
            <a:picLocks noGrp="1" noChangeAspect="1" noChangeArrowheads="1"/>
          </p:cNvPicPr>
          <p:nvPr>
            <p:ph idx="1"/>
          </p:nvPr>
        </p:nvPicPr>
        <p:blipFill>
          <a:blip r:embed="rId2"/>
          <a:srcRect/>
          <a:stretch>
            <a:fillRect/>
          </a:stretch>
        </p:blipFill>
        <p:spPr bwMode="auto">
          <a:xfrm>
            <a:off x="862149" y="1606731"/>
            <a:ext cx="7276011" cy="1277733"/>
          </a:xfrm>
          <a:prstGeom prst="rect">
            <a:avLst/>
          </a:prstGeom>
          <a:noFill/>
          <a:ln w="9525">
            <a:noFill/>
            <a:miter lim="800000"/>
            <a:headEnd/>
            <a:tailEnd/>
          </a:ln>
          <a:effectLst/>
        </p:spPr>
      </p:pic>
      <p:sp>
        <p:nvSpPr>
          <p:cNvPr id="3077" name="Rectangle 5"/>
          <p:cNvSpPr>
            <a:spLocks noChangeArrowheads="1"/>
          </p:cNvSpPr>
          <p:nvPr/>
        </p:nvSpPr>
        <p:spPr bwMode="auto">
          <a:xfrm>
            <a:off x="376517" y="2770094"/>
            <a:ext cx="10287001" cy="253915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rebuchet MS" pitchFamily="34" charset="0"/>
                <a:cs typeface="Times New Roman" pitchFamily="18" charset="0"/>
              </a:rPr>
              <a:t>-Okuma sırasında kelimeler bütün olarak algılanır</a:t>
            </a:r>
            <a:r>
              <a:rPr kumimoji="0" lang="tr-TR" sz="2400" b="0" i="0" u="none" strike="noStrike" cap="none" normalizeH="0" dirty="0" smtClean="0">
                <a:ln>
                  <a:noFill/>
                </a:ln>
                <a:solidFill>
                  <a:schemeClr val="tx1"/>
                </a:solidFill>
                <a:effectLst/>
                <a:latin typeface="Trebuchet MS" pitchFamily="34" charset="0"/>
                <a:cs typeface="Times New Roman" pitchFamily="18" charset="0"/>
              </a:rPr>
              <a:t> ve </a:t>
            </a:r>
            <a:r>
              <a:rPr kumimoji="0" lang="tr-TR" sz="2400" b="0" i="0" u="none" strike="noStrike" cap="none" normalizeH="0" baseline="0" dirty="0" smtClean="0">
                <a:ln>
                  <a:noFill/>
                </a:ln>
                <a:solidFill>
                  <a:schemeClr val="tx1"/>
                </a:solidFill>
                <a:effectLst/>
                <a:latin typeface="Trebuchet MS" pitchFamily="34" charset="0"/>
                <a:cs typeface="Times New Roman" pitchFamily="18" charset="0"/>
              </a:rPr>
              <a:t>belleğe gönderilir, </a:t>
            </a:r>
          </a:p>
          <a:p>
            <a:pPr marL="0" marR="0" lvl="0" indent="0" algn="l" defTabSz="914400" rtl="0" eaLnBrk="1" fontAlgn="base" latinLnBrk="0" hangingPunct="1">
              <a:lnSpc>
                <a:spcPct val="100000"/>
              </a:lnSpc>
              <a:spcBef>
                <a:spcPct val="0"/>
              </a:spcBef>
              <a:spcAft>
                <a:spcPct val="0"/>
              </a:spcAft>
              <a:buClrTx/>
              <a:buSzTx/>
              <a:buFontTx/>
              <a:buNone/>
              <a:tabLst/>
            </a:pPr>
            <a:r>
              <a:rPr lang="tr-TR" sz="2400" dirty="0" smtClean="0">
                <a:latin typeface="Trebuchet MS" pitchFamily="34" charset="0"/>
                <a:cs typeface="Times New Roman" pitchFamily="18" charset="0"/>
              </a:rPr>
              <a:t>-B</a:t>
            </a:r>
            <a:r>
              <a:rPr kumimoji="0" lang="tr-TR" sz="2400" b="0" i="0" u="none" strike="noStrike" cap="none" normalizeH="0" baseline="0" dirty="0" smtClean="0">
                <a:ln>
                  <a:noFill/>
                </a:ln>
                <a:solidFill>
                  <a:schemeClr val="tx1"/>
                </a:solidFill>
                <a:effectLst/>
                <a:latin typeface="Trebuchet MS" pitchFamily="34" charset="0"/>
                <a:cs typeface="Times New Roman" pitchFamily="18" charset="0"/>
              </a:rPr>
              <a:t>ellekte önceden depolanmış kelimelerin görüntüleriyle karşılaştırılır</a:t>
            </a:r>
            <a:r>
              <a:rPr kumimoji="0" lang="tr-TR" sz="2400" b="0" i="0" u="none" strike="noStrike" cap="none" normalizeH="0" dirty="0" smtClean="0">
                <a:ln>
                  <a:noFill/>
                </a:ln>
                <a:solidFill>
                  <a:schemeClr val="tx1"/>
                </a:solidFill>
                <a:effectLst/>
                <a:latin typeface="Trebuchet MS" pitchFamily="34" charset="0"/>
                <a:cs typeface="Times New Roman" pitchFamily="18" charset="0"/>
              </a:rPr>
              <a:t> ve</a:t>
            </a:r>
            <a:r>
              <a:rPr kumimoji="0" lang="tr-TR" sz="2400" b="0" i="0" u="none" strike="noStrike" cap="none" normalizeH="0" baseline="0" dirty="0" smtClean="0">
                <a:ln>
                  <a:noFill/>
                </a:ln>
                <a:solidFill>
                  <a:schemeClr val="tx1"/>
                </a:solidFill>
                <a:effectLst/>
                <a:latin typeface="Trebuchet MS" pitchFamily="34" charset="0"/>
                <a:cs typeface="Times New Roman" pitchFamily="18" charset="0"/>
              </a:rPr>
              <a:t> anlamıyla birleştirilir.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latin typeface="Trebuchet MS"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rebuchet MS" pitchFamily="34" charset="0"/>
                <a:cs typeface="Times New Roman" pitchFamily="18" charset="0"/>
              </a:rPr>
              <a:t>-Kelimenin bütün olarak algılandığı savunulduğundan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rebuchet MS" pitchFamily="34" charset="0"/>
                <a:cs typeface="Times New Roman" pitchFamily="18" charset="0"/>
              </a:rPr>
              <a:t> okuma  sürecinde </a:t>
            </a:r>
            <a:r>
              <a:rPr kumimoji="0" lang="tr-TR" sz="2400" b="0" i="0" u="none" strike="noStrike" cap="none" normalizeH="0" baseline="0" dirty="0" smtClean="0">
                <a:ln>
                  <a:noFill/>
                </a:ln>
                <a:solidFill>
                  <a:srgbClr val="FF0000"/>
                </a:solidFill>
                <a:effectLst/>
                <a:latin typeface="Trebuchet MS" pitchFamily="34" charset="0"/>
                <a:cs typeface="Times New Roman" pitchFamily="18" charset="0"/>
              </a:rPr>
              <a:t>ses ve harfleri birleştirme </a:t>
            </a:r>
            <a:r>
              <a:rPr kumimoji="0" lang="tr-TR" sz="2400" b="0" i="0" u="none" strike="noStrike" cap="none" normalizeH="0" baseline="0" dirty="0" smtClean="0">
                <a:ln>
                  <a:noFill/>
                </a:ln>
                <a:solidFill>
                  <a:schemeClr val="tx1"/>
                </a:solidFill>
                <a:effectLst/>
                <a:latin typeface="Trebuchet MS" pitchFamily="34" charset="0"/>
                <a:cs typeface="Times New Roman" pitchFamily="18" charset="0"/>
              </a:rPr>
              <a:t>işlemine karşı çıkılır. </a:t>
            </a:r>
            <a:r>
              <a:rPr kumimoji="0" lang="tr-TR" sz="2400" b="1" i="0" u="none" strike="noStrike" cap="none" normalizeH="0" baseline="0" dirty="0" smtClean="0">
                <a:ln>
                  <a:noFill/>
                </a:ln>
                <a:solidFill>
                  <a:schemeClr val="tx1"/>
                </a:solidFill>
                <a:effectLst/>
                <a:latin typeface="Trebuchet MS"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372529585"/>
      </p:ext>
    </p:extLst>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18160"/>
            <a:ext cx="8596668" cy="1320800"/>
          </a:xfrm>
        </p:spPr>
        <p:txBody>
          <a:bodyPr>
            <a:normAutofit/>
          </a:bodyPr>
          <a:lstStyle/>
          <a:p>
            <a:r>
              <a:rPr lang="tr-TR" b="1" dirty="0" smtClean="0">
                <a:solidFill>
                  <a:schemeClr val="accent2">
                    <a:lumMod val="75000"/>
                  </a:schemeClr>
                </a:solidFill>
              </a:rPr>
              <a:t>  </a:t>
            </a:r>
            <a:r>
              <a:rPr lang="tr-TR" sz="4400" b="1" dirty="0" smtClean="0">
                <a:solidFill>
                  <a:schemeClr val="accent2">
                    <a:lumMod val="75000"/>
                  </a:schemeClr>
                </a:solidFill>
              </a:rPr>
              <a:t>Kelime Tanıma Teorileri</a:t>
            </a:r>
            <a:endParaRPr lang="tr-TR" sz="4400" b="1" dirty="0">
              <a:solidFill>
                <a:schemeClr val="accent2">
                  <a:lumMod val="75000"/>
                </a:schemeClr>
              </a:solidFill>
            </a:endParaRPr>
          </a:p>
        </p:txBody>
      </p:sp>
      <p:sp>
        <p:nvSpPr>
          <p:cNvPr id="5" name="4 İçerik Yer Tutucusu"/>
          <p:cNvSpPr>
            <a:spLocks noGrp="1"/>
          </p:cNvSpPr>
          <p:nvPr>
            <p:ph idx="1"/>
          </p:nvPr>
        </p:nvSpPr>
        <p:spPr>
          <a:xfrm>
            <a:off x="807962" y="1711234"/>
            <a:ext cx="9655387" cy="4049486"/>
          </a:xfrm>
        </p:spPr>
        <p:txBody>
          <a:bodyPr>
            <a:noAutofit/>
          </a:bodyPr>
          <a:lstStyle/>
          <a:p>
            <a:pPr>
              <a:buFont typeface="Wingdings" pitchFamily="2" charset="2"/>
              <a:buChar char="q"/>
            </a:pPr>
            <a:r>
              <a:rPr lang="tr-TR" sz="2400" dirty="0" smtClean="0"/>
              <a:t>Bu teoriye dayalı olarak ilk okuma yazma öğretiminde  öğrencilere önce cümle verilmiş cümlenin anlaşılmasından sonra kelime, hece ve harfleri öğretilmiştir. </a:t>
            </a:r>
          </a:p>
          <a:p>
            <a:pPr>
              <a:buFont typeface="Wingdings" pitchFamily="2" charset="2"/>
              <a:buChar char="q"/>
            </a:pPr>
            <a:r>
              <a:rPr lang="tr-TR" sz="2400" dirty="0" smtClean="0"/>
              <a:t> </a:t>
            </a:r>
            <a:r>
              <a:rPr lang="tr-TR" sz="2400" dirty="0" smtClean="0"/>
              <a:t>Bütünden Parçaya Okuma Yazma </a:t>
            </a:r>
            <a:r>
              <a:rPr lang="tr-TR" sz="2400" dirty="0" smtClean="0"/>
              <a:t>Modelleri ile Yöntemleri</a:t>
            </a:r>
            <a:r>
              <a:rPr lang="tr-TR" sz="2400" dirty="0" smtClean="0"/>
              <a:t>,</a:t>
            </a:r>
          </a:p>
          <a:p>
            <a:pPr>
              <a:buFont typeface="Wingdings" pitchFamily="2" charset="2"/>
              <a:buChar char="q"/>
            </a:pPr>
            <a:r>
              <a:rPr lang="tr-TR" sz="2400" dirty="0" smtClean="0"/>
              <a:t> Cümle,cümlecik ve  Kelime Yöntemleri gündeme gelmiştir. </a:t>
            </a:r>
          </a:p>
          <a:p>
            <a:pPr>
              <a:buFont typeface="Wingdings" pitchFamily="2" charset="2"/>
              <a:buChar char="q"/>
            </a:pPr>
            <a:r>
              <a:rPr lang="tr-TR" sz="2400" dirty="0" smtClean="0"/>
              <a:t>Okuma yazma öğretimine anlamlı bir bütün ile başlanmış ve bütün giderek parçalarına ayrılmıştır. </a:t>
            </a:r>
          </a:p>
        </p:txBody>
      </p:sp>
    </p:spTree>
    <p:extLst>
      <p:ext uri="{BB962C8B-B14F-4D97-AF65-F5344CB8AC3E}">
        <p14:creationId xmlns="" xmlns:p14="http://schemas.microsoft.com/office/powerpoint/2010/main" val="2189055185"/>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5400" dirty="0" smtClean="0">
                <a:solidFill>
                  <a:schemeClr val="accent2"/>
                </a:solidFill>
              </a:rPr>
              <a:t>  </a:t>
            </a:r>
            <a:r>
              <a:rPr lang="tr-TR" sz="5400" b="1" dirty="0" smtClean="0">
                <a:solidFill>
                  <a:schemeClr val="accent2">
                    <a:lumMod val="75000"/>
                  </a:schemeClr>
                </a:solidFill>
              </a:rPr>
              <a:t>Giriş</a:t>
            </a:r>
            <a:r>
              <a:rPr lang="tr-TR" sz="5400" dirty="0" smtClean="0">
                <a:solidFill>
                  <a:schemeClr val="accent2">
                    <a:lumMod val="75000"/>
                  </a:schemeClr>
                </a:solidFill>
              </a:rPr>
              <a:t/>
            </a:r>
            <a:br>
              <a:rPr lang="tr-TR" sz="5400" dirty="0" smtClean="0">
                <a:solidFill>
                  <a:schemeClr val="accent2">
                    <a:lumMod val="75000"/>
                  </a:schemeClr>
                </a:solidFill>
              </a:rPr>
            </a:br>
            <a:r>
              <a:rPr lang="tr-TR" sz="5400" dirty="0" smtClean="0">
                <a:solidFill>
                  <a:schemeClr val="accent2"/>
                </a:solidFill>
              </a:rPr>
              <a:t>                      </a:t>
            </a:r>
            <a:endParaRPr lang="tr-TR" sz="5400" dirty="0">
              <a:solidFill>
                <a:schemeClr val="accent2"/>
              </a:solidFill>
            </a:endParaRPr>
          </a:p>
        </p:txBody>
      </p:sp>
      <p:sp>
        <p:nvSpPr>
          <p:cNvPr id="3" name="İçerik Yer Tutucusu 2"/>
          <p:cNvSpPr>
            <a:spLocks noGrp="1"/>
          </p:cNvSpPr>
          <p:nvPr>
            <p:ph idx="1"/>
          </p:nvPr>
        </p:nvSpPr>
        <p:spPr>
          <a:xfrm>
            <a:off x="703459" y="1528354"/>
            <a:ext cx="8858552" cy="4891831"/>
          </a:xfrm>
        </p:spPr>
        <p:txBody>
          <a:bodyPr>
            <a:normAutofit/>
          </a:bodyPr>
          <a:lstStyle/>
          <a:p>
            <a:pPr>
              <a:buFont typeface="Wingdings" pitchFamily="2" charset="2"/>
              <a:buChar char="q"/>
            </a:pPr>
            <a:r>
              <a:rPr lang="tr-TR" sz="2800" dirty="0" smtClean="0">
                <a:solidFill>
                  <a:schemeClr val="tx1"/>
                </a:solidFill>
              </a:rPr>
              <a:t>Dil dünyayı değiştiren, geliştiren ve yöneten en önemli güçtür.</a:t>
            </a:r>
          </a:p>
          <a:p>
            <a:pPr>
              <a:buFont typeface="Wingdings" pitchFamily="2" charset="2"/>
              <a:buChar char="q"/>
            </a:pPr>
            <a:r>
              <a:rPr lang="tr-TR" sz="2800" dirty="0" smtClean="0">
                <a:solidFill>
                  <a:schemeClr val="tx1"/>
                </a:solidFill>
              </a:rPr>
              <a:t>Bu güce ulaşmanın yolu etkili bir dil öğretimidir. </a:t>
            </a:r>
          </a:p>
          <a:p>
            <a:pPr>
              <a:buFont typeface="Wingdings" pitchFamily="2" charset="2"/>
              <a:buChar char="q"/>
            </a:pPr>
            <a:r>
              <a:rPr lang="tr-TR" sz="2800" dirty="0" smtClean="0">
                <a:solidFill>
                  <a:schemeClr val="tx1"/>
                </a:solidFill>
              </a:rPr>
              <a:t>Dünyamızda dil öğretimi çalışmalarının uzun bir geçmişi vardır. </a:t>
            </a:r>
          </a:p>
          <a:p>
            <a:pPr>
              <a:buFont typeface="Wingdings" pitchFamily="2" charset="2"/>
              <a:buChar char="q"/>
            </a:pPr>
            <a:r>
              <a:rPr lang="tr-TR" sz="2800" dirty="0" smtClean="0">
                <a:solidFill>
                  <a:schemeClr val="tx1"/>
                </a:solidFill>
              </a:rPr>
              <a:t>Bu çalışmalarda çeşitli teori, yaklaşım, yöntem ve teknikler geliştirilmiştir. </a:t>
            </a:r>
          </a:p>
        </p:txBody>
      </p:sp>
    </p:spTree>
    <p:extLst>
      <p:ext uri="{BB962C8B-B14F-4D97-AF65-F5344CB8AC3E}">
        <p14:creationId xmlns="" xmlns:p14="http://schemas.microsoft.com/office/powerpoint/2010/main" val="3022568773"/>
      </p:ext>
    </p:extLst>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961623"/>
          </a:xfrm>
        </p:spPr>
        <p:txBody>
          <a:bodyPr/>
          <a:lstStyle/>
          <a:p>
            <a:r>
              <a:rPr lang="tr-TR" b="1" dirty="0" smtClean="0">
                <a:solidFill>
                  <a:schemeClr val="accent2">
                    <a:lumMod val="75000"/>
                  </a:schemeClr>
                </a:solidFill>
              </a:rPr>
              <a:t>  Kelime Tanıma Teorileri</a:t>
            </a:r>
            <a:endParaRPr lang="tr-TR" dirty="0">
              <a:solidFill>
                <a:schemeClr val="accent2">
                  <a:lumMod val="75000"/>
                </a:schemeClr>
              </a:solidFill>
            </a:endParaRPr>
          </a:p>
        </p:txBody>
      </p:sp>
      <p:sp>
        <p:nvSpPr>
          <p:cNvPr id="3" name="İçerik Yer Tutucusu 2"/>
          <p:cNvSpPr>
            <a:spLocks noGrp="1"/>
          </p:cNvSpPr>
          <p:nvPr>
            <p:ph idx="1"/>
          </p:nvPr>
        </p:nvSpPr>
        <p:spPr>
          <a:xfrm>
            <a:off x="677334" y="1764407"/>
            <a:ext cx="9407192" cy="4276956"/>
          </a:xfrm>
        </p:spPr>
        <p:txBody>
          <a:bodyPr>
            <a:normAutofit/>
          </a:bodyPr>
          <a:lstStyle/>
          <a:p>
            <a:pPr marL="114300" indent="0" fontAlgn="ctr">
              <a:lnSpc>
                <a:spcPct val="115000"/>
              </a:lnSpc>
              <a:spcBef>
                <a:spcPts val="0"/>
              </a:spcBef>
              <a:buFont typeface="Wingdings" pitchFamily="2" charset="2"/>
              <a:buChar char="q"/>
              <a:tabLst>
                <a:tab pos="1596390" algn="l"/>
              </a:tabLst>
            </a:pPr>
            <a:r>
              <a:rPr lang="tr-TR" sz="2800" dirty="0" smtClean="0"/>
              <a:t> </a:t>
            </a:r>
            <a:r>
              <a:rPr lang="tr-TR" sz="2800" dirty="0" smtClean="0"/>
              <a:t>S</a:t>
            </a:r>
            <a:r>
              <a:rPr lang="tr-TR" sz="2800" dirty="0" smtClean="0"/>
              <a:t>eçmeli </a:t>
            </a:r>
            <a:r>
              <a:rPr lang="tr-TR" sz="2800" dirty="0" smtClean="0"/>
              <a:t>okuma, atlayarak okuma, hızlı okuma gibi okuma </a:t>
            </a:r>
            <a:r>
              <a:rPr lang="tr-TR" sz="2800" dirty="0" smtClean="0"/>
              <a:t>türleri </a:t>
            </a:r>
            <a:r>
              <a:rPr lang="tr-TR" sz="2800" dirty="0" smtClean="0"/>
              <a:t>gündeme gelmiştir. </a:t>
            </a:r>
          </a:p>
          <a:p>
            <a:pPr marL="114300" indent="0" fontAlgn="ctr">
              <a:lnSpc>
                <a:spcPct val="115000"/>
              </a:lnSpc>
              <a:spcBef>
                <a:spcPts val="0"/>
              </a:spcBef>
              <a:buNone/>
              <a:tabLst>
                <a:tab pos="1596390" algn="l"/>
              </a:tabLst>
            </a:pPr>
            <a:endParaRPr lang="tr-TR" sz="2800" dirty="0" smtClean="0"/>
          </a:p>
          <a:p>
            <a:pPr marL="114300" indent="0" fontAlgn="ctr">
              <a:lnSpc>
                <a:spcPct val="115000"/>
              </a:lnSpc>
              <a:spcBef>
                <a:spcPts val="0"/>
              </a:spcBef>
              <a:buFont typeface="Wingdings" pitchFamily="2" charset="2"/>
              <a:buChar char="q"/>
              <a:tabLst>
                <a:tab pos="1596390" algn="l"/>
              </a:tabLst>
            </a:pPr>
            <a:r>
              <a:rPr lang="tr-TR" sz="2800" dirty="0" smtClean="0"/>
              <a:t> </a:t>
            </a:r>
            <a:r>
              <a:rPr lang="tr-TR" sz="2800" dirty="0" smtClean="0"/>
              <a:t>Okumada g</a:t>
            </a:r>
            <a:r>
              <a:rPr lang="tr-TR" sz="2800" dirty="0" smtClean="0"/>
              <a:t>örme </a:t>
            </a:r>
            <a:r>
              <a:rPr lang="tr-TR" sz="2800" dirty="0" smtClean="0"/>
              <a:t>alanının genişletilmesi, kelimeleri bütün tanıma, hızlı bellekten yararlanma, atlayarak okuma, seçmeli okuma, kaymağını alma, yerini bulma gibi teknikler yaygınlaşmıştır. </a:t>
            </a:r>
            <a:endParaRPr lang="tr-TR" sz="2800" b="1" dirty="0">
              <a:solidFill>
                <a:schemeClr val="accent2">
                  <a:lumMod val="75000"/>
                </a:schemeClr>
              </a:solidFill>
              <a:cs typeface="Arial" panose="020B0604020202020204" pitchFamily="34" charset="0"/>
            </a:endParaRPr>
          </a:p>
          <a:p>
            <a:pPr marL="457200" indent="0" fontAlgn="ctr">
              <a:lnSpc>
                <a:spcPct val="115000"/>
              </a:lnSpc>
              <a:spcBef>
                <a:spcPts val="0"/>
              </a:spcBef>
              <a:buNone/>
              <a:tabLst>
                <a:tab pos="1596390" algn="l"/>
              </a:tabLst>
            </a:pPr>
            <a:endParaRPr lang="tr-TR" sz="3200" b="1" dirty="0">
              <a:solidFill>
                <a:srgbClr val="000000"/>
              </a:solidFill>
              <a:latin typeface="Arial" panose="020B0604020202020204" pitchFamily="34" charset="0"/>
              <a:cs typeface="Arial" panose="020B0604020202020204" pitchFamily="34" charset="0"/>
            </a:endParaRPr>
          </a:p>
          <a:p>
            <a:pPr marL="457200" indent="0" fontAlgn="ctr">
              <a:lnSpc>
                <a:spcPct val="115000"/>
              </a:lnSpc>
              <a:spcBef>
                <a:spcPts val="0"/>
              </a:spcBef>
              <a:buNone/>
              <a:tabLst>
                <a:tab pos="1596390" algn="l"/>
              </a:tabLst>
            </a:pPr>
            <a:endParaRPr lang="tr-TR" sz="3000" dirty="0">
              <a:latin typeface="Arial" panose="020B0604020202020204" pitchFamily="34" charset="0"/>
              <a:cs typeface="Arial" panose="020B0604020202020204" pitchFamily="34" charset="0"/>
            </a:endParaRPr>
          </a:p>
          <a:p>
            <a:pPr marL="400050" indent="-285750" algn="ctr" fontAlgn="ctr">
              <a:lnSpc>
                <a:spcPct val="115000"/>
              </a:lnSpc>
              <a:spcBef>
                <a:spcPts val="0"/>
              </a:spcBef>
              <a:buFont typeface="Wingdings" panose="05000000000000000000" pitchFamily="2" charset="2"/>
              <a:buChar char="v"/>
              <a:tabLst>
                <a:tab pos="1596390" algn="l"/>
              </a:tabLst>
            </a:pPr>
            <a:endParaRPr lang="tr-TR" sz="1600" dirty="0">
              <a:latin typeface="Arial" panose="020B0604020202020204" pitchFamily="34" charset="0"/>
            </a:endParaRPr>
          </a:p>
          <a:p>
            <a:endParaRPr lang="tr-TR" dirty="0"/>
          </a:p>
        </p:txBody>
      </p:sp>
    </p:spTree>
    <p:extLst>
      <p:ext uri="{BB962C8B-B14F-4D97-AF65-F5344CB8AC3E}">
        <p14:creationId xmlns="" xmlns:p14="http://schemas.microsoft.com/office/powerpoint/2010/main" val="2755227891"/>
      </p:ext>
    </p:extLst>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  </a:t>
            </a:r>
            <a:r>
              <a:rPr lang="tr-TR" sz="4000" b="1" dirty="0" smtClean="0">
                <a:solidFill>
                  <a:schemeClr val="accent2">
                    <a:lumMod val="75000"/>
                  </a:schemeClr>
                </a:solidFill>
              </a:rPr>
              <a:t>Kelime Tanıma Teorileri</a:t>
            </a:r>
            <a:endParaRPr lang="tr-TR" sz="4000" b="1" dirty="0">
              <a:solidFill>
                <a:schemeClr val="accent2">
                  <a:lumMod val="75000"/>
                </a:schemeClr>
              </a:solidFill>
            </a:endParaRPr>
          </a:p>
        </p:txBody>
      </p:sp>
      <p:sp>
        <p:nvSpPr>
          <p:cNvPr id="3" name="İçerik Yer Tutucusu 2"/>
          <p:cNvSpPr>
            <a:spLocks noGrp="1"/>
          </p:cNvSpPr>
          <p:nvPr>
            <p:ph idx="1"/>
          </p:nvPr>
        </p:nvSpPr>
        <p:spPr>
          <a:xfrm>
            <a:off x="677333" y="1815737"/>
            <a:ext cx="10399970" cy="4225625"/>
          </a:xfrm>
        </p:spPr>
        <p:txBody>
          <a:bodyPr>
            <a:normAutofit/>
          </a:bodyPr>
          <a:lstStyle/>
          <a:p>
            <a:pPr>
              <a:buFont typeface="Wingdings" pitchFamily="2" charset="2"/>
              <a:buChar char="q"/>
            </a:pPr>
            <a:r>
              <a:rPr lang="tr-TR" sz="2600" dirty="0" smtClean="0"/>
              <a:t> </a:t>
            </a:r>
            <a:r>
              <a:rPr lang="tr-TR" sz="2800" dirty="0" smtClean="0"/>
              <a:t>Birbirine zıt görüşleri savunan bu teoriler alanda uzmanlar arasında çeşitli tartışmalara neden olmuştur.</a:t>
            </a:r>
          </a:p>
          <a:p>
            <a:pPr>
              <a:buNone/>
            </a:pPr>
            <a:endParaRPr lang="tr-TR" sz="2800" dirty="0" smtClean="0"/>
          </a:p>
          <a:p>
            <a:pPr>
              <a:buFont typeface="Wingdings" pitchFamily="2" charset="2"/>
              <a:buChar char="q"/>
            </a:pPr>
            <a:r>
              <a:rPr lang="tr-TR" sz="2800" dirty="0" err="1" smtClean="0">
                <a:solidFill>
                  <a:srgbClr val="FF0000"/>
                </a:solidFill>
              </a:rPr>
              <a:t>İlkokuma</a:t>
            </a:r>
            <a:r>
              <a:rPr lang="tr-TR" sz="2800" dirty="0" smtClean="0">
                <a:solidFill>
                  <a:srgbClr val="FF0000"/>
                </a:solidFill>
              </a:rPr>
              <a:t> yazma öğretiminde yöntem savaşları başlamıştır.</a:t>
            </a:r>
          </a:p>
          <a:p>
            <a:pPr>
              <a:buFont typeface="Wingdings" pitchFamily="2" charset="2"/>
              <a:buChar char="q"/>
            </a:pPr>
            <a:r>
              <a:rPr lang="tr-TR" sz="2800" dirty="0" smtClean="0">
                <a:solidFill>
                  <a:schemeClr val="accent2">
                    <a:lumMod val="75000"/>
                  </a:schemeClr>
                </a:solidFill>
              </a:rPr>
              <a:t>Cümle ve kelime yöntemi uzun yıllar katı bir şekilde savunulmuştur.</a:t>
            </a:r>
            <a:endParaRPr lang="tr-TR" sz="2600" dirty="0">
              <a:solidFill>
                <a:schemeClr val="accent2">
                  <a:lumMod val="75000"/>
                </a:schemeClr>
              </a:solidFill>
            </a:endParaRPr>
          </a:p>
        </p:txBody>
      </p:sp>
    </p:spTree>
    <p:extLst>
      <p:ext uri="{BB962C8B-B14F-4D97-AF65-F5344CB8AC3E}">
        <p14:creationId xmlns="" xmlns:p14="http://schemas.microsoft.com/office/powerpoint/2010/main" val="4237376286"/>
      </p:ext>
    </p:extLst>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p:txBody>
          <a:bodyPr>
            <a:normAutofit/>
          </a:bodyPr>
          <a:lstStyle/>
          <a:p>
            <a:pPr>
              <a:buFont typeface="Wingdings" pitchFamily="2" charset="2"/>
              <a:buChar char="q"/>
            </a:pPr>
            <a:r>
              <a:rPr lang="tr-TR" sz="2400" dirty="0" smtClean="0"/>
              <a:t>Son yıllarda kelime tanıma işlem ve sürecini açıklayan yeni modeller </a:t>
            </a:r>
            <a:r>
              <a:rPr lang="tr-TR" sz="2400" dirty="0" smtClean="0"/>
              <a:t>geliştirilmiştir.Bunlar; </a:t>
            </a:r>
            <a:endParaRPr lang="tr-TR" sz="2400" dirty="0" smtClean="0"/>
          </a:p>
          <a:p>
            <a:pPr>
              <a:buNone/>
            </a:pPr>
            <a:r>
              <a:rPr lang="tr-TR" sz="2400" dirty="0" smtClean="0"/>
              <a:t>     </a:t>
            </a:r>
            <a:r>
              <a:rPr lang="tr-TR" sz="2400" dirty="0" smtClean="0">
                <a:solidFill>
                  <a:srgbClr val="FF0000"/>
                </a:solidFill>
              </a:rPr>
              <a:t>-İkili Yol Modeli, </a:t>
            </a:r>
          </a:p>
          <a:p>
            <a:pPr>
              <a:buNone/>
            </a:pPr>
            <a:r>
              <a:rPr lang="tr-TR" sz="2400" dirty="0" smtClean="0"/>
              <a:t>     -Okuma ve Yazma Gelişim Modeli, </a:t>
            </a:r>
          </a:p>
          <a:p>
            <a:pPr>
              <a:buNone/>
            </a:pPr>
            <a:r>
              <a:rPr lang="tr-TR" sz="2400" dirty="0" smtClean="0"/>
              <a:t>     -Okuma Modeli  gibi sıralanmaktadır. </a:t>
            </a:r>
          </a:p>
        </p:txBody>
      </p:sp>
      <p:sp>
        <p:nvSpPr>
          <p:cNvPr id="7" name="6 Dikdörtgen"/>
          <p:cNvSpPr/>
          <p:nvPr/>
        </p:nvSpPr>
        <p:spPr>
          <a:xfrm>
            <a:off x="901337" y="1062837"/>
            <a:ext cx="7709673" cy="646331"/>
          </a:xfrm>
          <a:prstGeom prst="rect">
            <a:avLst/>
          </a:prstGeom>
        </p:spPr>
        <p:txBody>
          <a:bodyPr wrap="square">
            <a:spAutoFit/>
          </a:bodyPr>
          <a:lstStyle/>
          <a:p>
            <a:r>
              <a:rPr lang="tr-TR" b="1" dirty="0" smtClean="0"/>
              <a:t> </a:t>
            </a:r>
            <a:r>
              <a:rPr lang="tr-TR" sz="3600" b="1" dirty="0" smtClean="0">
                <a:solidFill>
                  <a:schemeClr val="accent2">
                    <a:lumMod val="75000"/>
                  </a:schemeClr>
                </a:solidFill>
              </a:rPr>
              <a:t>Yeni Modeller</a:t>
            </a:r>
            <a:endParaRPr lang="tr-TR" sz="3600" dirty="0"/>
          </a:p>
        </p:txBody>
      </p:sp>
    </p:spTree>
    <p:extLst>
      <p:ext uri="{BB962C8B-B14F-4D97-AF65-F5344CB8AC3E}">
        <p14:creationId xmlns="" xmlns:p14="http://schemas.microsoft.com/office/powerpoint/2010/main" val="40982710"/>
      </p:ext>
    </p:extLst>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   </a:t>
            </a:r>
            <a:r>
              <a:rPr lang="tr-TR" b="1" dirty="0" smtClean="0">
                <a:solidFill>
                  <a:schemeClr val="accent2">
                    <a:lumMod val="75000"/>
                  </a:schemeClr>
                </a:solidFill>
              </a:rPr>
              <a:t>İkili Yol Modeli</a:t>
            </a:r>
            <a:endParaRPr lang="tr-TR" b="1" dirty="0">
              <a:solidFill>
                <a:schemeClr val="accent2">
                  <a:lumMod val="75000"/>
                </a:schemeClr>
              </a:solidFill>
            </a:endParaRPr>
          </a:p>
        </p:txBody>
      </p:sp>
      <p:sp>
        <p:nvSpPr>
          <p:cNvPr id="3" name="2 İçerik Yer Tutucusu"/>
          <p:cNvSpPr>
            <a:spLocks noGrp="1"/>
          </p:cNvSpPr>
          <p:nvPr>
            <p:ph idx="1"/>
          </p:nvPr>
        </p:nvSpPr>
        <p:spPr>
          <a:xfrm>
            <a:off x="677334" y="1763487"/>
            <a:ext cx="9080620" cy="4277876"/>
          </a:xfrm>
        </p:spPr>
        <p:txBody>
          <a:bodyPr>
            <a:normAutofit fontScale="92500" lnSpcReduction="20000"/>
          </a:bodyPr>
          <a:lstStyle/>
          <a:p>
            <a:r>
              <a:rPr lang="tr-TR" sz="3200" dirty="0" smtClean="0"/>
              <a:t>Bu modeli </a:t>
            </a:r>
            <a:r>
              <a:rPr lang="tr-TR" sz="3200" dirty="0" err="1" smtClean="0"/>
              <a:t>Coltheart</a:t>
            </a:r>
            <a:r>
              <a:rPr lang="tr-TR" sz="3200" dirty="0" smtClean="0"/>
              <a:t> 1978 yılında geliştirmiştir. </a:t>
            </a:r>
          </a:p>
          <a:p>
            <a:r>
              <a:rPr lang="tr-TR" sz="3200" dirty="0" smtClean="0">
                <a:solidFill>
                  <a:srgbClr val="FF0000"/>
                </a:solidFill>
              </a:rPr>
              <a:t>Dünyamızda yıllardır tartışılan kelime tanıma işlem ve süreçlerini birleştiren bir modeldir. </a:t>
            </a:r>
          </a:p>
          <a:p>
            <a:r>
              <a:rPr lang="tr-TR" sz="3200" dirty="0" smtClean="0"/>
              <a:t>Modele göre okuma sürecinde yazılı kelimeleri tanımak için iki yol kullanılmaktadır. </a:t>
            </a:r>
          </a:p>
          <a:p>
            <a:r>
              <a:rPr lang="tr-TR" sz="3200" dirty="0" smtClean="0"/>
              <a:t>Birincisi ses birleştirme (alfabetik) yoludur. Yani sesler, harfler ve heceler birleştirilerek kelime tanıma işlemidir. </a:t>
            </a:r>
          </a:p>
          <a:p>
            <a:r>
              <a:rPr lang="tr-TR" sz="3200" dirty="0" smtClean="0"/>
              <a:t>Bu yol daha çok </a:t>
            </a:r>
            <a:r>
              <a:rPr lang="tr-TR" sz="3200" dirty="0" err="1" smtClean="0"/>
              <a:t>ilkokuma</a:t>
            </a:r>
            <a:r>
              <a:rPr lang="tr-TR" sz="3200" dirty="0" smtClean="0"/>
              <a:t> yazma öğrenirken kullanılır. </a:t>
            </a:r>
          </a:p>
          <a:p>
            <a:endParaRPr lang="tr-TR" dirty="0"/>
          </a:p>
        </p:txBody>
      </p:sp>
    </p:spTree>
  </p:cSld>
  <p:clrMapOvr>
    <a:masterClrMapping/>
  </p:clrMapOvr>
  <p:transition>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İkili Yol Modeli</a:t>
            </a:r>
            <a:endParaRPr lang="tr-TR" b="1" dirty="0">
              <a:solidFill>
                <a:schemeClr val="accent2">
                  <a:lumMod val="75000"/>
                </a:schemeClr>
              </a:solidFill>
            </a:endParaRPr>
          </a:p>
        </p:txBody>
      </p:sp>
      <p:sp>
        <p:nvSpPr>
          <p:cNvPr id="3" name="2 İçerik Yer Tutucusu"/>
          <p:cNvSpPr>
            <a:spLocks noGrp="1"/>
          </p:cNvSpPr>
          <p:nvPr>
            <p:ph idx="1"/>
          </p:nvPr>
        </p:nvSpPr>
        <p:spPr>
          <a:xfrm>
            <a:off x="677333" y="1606731"/>
            <a:ext cx="9642324" cy="4434631"/>
          </a:xfrm>
        </p:spPr>
        <p:txBody>
          <a:bodyPr>
            <a:noAutofit/>
          </a:bodyPr>
          <a:lstStyle/>
          <a:p>
            <a:r>
              <a:rPr lang="tr-TR" sz="2400" dirty="0" smtClean="0">
                <a:solidFill>
                  <a:schemeClr val="tx1"/>
                </a:solidFill>
              </a:rPr>
              <a:t>İkincisi ise bütün tanıma (toptan algılama) yoludur. </a:t>
            </a:r>
          </a:p>
          <a:p>
            <a:r>
              <a:rPr lang="tr-TR" sz="2400" dirty="0" smtClean="0">
                <a:solidFill>
                  <a:schemeClr val="tx1"/>
                </a:solidFill>
              </a:rPr>
              <a:t>Bu işlemde okuyucu okuma yazma sürecinde zihinsel sözlüğüne kaydettiği bilgilere başvurarak kelimeyi bütün olarak tanır (</a:t>
            </a:r>
            <a:r>
              <a:rPr lang="tr-TR" sz="2400" dirty="0" err="1" smtClean="0">
                <a:solidFill>
                  <a:schemeClr val="tx1"/>
                </a:solidFill>
              </a:rPr>
              <a:t>Rieben</a:t>
            </a:r>
            <a:r>
              <a:rPr lang="tr-TR" sz="2400" dirty="0" smtClean="0">
                <a:solidFill>
                  <a:schemeClr val="tx1"/>
                </a:solidFill>
              </a:rPr>
              <a:t>,2004).</a:t>
            </a:r>
          </a:p>
          <a:p>
            <a:r>
              <a:rPr lang="tr-TR" sz="2400" dirty="0" smtClean="0">
                <a:solidFill>
                  <a:schemeClr val="tx1"/>
                </a:solidFill>
              </a:rPr>
              <a:t>Bu yolu okuma becerileri gelişmiş okuyucular kullanır. </a:t>
            </a:r>
          </a:p>
          <a:p>
            <a:r>
              <a:rPr lang="tr-TR" sz="2400" dirty="0" smtClean="0">
                <a:solidFill>
                  <a:schemeClr val="tx1"/>
                </a:solidFill>
              </a:rPr>
              <a:t>Gelişim sürecine bağlı olarak okuyucular her iki yolu da kullanır.</a:t>
            </a:r>
          </a:p>
          <a:p>
            <a:r>
              <a:rPr lang="tr-TR" sz="2400" dirty="0" err="1" smtClean="0">
                <a:solidFill>
                  <a:schemeClr val="tx1"/>
                </a:solidFill>
              </a:rPr>
              <a:t>İlkokuma</a:t>
            </a:r>
            <a:r>
              <a:rPr lang="tr-TR" sz="2400" dirty="0" smtClean="0">
                <a:solidFill>
                  <a:schemeClr val="tx1"/>
                </a:solidFill>
              </a:rPr>
              <a:t> yazma sürecinde alfabetik yol, okuma yazma becerileri ilerledikçe  bütün tanıma yoluna başvurulur.</a:t>
            </a:r>
            <a:r>
              <a:rPr lang="tr-TR" sz="2400" dirty="0" smtClean="0">
                <a:solidFill>
                  <a:srgbClr val="FF0000"/>
                </a:solidFill>
              </a:rPr>
              <a:t> </a:t>
            </a:r>
          </a:p>
          <a:p>
            <a:r>
              <a:rPr lang="tr-TR" sz="2400" dirty="0" smtClean="0">
                <a:solidFill>
                  <a:srgbClr val="FF0000"/>
                </a:solidFill>
              </a:rPr>
              <a:t>Kısaca</a:t>
            </a:r>
            <a:r>
              <a:rPr lang="tr-TR" sz="2400" dirty="0" smtClean="0"/>
              <a:t> </a:t>
            </a:r>
            <a:r>
              <a:rPr lang="tr-TR" sz="2400" dirty="0" smtClean="0">
                <a:solidFill>
                  <a:srgbClr val="FF0000"/>
                </a:solidFill>
              </a:rPr>
              <a:t>bu modele göre okuyucu kelime tanıma sürecinde  hem alfabetik hem de  bütün tanıma(toptan algılama) yolunu kullanır.</a:t>
            </a:r>
          </a:p>
          <a:p>
            <a:endParaRPr lang="tr-TR" sz="2400" dirty="0">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Grp="1" noChangeAspect="1" noChangeArrowheads="1"/>
          </p:cNvPicPr>
          <p:nvPr>
            <p:ph idx="1"/>
          </p:nvPr>
        </p:nvPicPr>
        <p:blipFill>
          <a:blip r:embed="rId2"/>
          <a:srcRect/>
          <a:stretch>
            <a:fillRect/>
          </a:stretch>
        </p:blipFill>
        <p:spPr bwMode="auto">
          <a:xfrm>
            <a:off x="1306286" y="222069"/>
            <a:ext cx="7406639" cy="6257107"/>
          </a:xfrm>
          <a:prstGeom prst="rect">
            <a:avLst/>
          </a:prstGeom>
          <a:noFill/>
          <a:ln w="9525">
            <a:noFill/>
            <a:miter lim="800000"/>
            <a:headEnd/>
            <a:tailEnd/>
          </a:ln>
          <a:effectLst/>
        </p:spPr>
      </p:pic>
    </p:spTree>
    <p:extLst>
      <p:ext uri="{BB962C8B-B14F-4D97-AF65-F5344CB8AC3E}">
        <p14:creationId xmlns="" xmlns:p14="http://schemas.microsoft.com/office/powerpoint/2010/main" val="2792717137"/>
      </p:ext>
    </p:extLst>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834088" y="1959430"/>
            <a:ext cx="9407192" cy="4519748"/>
          </a:xfrm>
        </p:spPr>
        <p:txBody>
          <a:bodyPr>
            <a:noAutofit/>
          </a:bodyPr>
          <a:lstStyle/>
          <a:p>
            <a:pPr>
              <a:buFont typeface="Wingdings" pitchFamily="2" charset="2"/>
              <a:buChar char="Ø"/>
            </a:pPr>
            <a:r>
              <a:rPr lang="tr-TR" sz="2800" dirty="0" smtClean="0">
                <a:solidFill>
                  <a:schemeClr val="tx1"/>
                </a:solidFill>
              </a:rPr>
              <a:t>Bu gelişmeler üzerine çoğu ülkede bütünden parçaya okuma </a:t>
            </a:r>
            <a:r>
              <a:rPr lang="tr-TR" sz="2800" dirty="0" smtClean="0">
                <a:solidFill>
                  <a:schemeClr val="tx1"/>
                </a:solidFill>
              </a:rPr>
              <a:t>yazma öğretim </a:t>
            </a:r>
            <a:r>
              <a:rPr lang="tr-TR" sz="2800" dirty="0" smtClean="0">
                <a:solidFill>
                  <a:schemeClr val="tx1"/>
                </a:solidFill>
              </a:rPr>
              <a:t>yöntemleri uygulamadan kaldırılmıştır. </a:t>
            </a:r>
          </a:p>
          <a:p>
            <a:pPr>
              <a:buFont typeface="Wingdings" pitchFamily="2" charset="2"/>
              <a:buChar char="Ø"/>
            </a:pPr>
            <a:r>
              <a:rPr lang="tr-TR" sz="2800" dirty="0" smtClean="0">
                <a:solidFill>
                  <a:schemeClr val="tx1"/>
                </a:solidFill>
              </a:rPr>
              <a:t>Günümüzde  yaygın olarak ikili yol modeline dayalı yöntemler kullanılmaktadır. </a:t>
            </a:r>
          </a:p>
          <a:p>
            <a:pPr>
              <a:buFont typeface="Wingdings" pitchFamily="2" charset="2"/>
              <a:buChar char="Ø"/>
            </a:pPr>
            <a:r>
              <a:rPr lang="tr-TR" sz="2800" dirty="0" smtClean="0">
                <a:solidFill>
                  <a:schemeClr val="tx1"/>
                </a:solidFill>
              </a:rPr>
              <a:t>Bu anlayışla </a:t>
            </a:r>
            <a:r>
              <a:rPr lang="tr-TR" sz="2800" dirty="0" err="1" smtClean="0">
                <a:solidFill>
                  <a:schemeClr val="tx1"/>
                </a:solidFill>
              </a:rPr>
              <a:t>ilkokuma</a:t>
            </a:r>
            <a:r>
              <a:rPr lang="tr-TR" sz="2800" dirty="0" smtClean="0">
                <a:solidFill>
                  <a:schemeClr val="tx1"/>
                </a:solidFill>
              </a:rPr>
              <a:t> yazma öğretimine seslerle başlanmakta,seslerle harfler eşleştirilmekte,harfler ve heceler öğretilerek  kelime tanımaya  geçilmektedir.</a:t>
            </a:r>
          </a:p>
          <a:p>
            <a:pPr>
              <a:buNone/>
            </a:pPr>
            <a:endParaRPr lang="tr-TR" sz="2800" dirty="0" smtClean="0"/>
          </a:p>
        </p:txBody>
      </p:sp>
      <p:sp>
        <p:nvSpPr>
          <p:cNvPr id="3" name="2 Dikdörtgen"/>
          <p:cNvSpPr/>
          <p:nvPr/>
        </p:nvSpPr>
        <p:spPr>
          <a:xfrm>
            <a:off x="875212" y="1128151"/>
            <a:ext cx="7095936" cy="707886"/>
          </a:xfrm>
          <a:prstGeom prst="rect">
            <a:avLst/>
          </a:prstGeom>
        </p:spPr>
        <p:txBody>
          <a:bodyPr wrap="square">
            <a:spAutoFit/>
          </a:bodyPr>
          <a:lstStyle/>
          <a:p>
            <a:r>
              <a:rPr lang="tr-TR" sz="4000" b="1" dirty="0" smtClean="0">
                <a:solidFill>
                  <a:schemeClr val="accent2">
                    <a:lumMod val="75000"/>
                  </a:schemeClr>
                </a:solidFill>
              </a:rPr>
              <a:t>  Günümüz Uygulamaları</a:t>
            </a:r>
            <a:endParaRPr lang="tr-TR" sz="4000" dirty="0"/>
          </a:p>
        </p:txBody>
      </p:sp>
    </p:spTree>
    <p:extLst>
      <p:ext uri="{BB962C8B-B14F-4D97-AF65-F5344CB8AC3E}">
        <p14:creationId xmlns="" xmlns:p14="http://schemas.microsoft.com/office/powerpoint/2010/main" val="1782861708"/>
      </p:ext>
    </p:extLst>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SONUÇ</a:t>
            </a:r>
            <a:endParaRPr lang="tr-TR" b="1" dirty="0">
              <a:solidFill>
                <a:schemeClr val="accent2">
                  <a:lumMod val="75000"/>
                </a:schemeClr>
              </a:solidFill>
            </a:endParaRPr>
          </a:p>
        </p:txBody>
      </p:sp>
      <p:sp>
        <p:nvSpPr>
          <p:cNvPr id="3" name="2 İçerik Yer Tutucusu"/>
          <p:cNvSpPr>
            <a:spLocks noGrp="1"/>
          </p:cNvSpPr>
          <p:nvPr>
            <p:ph idx="1"/>
          </p:nvPr>
        </p:nvSpPr>
        <p:spPr>
          <a:xfrm>
            <a:off x="677333" y="1554481"/>
            <a:ext cx="9067557" cy="4486882"/>
          </a:xfrm>
        </p:spPr>
        <p:txBody>
          <a:bodyPr>
            <a:normAutofit/>
          </a:bodyPr>
          <a:lstStyle/>
          <a:p>
            <a:r>
              <a:rPr lang="tr-TR" sz="2800" dirty="0" smtClean="0">
                <a:solidFill>
                  <a:schemeClr val="tx1"/>
                </a:solidFill>
              </a:rPr>
              <a:t>İkili yol modeli ile </a:t>
            </a:r>
            <a:r>
              <a:rPr lang="tr-TR" sz="2800" dirty="0" err="1" smtClean="0">
                <a:solidFill>
                  <a:schemeClr val="tx1"/>
                </a:solidFill>
              </a:rPr>
              <a:t>ilkokuma</a:t>
            </a:r>
            <a:r>
              <a:rPr lang="tr-TR" sz="2800" dirty="0" smtClean="0">
                <a:solidFill>
                  <a:schemeClr val="tx1"/>
                </a:solidFill>
              </a:rPr>
              <a:t> yazma öğretiminde  yıllardır tartışılan kelime tanıma işlemi birleştirilmiş ve  alanda uzlaşma sağlanmıştır. </a:t>
            </a:r>
          </a:p>
          <a:p>
            <a:r>
              <a:rPr lang="tr-TR" sz="2800" dirty="0" smtClean="0">
                <a:solidFill>
                  <a:schemeClr val="tx1"/>
                </a:solidFill>
              </a:rPr>
              <a:t>Bu uzlaşma okuma yazma öğretim süreci, yöntem ve uygulamalarına yansımıştır.</a:t>
            </a:r>
          </a:p>
          <a:p>
            <a:r>
              <a:rPr lang="tr-TR" sz="2800" dirty="0" smtClean="0">
                <a:solidFill>
                  <a:srgbClr val="FF0000"/>
                </a:solidFill>
              </a:rPr>
              <a:t>Böylece alanda yöntem savaşları sona ermiştir.</a:t>
            </a:r>
          </a:p>
          <a:p>
            <a:r>
              <a:rPr lang="tr-TR" sz="2800" dirty="0" smtClean="0">
                <a:solidFill>
                  <a:schemeClr val="tx1"/>
                </a:solidFill>
              </a:rPr>
              <a:t>Dileğimiz öğrencilerin </a:t>
            </a:r>
            <a:r>
              <a:rPr lang="tr-TR" sz="2800" dirty="0" err="1" smtClean="0">
                <a:solidFill>
                  <a:schemeClr val="tx1"/>
                </a:solidFill>
              </a:rPr>
              <a:t>ilkokuma</a:t>
            </a:r>
            <a:r>
              <a:rPr lang="tr-TR" sz="2800" dirty="0" smtClean="0">
                <a:solidFill>
                  <a:schemeClr val="tx1"/>
                </a:solidFill>
              </a:rPr>
              <a:t> yazmayı  daha etkili, hızlı  öğrenmeleridir.</a:t>
            </a:r>
            <a:endParaRPr lang="tr-TR" sz="2800" dirty="0">
              <a:solidFill>
                <a:schemeClr val="tx1"/>
              </a:solidFill>
            </a:endParaRPr>
          </a:p>
        </p:txBody>
      </p:sp>
    </p:spTree>
  </p:cSld>
  <p:clrMapOvr>
    <a:masterClrMapping/>
  </p:clrMapOvr>
  <p:transition>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Ülkemizde</a:t>
            </a:r>
            <a:endParaRPr lang="tr-TR" b="1" dirty="0">
              <a:solidFill>
                <a:schemeClr val="accent2">
                  <a:lumMod val="75000"/>
                </a:schemeClr>
              </a:solidFill>
            </a:endParaRPr>
          </a:p>
        </p:txBody>
      </p:sp>
      <p:sp>
        <p:nvSpPr>
          <p:cNvPr id="3" name="2 İçerik Yer Tutucusu"/>
          <p:cNvSpPr>
            <a:spLocks noGrp="1"/>
          </p:cNvSpPr>
          <p:nvPr>
            <p:ph idx="1"/>
          </p:nvPr>
        </p:nvSpPr>
        <p:spPr>
          <a:xfrm>
            <a:off x="677333" y="1476103"/>
            <a:ext cx="9459443" cy="4565259"/>
          </a:xfrm>
        </p:spPr>
        <p:txBody>
          <a:bodyPr>
            <a:normAutofit lnSpcReduction="10000"/>
          </a:bodyPr>
          <a:lstStyle/>
          <a:p>
            <a:r>
              <a:rPr lang="tr-TR" sz="2400" dirty="0" smtClean="0">
                <a:solidFill>
                  <a:schemeClr val="tx1"/>
                </a:solidFill>
              </a:rPr>
              <a:t>Ülkemizde Atatürk dönemi eğitim programlarında cümle yöntemine yer verilmemiştir. </a:t>
            </a:r>
            <a:endParaRPr lang="tr-TR" sz="2400" dirty="0" smtClean="0">
              <a:solidFill>
                <a:schemeClr val="tx1"/>
              </a:solidFill>
            </a:endParaRPr>
          </a:p>
          <a:p>
            <a:r>
              <a:rPr lang="tr-TR" sz="2400" dirty="0" smtClean="0">
                <a:solidFill>
                  <a:schemeClr val="tx1"/>
                </a:solidFill>
              </a:rPr>
              <a:t>1924 </a:t>
            </a:r>
            <a:r>
              <a:rPr lang="tr-TR" sz="2400" dirty="0" err="1" smtClean="0">
                <a:solidFill>
                  <a:schemeClr val="tx1"/>
                </a:solidFill>
              </a:rPr>
              <a:t>İlkmektep</a:t>
            </a:r>
            <a:r>
              <a:rPr lang="tr-TR" sz="2400" dirty="0" smtClean="0">
                <a:solidFill>
                  <a:schemeClr val="tx1"/>
                </a:solidFill>
              </a:rPr>
              <a:t> Müfredatında </a:t>
            </a:r>
            <a:r>
              <a:rPr lang="tr-TR" sz="2400" dirty="0" err="1" smtClean="0">
                <a:solidFill>
                  <a:schemeClr val="tx1"/>
                </a:solidFill>
              </a:rPr>
              <a:t>ilkokuma</a:t>
            </a:r>
            <a:r>
              <a:rPr lang="tr-TR" sz="2400" dirty="0" smtClean="0">
                <a:solidFill>
                  <a:schemeClr val="tx1"/>
                </a:solidFill>
              </a:rPr>
              <a:t> </a:t>
            </a:r>
            <a:r>
              <a:rPr lang="tr-TR" sz="2400" dirty="0" smtClean="0">
                <a:solidFill>
                  <a:schemeClr val="tx1"/>
                </a:solidFill>
              </a:rPr>
              <a:t>yazma öğretmek için harf yöntemi öngörülmüştür. Öğretim sürecinde önce harflere yer verilmiş ardından hece, kelime ve cümlelere geçilmiştir. </a:t>
            </a:r>
            <a:endParaRPr lang="tr-TR" sz="2400" dirty="0" smtClean="0">
              <a:solidFill>
                <a:schemeClr val="tx1"/>
              </a:solidFill>
            </a:endParaRPr>
          </a:p>
          <a:p>
            <a:pPr>
              <a:buNone/>
            </a:pPr>
            <a:endParaRPr lang="tr-TR" sz="2400" dirty="0" smtClean="0">
              <a:solidFill>
                <a:schemeClr val="tx1"/>
              </a:solidFill>
            </a:endParaRPr>
          </a:p>
          <a:p>
            <a:r>
              <a:rPr lang="tr-TR" sz="2400" dirty="0" smtClean="0">
                <a:solidFill>
                  <a:schemeClr val="tx1"/>
                </a:solidFill>
              </a:rPr>
              <a:t>1926 </a:t>
            </a:r>
            <a:r>
              <a:rPr lang="tr-TR" sz="2400" dirty="0" err="1" smtClean="0">
                <a:solidFill>
                  <a:schemeClr val="tx1"/>
                </a:solidFill>
              </a:rPr>
              <a:t>İlkmektep</a:t>
            </a:r>
            <a:r>
              <a:rPr lang="tr-TR" sz="2400" dirty="0" smtClean="0">
                <a:solidFill>
                  <a:schemeClr val="tx1"/>
                </a:solidFill>
              </a:rPr>
              <a:t> Müfredatında önemli bir değişiklik yapılmamış yine harf yöntemine devam edilmiştir.Sadece kelime aşamasında “</a:t>
            </a:r>
            <a:r>
              <a:rPr lang="tr-TR" sz="2400" i="1" dirty="0" smtClean="0">
                <a:solidFill>
                  <a:schemeClr val="tx1"/>
                </a:solidFill>
              </a:rPr>
              <a:t>yedi sekiz yaşındaki çocukların bildiklerini ve ekseriyetle kullandıkları kelimeleri öğretme</a:t>
            </a:r>
            <a:r>
              <a:rPr lang="tr-TR" sz="2400" dirty="0" smtClean="0">
                <a:solidFill>
                  <a:schemeClr val="tx1"/>
                </a:solidFill>
              </a:rPr>
              <a:t>,”esas alınmıştır</a:t>
            </a:r>
            <a:r>
              <a:rPr lang="tr-TR" sz="2400" dirty="0" smtClean="0">
                <a:solidFill>
                  <a:schemeClr val="tx1"/>
                </a:solidFill>
              </a:rPr>
              <a:t>.</a:t>
            </a:r>
          </a:p>
          <a:p>
            <a:pPr>
              <a:buNone/>
            </a:pPr>
            <a:r>
              <a:rPr lang="tr-TR" sz="2400" dirty="0" smtClean="0">
                <a:solidFill>
                  <a:schemeClr val="tx1"/>
                </a:solidFill>
              </a:rPr>
              <a:t> </a:t>
            </a:r>
          </a:p>
          <a:p>
            <a:endParaRPr lang="tr-TR" dirty="0"/>
          </a:p>
        </p:txBody>
      </p:sp>
    </p:spTree>
  </p:cSld>
  <p:clrMapOvr>
    <a:masterClrMapping/>
  </p:clrMapOvr>
  <p:transition>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Ülkemizde</a:t>
            </a:r>
            <a:endParaRPr lang="tr-TR" dirty="0"/>
          </a:p>
        </p:txBody>
      </p:sp>
      <p:sp>
        <p:nvSpPr>
          <p:cNvPr id="3" name="2 İçerik Yer Tutucusu"/>
          <p:cNvSpPr>
            <a:spLocks noGrp="1"/>
          </p:cNvSpPr>
          <p:nvPr>
            <p:ph idx="1"/>
          </p:nvPr>
        </p:nvSpPr>
        <p:spPr>
          <a:xfrm>
            <a:off x="677333" y="1554481"/>
            <a:ext cx="9420255" cy="4486882"/>
          </a:xfrm>
        </p:spPr>
        <p:txBody>
          <a:bodyPr>
            <a:normAutofit fontScale="92500" lnSpcReduction="10000"/>
          </a:bodyPr>
          <a:lstStyle/>
          <a:p>
            <a:r>
              <a:rPr lang="tr-TR" sz="2400" dirty="0" smtClean="0"/>
              <a:t>1930 </a:t>
            </a:r>
            <a:r>
              <a:rPr lang="tr-TR" sz="2400" dirty="0" err="1" smtClean="0"/>
              <a:t>İlkmektep</a:t>
            </a:r>
            <a:r>
              <a:rPr lang="tr-TR" sz="2400" dirty="0" smtClean="0"/>
              <a:t> Müfredatında yeni Türk harfleri verilmiştir.Bilindiği gibi  1928 yılında “Türk Harflerinin Kabul ve Tatbiki Hakkında Kanun” ile harf devrimi yapılmış  ve “Okuma Yazma Seferberliği” </a:t>
            </a:r>
            <a:r>
              <a:rPr lang="tr-TR" sz="2400" dirty="0" smtClean="0"/>
              <a:t>başlamıştır</a:t>
            </a:r>
            <a:r>
              <a:rPr lang="tr-TR" sz="2400" dirty="0" smtClean="0"/>
              <a:t>. 1930 Programında 1924, 1926 İlk Mektep Müfredatlarında dikkat edilmesi gerekli hususlar aynen verilmiştir. Sadece yazı öğretimiyle ilgili yeni kurallar getirilmiştir</a:t>
            </a:r>
            <a:r>
              <a:rPr lang="tr-TR" sz="2400" dirty="0" smtClean="0"/>
              <a:t>.</a:t>
            </a:r>
          </a:p>
          <a:p>
            <a:r>
              <a:rPr lang="tr-TR" sz="2400" dirty="0" smtClean="0"/>
              <a:t>1936 </a:t>
            </a:r>
            <a:r>
              <a:rPr lang="tr-TR" sz="2400" dirty="0" err="1" smtClean="0"/>
              <a:t>İlkmektep</a:t>
            </a:r>
            <a:r>
              <a:rPr lang="tr-TR" sz="2400" dirty="0" smtClean="0"/>
              <a:t> Müfredatında </a:t>
            </a:r>
            <a:r>
              <a:rPr lang="tr-TR" sz="2400" dirty="0" smtClean="0"/>
              <a:t> </a:t>
            </a:r>
            <a:r>
              <a:rPr lang="tr-TR" sz="2400" dirty="0" err="1" smtClean="0"/>
              <a:t>ilkokuma</a:t>
            </a:r>
            <a:r>
              <a:rPr lang="tr-TR" sz="2400" dirty="0" smtClean="0"/>
              <a:t> </a:t>
            </a:r>
            <a:r>
              <a:rPr lang="tr-TR" sz="2400" dirty="0" smtClean="0"/>
              <a:t>yazma öğretim yöntemine eklemeler yapılmıştır. Programda, </a:t>
            </a:r>
            <a:r>
              <a:rPr lang="tr-TR" sz="2400" dirty="0" smtClean="0"/>
              <a:t>“</a:t>
            </a:r>
            <a:r>
              <a:rPr lang="tr-TR" sz="2400" dirty="0" smtClean="0"/>
              <a:t>ilk harfler verildikten sonra kelime ve cümleciklere geçilmesi, daha sonra fiş cümleleri oluşturulması”, istenmiştir. Bu fiş cümlelerinden metin oluşturulmuş, daha sonra da çözümlemeye geçilmiştir. Yani önce parçadan bütüne gidilmiş cümleler oluşturulmuş ardından fiş cümleleri çözümlenmiştir. Verilen yöntemde birleştirme ve çözümleme birlikte kullanılmıştır.</a:t>
            </a:r>
          </a:p>
          <a:p>
            <a:endParaRPr lang="tr-TR" dirty="0"/>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800" b="1" dirty="0" smtClean="0">
                <a:solidFill>
                  <a:schemeClr val="accent2">
                    <a:lumMod val="75000"/>
                  </a:schemeClr>
                </a:solidFill>
              </a:rPr>
              <a:t>Giriş</a:t>
            </a:r>
            <a:endParaRPr lang="tr-TR" sz="4800" b="1" dirty="0">
              <a:solidFill>
                <a:schemeClr val="accent2">
                  <a:lumMod val="75000"/>
                </a:schemeClr>
              </a:solidFill>
            </a:endParaRPr>
          </a:p>
        </p:txBody>
      </p:sp>
      <p:sp>
        <p:nvSpPr>
          <p:cNvPr id="3" name="2 İçerik Yer Tutucusu"/>
          <p:cNvSpPr>
            <a:spLocks noGrp="1"/>
          </p:cNvSpPr>
          <p:nvPr>
            <p:ph idx="1"/>
          </p:nvPr>
        </p:nvSpPr>
        <p:spPr>
          <a:xfrm>
            <a:off x="677333" y="1672047"/>
            <a:ext cx="8793237" cy="4369316"/>
          </a:xfrm>
        </p:spPr>
        <p:txBody>
          <a:bodyPr>
            <a:normAutofit/>
          </a:bodyPr>
          <a:lstStyle/>
          <a:p>
            <a:pPr>
              <a:buFont typeface="Wingdings" pitchFamily="2" charset="2"/>
              <a:buChar char="q"/>
            </a:pPr>
            <a:r>
              <a:rPr lang="tr-TR" sz="2400" dirty="0" smtClean="0">
                <a:solidFill>
                  <a:srgbClr val="FF0000"/>
                </a:solidFill>
              </a:rPr>
              <a:t>Yöntem</a:t>
            </a:r>
          </a:p>
          <a:p>
            <a:pPr>
              <a:buFont typeface="Wingdings" pitchFamily="2" charset="2"/>
              <a:buChar char="q"/>
            </a:pPr>
            <a:r>
              <a:rPr lang="tr-TR" sz="2400" dirty="0" smtClean="0"/>
              <a:t> Türk Dil Kurumu Güncel Türkçe </a:t>
            </a:r>
            <a:r>
              <a:rPr lang="tr-TR" sz="2400" dirty="0" err="1" smtClean="0"/>
              <a:t>Sözlük’te</a:t>
            </a:r>
            <a:r>
              <a:rPr lang="tr-TR" sz="2400" dirty="0" smtClean="0"/>
              <a:t> yöntem, “bir amaca erişmek için izlenen yol, </a:t>
            </a:r>
            <a:r>
              <a:rPr lang="tr-TR" sz="2400" dirty="0" err="1" smtClean="0"/>
              <a:t>usül</a:t>
            </a:r>
            <a:r>
              <a:rPr lang="tr-TR" sz="2400" dirty="0" smtClean="0"/>
              <a:t>, sistem, prosedür, politika” olarak açıklanmaktadır.</a:t>
            </a:r>
            <a:endParaRPr lang="tr-TR" sz="2400" dirty="0" smtClean="0">
              <a:solidFill>
                <a:schemeClr val="tx1"/>
              </a:solidFill>
            </a:endParaRPr>
          </a:p>
          <a:p>
            <a:pPr>
              <a:buFont typeface="Wingdings" pitchFamily="2" charset="2"/>
              <a:buChar char="q"/>
            </a:pPr>
            <a:r>
              <a:rPr lang="tr-TR" sz="2400" dirty="0" smtClean="0">
                <a:solidFill>
                  <a:srgbClr val="FF0000"/>
                </a:solidFill>
              </a:rPr>
              <a:t>Öğretim Yöntemi;</a:t>
            </a:r>
          </a:p>
          <a:p>
            <a:pPr algn="just">
              <a:buFont typeface="Wingdings" pitchFamily="2" charset="2"/>
              <a:buChar char="q"/>
            </a:pPr>
            <a:r>
              <a:rPr lang="tr-TR" sz="2400" dirty="0" smtClean="0"/>
              <a:t>Eğitimin amaçlarına ulaşmak, öğrencilerin öğrenmelerini kolaylaştırmak için kullanılan düzenli ve sistemli yollardır</a:t>
            </a:r>
            <a:r>
              <a:rPr lang="tr-TR" sz="2400" dirty="0" smtClean="0"/>
              <a:t>.</a:t>
            </a:r>
          </a:p>
          <a:p>
            <a:pPr algn="just">
              <a:buFont typeface="Wingdings" pitchFamily="2" charset="2"/>
              <a:buChar char="q"/>
            </a:pPr>
            <a:r>
              <a:rPr lang="tr-TR" sz="2400" dirty="0" err="1" smtClean="0">
                <a:solidFill>
                  <a:srgbClr val="FF0000"/>
                </a:solidFill>
              </a:rPr>
              <a:t>İlkokuma</a:t>
            </a:r>
            <a:r>
              <a:rPr lang="tr-TR" sz="2400" dirty="0" smtClean="0">
                <a:solidFill>
                  <a:srgbClr val="FF0000"/>
                </a:solidFill>
              </a:rPr>
              <a:t> yazma öğretim yöntemleri </a:t>
            </a:r>
            <a:r>
              <a:rPr lang="tr-TR" sz="2400" dirty="0" smtClean="0"/>
              <a:t>ise öğrencilere temel  dil</a:t>
            </a:r>
            <a:r>
              <a:rPr lang="tr-TR" sz="2400" dirty="0" smtClean="0"/>
              <a:t> </a:t>
            </a:r>
            <a:r>
              <a:rPr lang="tr-TR" sz="2400" dirty="0" smtClean="0"/>
              <a:t>becerilerini kazandırmak için uygulanan yöntemlerdir.</a:t>
            </a:r>
            <a:endParaRPr lang="tr-TR" sz="2400" dirty="0"/>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Ülkemizde</a:t>
            </a:r>
            <a:endParaRPr lang="tr-TR" dirty="0"/>
          </a:p>
        </p:txBody>
      </p:sp>
      <p:sp>
        <p:nvSpPr>
          <p:cNvPr id="3" name="2 İçerik Yer Tutucusu"/>
          <p:cNvSpPr>
            <a:spLocks noGrp="1"/>
          </p:cNvSpPr>
          <p:nvPr>
            <p:ph idx="1"/>
          </p:nvPr>
        </p:nvSpPr>
        <p:spPr>
          <a:xfrm>
            <a:off x="677333" y="1489167"/>
            <a:ext cx="9276563" cy="4552196"/>
          </a:xfrm>
        </p:spPr>
        <p:txBody>
          <a:bodyPr>
            <a:normAutofit fontScale="92500"/>
          </a:bodyPr>
          <a:lstStyle/>
          <a:p>
            <a:r>
              <a:rPr lang="tr-TR" sz="2400" dirty="0" smtClean="0">
                <a:solidFill>
                  <a:schemeClr val="tx1"/>
                </a:solidFill>
              </a:rPr>
              <a:t>1948 </a:t>
            </a:r>
            <a:r>
              <a:rPr lang="tr-TR" sz="2400" dirty="0" smtClean="0">
                <a:solidFill>
                  <a:schemeClr val="tx1"/>
                </a:solidFill>
              </a:rPr>
              <a:t>yılında ilkokul programı </a:t>
            </a:r>
            <a:r>
              <a:rPr lang="tr-TR" sz="2400" dirty="0" smtClean="0">
                <a:solidFill>
                  <a:schemeClr val="tx1"/>
                </a:solidFill>
              </a:rPr>
              <a:t>değişmiştir</a:t>
            </a:r>
            <a:r>
              <a:rPr lang="tr-TR" sz="2400" dirty="0" smtClean="0">
                <a:solidFill>
                  <a:schemeClr val="tx1"/>
                </a:solidFill>
              </a:rPr>
              <a:t>. 1948 İlkokul Programında: </a:t>
            </a:r>
            <a:r>
              <a:rPr lang="tr-TR" sz="2400" i="1" dirty="0" smtClean="0">
                <a:solidFill>
                  <a:schemeClr val="tx1"/>
                </a:solidFill>
              </a:rPr>
              <a:t>“İlk okuma yazmaya, basit cümleler ve kelimelerle başlanacaktır. Zamanla bu cümleler kelimelere, kelimeler hecelere, heceler ise harflere bölünecek; bu çözümlemeler sonucunda elde edilen kelime, hece ve harflerle yeni cümleler ve kelimeler oluşturulacaktır.</a:t>
            </a:r>
            <a:r>
              <a:rPr lang="tr-TR" sz="2400" dirty="0" smtClean="0">
                <a:solidFill>
                  <a:schemeClr val="tx1"/>
                </a:solidFill>
              </a:rPr>
              <a:t>” denilerek, cümle yöntemi verilmiştir. Böylece bütün okullarda cümle yöntemiyle okuma yazma öğretilmeye başlanmıştır. </a:t>
            </a:r>
            <a:endParaRPr lang="tr-TR" sz="2400" dirty="0" smtClean="0">
              <a:solidFill>
                <a:schemeClr val="tx1"/>
              </a:solidFill>
            </a:endParaRPr>
          </a:p>
          <a:p>
            <a:r>
              <a:rPr lang="tr-TR" sz="2400" dirty="0" smtClean="0">
                <a:solidFill>
                  <a:schemeClr val="tx1"/>
                </a:solidFill>
              </a:rPr>
              <a:t>1948 </a:t>
            </a:r>
            <a:r>
              <a:rPr lang="tr-TR" sz="2400" dirty="0" smtClean="0">
                <a:solidFill>
                  <a:schemeClr val="tx1"/>
                </a:solidFill>
              </a:rPr>
              <a:t>İlkokul Programı ile uygulamaya konulan cümle yöntemi, 2004 yılına kadar </a:t>
            </a:r>
            <a:r>
              <a:rPr lang="tr-TR" sz="2400" dirty="0" smtClean="0">
                <a:solidFill>
                  <a:schemeClr val="tx1"/>
                </a:solidFill>
              </a:rPr>
              <a:t>sürmüştür.</a:t>
            </a:r>
          </a:p>
          <a:p>
            <a:r>
              <a:rPr lang="tr-TR" sz="2400" dirty="0" smtClean="0">
                <a:solidFill>
                  <a:schemeClr val="tx1"/>
                </a:solidFill>
              </a:rPr>
              <a:t>2004 </a:t>
            </a:r>
            <a:r>
              <a:rPr lang="tr-TR" sz="2400" dirty="0" smtClean="0">
                <a:solidFill>
                  <a:schemeClr val="tx1"/>
                </a:solidFill>
              </a:rPr>
              <a:t>İlköğretim (1-5.Sınıflar) Türkçe Dersi Öğretim Programı ile Ses Temelli Cümle Yöntemine geçilmiştir.</a:t>
            </a:r>
          </a:p>
          <a:p>
            <a:r>
              <a:rPr lang="tr-TR" sz="2600" dirty="0" smtClean="0">
                <a:solidFill>
                  <a:srgbClr val="FF0000"/>
                </a:solidFill>
              </a:rPr>
              <a:t> </a:t>
            </a:r>
            <a:r>
              <a:rPr lang="tr-TR" sz="2600" dirty="0" smtClean="0">
                <a:solidFill>
                  <a:srgbClr val="FF0000"/>
                </a:solidFill>
              </a:rPr>
              <a:t>Böylece ülkemizde de yöntem savaşları sona ermiştir.</a:t>
            </a:r>
            <a:endParaRPr lang="tr-TR" sz="2600" dirty="0" smtClean="0">
              <a:solidFill>
                <a:srgbClr val="FF0000"/>
              </a:solidFill>
            </a:endParaRPr>
          </a:p>
          <a:p>
            <a:endParaRPr lang="tr-TR" dirty="0"/>
          </a:p>
        </p:txBody>
      </p:sp>
    </p:spTree>
  </p:cSld>
  <p:clrMapOvr>
    <a:masterClrMapping/>
  </p:clrMapOvr>
  <p:transition>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sz="9600" dirty="0" smtClean="0">
                <a:solidFill>
                  <a:schemeClr val="accent2">
                    <a:lumMod val="75000"/>
                  </a:schemeClr>
                </a:solidFill>
              </a:rPr>
              <a:t>   Teşekkürler</a:t>
            </a:r>
            <a:endParaRPr lang="tr-TR" sz="9600" dirty="0">
              <a:solidFill>
                <a:schemeClr val="accent2">
                  <a:lumMod val="75000"/>
                </a:schemeClr>
              </a:solidFill>
            </a:endParaRPr>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b="1" dirty="0" smtClean="0">
                <a:solidFill>
                  <a:schemeClr val="accent2">
                    <a:lumMod val="75000"/>
                  </a:schemeClr>
                </a:solidFill>
              </a:rPr>
              <a:t>  </a:t>
            </a:r>
            <a:r>
              <a:rPr lang="tr-TR" sz="3200" b="1" dirty="0" err="1" smtClean="0">
                <a:solidFill>
                  <a:schemeClr val="accent2">
                    <a:lumMod val="75000"/>
                  </a:schemeClr>
                </a:solidFill>
              </a:rPr>
              <a:t>İlkokuma</a:t>
            </a:r>
            <a:r>
              <a:rPr lang="tr-TR" sz="3200" b="1" dirty="0" smtClean="0">
                <a:solidFill>
                  <a:schemeClr val="accent2">
                    <a:lumMod val="75000"/>
                  </a:schemeClr>
                </a:solidFill>
              </a:rPr>
              <a:t> Yazma Öğretim Yöntemleri </a:t>
            </a:r>
            <a:r>
              <a:rPr lang="tr-TR" sz="3200" dirty="0">
                <a:solidFill>
                  <a:schemeClr val="accent2">
                    <a:lumMod val="75000"/>
                  </a:schemeClr>
                </a:solidFill>
              </a:rPr>
              <a:t/>
            </a:r>
            <a:br>
              <a:rPr lang="tr-TR" sz="3200" dirty="0">
                <a:solidFill>
                  <a:schemeClr val="accent2">
                    <a:lumMod val="75000"/>
                  </a:schemeClr>
                </a:solidFill>
              </a:rPr>
            </a:br>
            <a:endParaRPr lang="tr-TR" sz="3200" dirty="0">
              <a:solidFill>
                <a:schemeClr val="accent2">
                  <a:lumMod val="75000"/>
                </a:schemeClr>
              </a:solidFill>
            </a:endParaRPr>
          </a:p>
        </p:txBody>
      </p:sp>
      <p:sp>
        <p:nvSpPr>
          <p:cNvPr id="3" name="İçerik Yer Tutucusu 2"/>
          <p:cNvSpPr>
            <a:spLocks noGrp="1"/>
          </p:cNvSpPr>
          <p:nvPr>
            <p:ph idx="1"/>
          </p:nvPr>
        </p:nvSpPr>
        <p:spPr>
          <a:xfrm>
            <a:off x="612019" y="1802675"/>
            <a:ext cx="9407192" cy="4565259"/>
          </a:xfrm>
        </p:spPr>
        <p:txBody>
          <a:bodyPr>
            <a:normAutofit/>
          </a:bodyPr>
          <a:lstStyle/>
          <a:p>
            <a:pPr>
              <a:buFont typeface="Wingdings" pitchFamily="2" charset="2"/>
              <a:buChar char="q"/>
            </a:pPr>
            <a:r>
              <a:rPr lang="tr-TR" sz="2400" dirty="0" smtClean="0"/>
              <a:t>Alfabetik </a:t>
            </a:r>
            <a:r>
              <a:rPr lang="tr-TR" sz="2400" dirty="0" smtClean="0"/>
              <a:t>dillerde </a:t>
            </a:r>
            <a:r>
              <a:rPr lang="tr-TR" sz="2400" dirty="0" smtClean="0"/>
              <a:t>100’e yakın </a:t>
            </a:r>
            <a:r>
              <a:rPr lang="tr-TR" sz="2400" dirty="0" err="1" smtClean="0"/>
              <a:t>ilkokuma</a:t>
            </a:r>
            <a:r>
              <a:rPr lang="tr-TR" sz="2400" dirty="0" smtClean="0"/>
              <a:t> yazma öğretim </a:t>
            </a:r>
            <a:r>
              <a:rPr lang="tr-TR" sz="2400" dirty="0" smtClean="0"/>
              <a:t>yöntemi vardır. </a:t>
            </a:r>
            <a:r>
              <a:rPr lang="tr-TR" sz="2400" dirty="0" smtClean="0"/>
              <a:t>Bunlar;</a:t>
            </a:r>
          </a:p>
          <a:p>
            <a:pPr>
              <a:buNone/>
            </a:pPr>
            <a:r>
              <a:rPr lang="tr-TR" sz="2400" dirty="0" smtClean="0"/>
              <a:t>       1.Parçadan Bütüne </a:t>
            </a:r>
            <a:r>
              <a:rPr lang="tr-TR" sz="2400" dirty="0" err="1" smtClean="0"/>
              <a:t>İlkokuma</a:t>
            </a:r>
            <a:r>
              <a:rPr lang="tr-TR" sz="2400" dirty="0" smtClean="0"/>
              <a:t> Yazma Öğretim Yöntemleri, </a:t>
            </a:r>
          </a:p>
          <a:p>
            <a:pPr>
              <a:buNone/>
            </a:pPr>
            <a:r>
              <a:rPr lang="tr-TR" sz="2400" dirty="0" smtClean="0"/>
              <a:t>       2.Bütünden Parçaya </a:t>
            </a:r>
            <a:r>
              <a:rPr lang="tr-TR" sz="2400" dirty="0" err="1" smtClean="0"/>
              <a:t>İlkokuma</a:t>
            </a:r>
            <a:r>
              <a:rPr lang="tr-TR" sz="2400" dirty="0" smtClean="0"/>
              <a:t> Yazma Öğretim Yöntemleri, </a:t>
            </a:r>
          </a:p>
          <a:p>
            <a:pPr>
              <a:buNone/>
            </a:pPr>
            <a:r>
              <a:rPr lang="tr-TR" sz="2400" dirty="0" smtClean="0"/>
              <a:t>       3.Karma </a:t>
            </a:r>
            <a:r>
              <a:rPr lang="tr-TR" sz="2400" dirty="0" smtClean="0"/>
              <a:t>Yöntemler</a:t>
            </a:r>
            <a:r>
              <a:rPr lang="tr-TR" sz="2400" dirty="0" smtClean="0"/>
              <a:t>,</a:t>
            </a:r>
            <a:r>
              <a:rPr lang="tr-TR" sz="2400" b="1" dirty="0" smtClean="0"/>
              <a:t> </a:t>
            </a:r>
          </a:p>
          <a:p>
            <a:pPr>
              <a:buNone/>
            </a:pPr>
            <a:r>
              <a:rPr lang="tr-TR" sz="2400" dirty="0" smtClean="0"/>
              <a:t>olmak üzere üç grupta toplanmaktadır. </a:t>
            </a:r>
            <a:endParaRPr lang="tr-TR" sz="2400" dirty="0" smtClean="0">
              <a:solidFill>
                <a:schemeClr val="tx1"/>
              </a:solidFill>
            </a:endParaRPr>
          </a:p>
          <a:p>
            <a:pPr>
              <a:buFont typeface="Wingdings" pitchFamily="2" charset="2"/>
              <a:buChar char="q"/>
            </a:pPr>
            <a:r>
              <a:rPr lang="tr-TR" sz="2400" dirty="0" smtClean="0"/>
              <a:t>Bazı uzmanlar tarafından geliştirilmiş özel yöntemler de vardır. </a:t>
            </a:r>
            <a:endParaRPr lang="tr-TR" sz="2400" dirty="0">
              <a:solidFill>
                <a:schemeClr val="tx1"/>
              </a:solidFill>
            </a:endParaRPr>
          </a:p>
        </p:txBody>
      </p:sp>
    </p:spTree>
    <p:extLst>
      <p:ext uri="{BB962C8B-B14F-4D97-AF65-F5344CB8AC3E}">
        <p14:creationId xmlns="" xmlns:p14="http://schemas.microsoft.com/office/powerpoint/2010/main" val="2433701344"/>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chemeClr val="accent2">
                    <a:lumMod val="75000"/>
                  </a:schemeClr>
                </a:solidFill>
              </a:rPr>
              <a:t>İlkokuma</a:t>
            </a:r>
            <a:r>
              <a:rPr lang="tr-TR" b="1" dirty="0" smtClean="0">
                <a:solidFill>
                  <a:schemeClr val="accent2">
                    <a:lumMod val="75000"/>
                  </a:schemeClr>
                </a:solidFill>
              </a:rPr>
              <a:t> Yazma Öğretim Yöntemleri </a:t>
            </a:r>
            <a:r>
              <a:rPr lang="tr-TR" sz="6000" dirty="0" smtClean="0">
                <a:solidFill>
                  <a:schemeClr val="accent2">
                    <a:lumMod val="75000"/>
                  </a:schemeClr>
                </a:solidFill>
              </a:rPr>
              <a:t/>
            </a:r>
            <a:br>
              <a:rPr lang="tr-TR" sz="6000" dirty="0" smtClean="0">
                <a:solidFill>
                  <a:schemeClr val="accent2">
                    <a:lumMod val="75000"/>
                  </a:schemeClr>
                </a:solidFill>
              </a:rPr>
            </a:br>
            <a:endParaRPr lang="tr-TR" dirty="0"/>
          </a:p>
        </p:txBody>
      </p:sp>
      <p:pic>
        <p:nvPicPr>
          <p:cNvPr id="1026" name="Picture 2"/>
          <p:cNvPicPr>
            <a:picLocks noGrp="1" noChangeAspect="1" noChangeArrowheads="1"/>
          </p:cNvPicPr>
          <p:nvPr>
            <p:ph idx="1"/>
          </p:nvPr>
        </p:nvPicPr>
        <p:blipFill>
          <a:blip r:embed="rId2"/>
          <a:srcRect/>
          <a:stretch>
            <a:fillRect/>
          </a:stretch>
        </p:blipFill>
        <p:spPr bwMode="auto">
          <a:xfrm>
            <a:off x="561703" y="1815737"/>
            <a:ext cx="8882743" cy="3801291"/>
          </a:xfrm>
          <a:prstGeom prst="rect">
            <a:avLst/>
          </a:prstGeom>
          <a:noFill/>
          <a:ln w="9525">
            <a:noFill/>
            <a:miter lim="800000"/>
            <a:headEnd/>
            <a:tailEnd/>
          </a:ln>
          <a:effectLst/>
        </p:spPr>
      </p:pic>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chemeClr val="accent2">
                    <a:lumMod val="75000"/>
                  </a:schemeClr>
                </a:solidFill>
              </a:rPr>
              <a:t>İlkokuma</a:t>
            </a:r>
            <a:r>
              <a:rPr lang="tr-TR" b="1" dirty="0" smtClean="0">
                <a:solidFill>
                  <a:schemeClr val="accent2">
                    <a:lumMod val="75000"/>
                  </a:schemeClr>
                </a:solidFill>
              </a:rPr>
              <a:t> Yazma Öğretim </a:t>
            </a:r>
            <a:r>
              <a:rPr lang="tr-TR" b="1" dirty="0" smtClean="0">
                <a:solidFill>
                  <a:schemeClr val="accent2">
                    <a:lumMod val="75000"/>
                  </a:schemeClr>
                </a:solidFill>
              </a:rPr>
              <a:t>Yöntemleri</a:t>
            </a:r>
            <a:br>
              <a:rPr lang="tr-TR" b="1" dirty="0" smtClean="0">
                <a:solidFill>
                  <a:schemeClr val="accent2">
                    <a:lumMod val="75000"/>
                  </a:schemeClr>
                </a:solidFill>
              </a:rPr>
            </a:br>
            <a:r>
              <a:rPr lang="tr-TR" b="1" dirty="0" smtClean="0">
                <a:solidFill>
                  <a:srgbClr val="00B050"/>
                </a:solidFill>
              </a:rPr>
              <a:t>Parçadan Bütüne</a:t>
            </a:r>
            <a:endParaRPr lang="tr-TR" dirty="0">
              <a:solidFill>
                <a:srgbClr val="00B050"/>
              </a:solidFill>
            </a:endParaRPr>
          </a:p>
        </p:txBody>
      </p:sp>
      <p:sp>
        <p:nvSpPr>
          <p:cNvPr id="3" name="2 İçerik Yer Tutucusu"/>
          <p:cNvSpPr>
            <a:spLocks noGrp="1"/>
          </p:cNvSpPr>
          <p:nvPr>
            <p:ph idx="1"/>
          </p:nvPr>
        </p:nvSpPr>
        <p:spPr>
          <a:xfrm>
            <a:off x="677333" y="2160589"/>
            <a:ext cx="9119809" cy="3880773"/>
          </a:xfrm>
        </p:spPr>
        <p:txBody>
          <a:bodyPr>
            <a:normAutofit/>
          </a:bodyPr>
          <a:lstStyle/>
          <a:p>
            <a:r>
              <a:rPr lang="tr-TR" i="1" dirty="0" smtClean="0">
                <a:solidFill>
                  <a:srgbClr val="FF0000"/>
                </a:solidFill>
              </a:rPr>
              <a:t>Alfabe (Harf) </a:t>
            </a:r>
            <a:r>
              <a:rPr lang="tr-TR" sz="2000" i="1" dirty="0" smtClean="0">
                <a:solidFill>
                  <a:srgbClr val="FF0000"/>
                </a:solidFill>
              </a:rPr>
              <a:t>Yöntemi</a:t>
            </a:r>
            <a:r>
              <a:rPr lang="tr-TR" sz="2000" dirty="0" smtClean="0">
                <a:solidFill>
                  <a:srgbClr val="FF0000"/>
                </a:solidFill>
              </a:rPr>
              <a:t>:</a:t>
            </a:r>
            <a:r>
              <a:rPr lang="tr-TR" sz="2000" dirty="0" smtClean="0">
                <a:solidFill>
                  <a:schemeClr val="tx1"/>
                </a:solidFill>
              </a:rPr>
              <a:t> Öğrencilere “</a:t>
            </a:r>
            <a:r>
              <a:rPr lang="tr-TR" sz="2000" dirty="0" smtClean="0">
                <a:solidFill>
                  <a:schemeClr val="tx1"/>
                </a:solidFill>
              </a:rPr>
              <a:t>a” dan “z” ye kadar alfabedeki harfler </a:t>
            </a:r>
            <a:r>
              <a:rPr lang="tr-TR" sz="2000" dirty="0" smtClean="0">
                <a:solidFill>
                  <a:schemeClr val="tx1"/>
                </a:solidFill>
              </a:rPr>
              <a:t>sırasıyla öğretilir. </a:t>
            </a:r>
            <a:r>
              <a:rPr lang="tr-TR" sz="2000" dirty="0" smtClean="0">
                <a:solidFill>
                  <a:schemeClr val="tx1"/>
                </a:solidFill>
              </a:rPr>
              <a:t>Her harf iyice öğrenilinceye kadar tekrar </a:t>
            </a:r>
            <a:r>
              <a:rPr lang="tr-TR" sz="2000" dirty="0" smtClean="0">
                <a:solidFill>
                  <a:schemeClr val="tx1"/>
                </a:solidFill>
              </a:rPr>
              <a:t>yapılır. </a:t>
            </a:r>
            <a:r>
              <a:rPr lang="tr-TR" sz="2000" dirty="0" smtClean="0">
                <a:solidFill>
                  <a:schemeClr val="tx1"/>
                </a:solidFill>
              </a:rPr>
              <a:t>Bütün harflerin adları, büyük küçük yazılışları öğretildikten sonra </a:t>
            </a:r>
            <a:r>
              <a:rPr lang="tr-TR" sz="2000" dirty="0" smtClean="0">
                <a:solidFill>
                  <a:schemeClr val="tx1"/>
                </a:solidFill>
              </a:rPr>
              <a:t>harfler birleştirilir ve </a:t>
            </a:r>
            <a:r>
              <a:rPr lang="tr-TR" sz="2000" dirty="0" smtClean="0">
                <a:solidFill>
                  <a:schemeClr val="tx1"/>
                </a:solidFill>
              </a:rPr>
              <a:t>heceler </a:t>
            </a:r>
            <a:r>
              <a:rPr lang="tr-TR" sz="2000" dirty="0" smtClean="0">
                <a:solidFill>
                  <a:schemeClr val="tx1"/>
                </a:solidFill>
              </a:rPr>
              <a:t>oluşturulur, </a:t>
            </a:r>
            <a:r>
              <a:rPr lang="tr-TR" sz="2000" dirty="0" smtClean="0">
                <a:solidFill>
                  <a:schemeClr val="tx1"/>
                </a:solidFill>
              </a:rPr>
              <a:t>hece tabloları </a:t>
            </a:r>
            <a:r>
              <a:rPr lang="tr-TR" sz="2000" dirty="0" smtClean="0">
                <a:solidFill>
                  <a:schemeClr val="tx1"/>
                </a:solidFill>
              </a:rPr>
              <a:t>verilir. </a:t>
            </a:r>
            <a:r>
              <a:rPr lang="tr-TR" sz="2000" dirty="0" smtClean="0">
                <a:solidFill>
                  <a:schemeClr val="tx1"/>
                </a:solidFill>
              </a:rPr>
              <a:t>Giderek üç veya dört harfli heceler </a:t>
            </a:r>
            <a:r>
              <a:rPr lang="tr-TR" sz="2000" dirty="0" smtClean="0">
                <a:solidFill>
                  <a:schemeClr val="tx1"/>
                </a:solidFill>
              </a:rPr>
              <a:t>öğretilir. </a:t>
            </a:r>
            <a:r>
              <a:rPr lang="tr-TR" sz="2000" dirty="0" smtClean="0">
                <a:solidFill>
                  <a:schemeClr val="tx1"/>
                </a:solidFill>
              </a:rPr>
              <a:t>Hecelerden kelimelere, kelimelerden de cümlelere doğru </a:t>
            </a:r>
            <a:r>
              <a:rPr lang="tr-TR" sz="2000" dirty="0" smtClean="0">
                <a:solidFill>
                  <a:schemeClr val="tx1"/>
                </a:solidFill>
              </a:rPr>
              <a:t>ilerlenir.</a:t>
            </a:r>
            <a:r>
              <a:rPr lang="tr-TR" dirty="0" smtClean="0">
                <a:solidFill>
                  <a:schemeClr val="tx1"/>
                </a:solidFill>
              </a:rPr>
              <a:t> </a:t>
            </a:r>
            <a:endParaRPr lang="tr-TR" b="1" i="1" dirty="0" smtClean="0"/>
          </a:p>
          <a:p>
            <a:pPr algn="just"/>
            <a:r>
              <a:rPr lang="tr-TR" i="1" dirty="0" smtClean="0">
                <a:solidFill>
                  <a:srgbClr val="FF0000"/>
                </a:solidFill>
              </a:rPr>
              <a:t>Ses </a:t>
            </a:r>
            <a:r>
              <a:rPr lang="tr-TR" i="1" dirty="0" smtClean="0">
                <a:solidFill>
                  <a:srgbClr val="FF0000"/>
                </a:solidFill>
              </a:rPr>
              <a:t>(Fonetik) Yöntemi:</a:t>
            </a:r>
            <a:r>
              <a:rPr lang="tr-TR" dirty="0" smtClean="0">
                <a:solidFill>
                  <a:srgbClr val="FF0000"/>
                </a:solidFill>
              </a:rPr>
              <a:t> </a:t>
            </a:r>
            <a:r>
              <a:rPr lang="tr-TR" sz="2000" dirty="0" err="1" smtClean="0">
                <a:solidFill>
                  <a:schemeClr val="tx1"/>
                </a:solidFill>
              </a:rPr>
              <a:t>İlkokuma</a:t>
            </a:r>
            <a:r>
              <a:rPr lang="tr-TR" sz="2000" dirty="0" smtClean="0">
                <a:solidFill>
                  <a:schemeClr val="tx1"/>
                </a:solidFill>
              </a:rPr>
              <a:t> yazma öğretimine seslerle </a:t>
            </a:r>
            <a:r>
              <a:rPr lang="tr-TR" sz="2000" dirty="0" smtClean="0">
                <a:solidFill>
                  <a:schemeClr val="tx1"/>
                </a:solidFill>
              </a:rPr>
              <a:t>başlanır. </a:t>
            </a:r>
            <a:r>
              <a:rPr lang="tr-TR" sz="2000" dirty="0" smtClean="0">
                <a:solidFill>
                  <a:schemeClr val="tx1"/>
                </a:solidFill>
              </a:rPr>
              <a:t>Önce sesli harfler ardından sessiz harfler </a:t>
            </a:r>
            <a:r>
              <a:rPr lang="tr-TR" sz="2000" dirty="0" smtClean="0">
                <a:solidFill>
                  <a:schemeClr val="tx1"/>
                </a:solidFill>
              </a:rPr>
              <a:t>öğretilir.Seslerin </a:t>
            </a:r>
            <a:r>
              <a:rPr lang="tr-TR" sz="2000" dirty="0" smtClean="0">
                <a:solidFill>
                  <a:schemeClr val="tx1"/>
                </a:solidFill>
              </a:rPr>
              <a:t>öğretilmesinde alfabetik sıra </a:t>
            </a:r>
            <a:r>
              <a:rPr lang="tr-TR" sz="2000" dirty="0" smtClean="0">
                <a:solidFill>
                  <a:schemeClr val="tx1"/>
                </a:solidFill>
              </a:rPr>
              <a:t>izlenir, </a:t>
            </a:r>
            <a:r>
              <a:rPr lang="tr-TR" sz="2000" dirty="0" smtClean="0">
                <a:solidFill>
                  <a:schemeClr val="tx1"/>
                </a:solidFill>
              </a:rPr>
              <a:t>seslerle harfler </a:t>
            </a:r>
            <a:r>
              <a:rPr lang="tr-TR" sz="2000" dirty="0" smtClean="0">
                <a:solidFill>
                  <a:schemeClr val="tx1"/>
                </a:solidFill>
              </a:rPr>
              <a:t>ilişkilendirilir. </a:t>
            </a:r>
            <a:r>
              <a:rPr lang="tr-TR" sz="2000" dirty="0" err="1" smtClean="0">
                <a:solidFill>
                  <a:schemeClr val="tx1"/>
                </a:solidFill>
              </a:rPr>
              <a:t>Opak</a:t>
            </a:r>
            <a:r>
              <a:rPr lang="tr-TR" sz="2000" dirty="0" smtClean="0">
                <a:solidFill>
                  <a:schemeClr val="tx1"/>
                </a:solidFill>
              </a:rPr>
              <a:t> dillerde bir ses farklı biçimlerde yazıldığından sesle birlikte aynı sesi veren diğer harflerde </a:t>
            </a:r>
            <a:r>
              <a:rPr lang="tr-TR" sz="2000" dirty="0" smtClean="0">
                <a:solidFill>
                  <a:schemeClr val="tx1"/>
                </a:solidFill>
              </a:rPr>
              <a:t>öğretilir.Örneğin </a:t>
            </a:r>
            <a:r>
              <a:rPr lang="tr-TR" sz="2000" dirty="0" err="1" smtClean="0">
                <a:solidFill>
                  <a:schemeClr val="tx1"/>
                </a:solidFill>
              </a:rPr>
              <a:t>Fransızca’da</a:t>
            </a:r>
            <a:r>
              <a:rPr lang="tr-TR" sz="2000" dirty="0" smtClean="0">
                <a:solidFill>
                  <a:schemeClr val="tx1"/>
                </a:solidFill>
              </a:rPr>
              <a:t> [o] sesini öğretirken “o, </a:t>
            </a:r>
            <a:r>
              <a:rPr lang="tr-TR" sz="2000" dirty="0" err="1" smtClean="0">
                <a:solidFill>
                  <a:schemeClr val="tx1"/>
                </a:solidFill>
              </a:rPr>
              <a:t>au</a:t>
            </a:r>
            <a:r>
              <a:rPr lang="tr-TR" sz="2000" dirty="0" smtClean="0">
                <a:solidFill>
                  <a:schemeClr val="tx1"/>
                </a:solidFill>
              </a:rPr>
              <a:t>, </a:t>
            </a:r>
            <a:r>
              <a:rPr lang="tr-TR" sz="2000" dirty="0" err="1" smtClean="0">
                <a:solidFill>
                  <a:schemeClr val="tx1"/>
                </a:solidFill>
              </a:rPr>
              <a:t>eau</a:t>
            </a:r>
            <a:r>
              <a:rPr lang="tr-TR" sz="2000" dirty="0" smtClean="0">
                <a:solidFill>
                  <a:schemeClr val="tx1"/>
                </a:solidFill>
              </a:rPr>
              <a:t>  ve  </a:t>
            </a:r>
            <a:r>
              <a:rPr lang="tr-TR" sz="2000" dirty="0" err="1" smtClean="0">
                <a:solidFill>
                  <a:schemeClr val="tx1"/>
                </a:solidFill>
              </a:rPr>
              <a:t>eaux</a:t>
            </a:r>
            <a:r>
              <a:rPr lang="tr-TR" sz="2000" dirty="0" smtClean="0">
                <a:solidFill>
                  <a:schemeClr val="tx1"/>
                </a:solidFill>
              </a:rPr>
              <a:t>,”, [i] sesini öğretirken “i ve y” de verilmektedir. </a:t>
            </a:r>
            <a:endParaRPr lang="tr-TR" sz="2000" dirty="0">
              <a:solidFill>
                <a:schemeClr val="tx1"/>
              </a:solidFill>
            </a:endParaRPr>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chemeClr val="accent2">
                    <a:lumMod val="75000"/>
                  </a:schemeClr>
                </a:solidFill>
              </a:rPr>
              <a:t>İlkokuma</a:t>
            </a:r>
            <a:r>
              <a:rPr lang="tr-TR" b="1" dirty="0" smtClean="0">
                <a:solidFill>
                  <a:schemeClr val="accent2">
                    <a:lumMod val="75000"/>
                  </a:schemeClr>
                </a:solidFill>
              </a:rPr>
              <a:t> </a:t>
            </a:r>
            <a:r>
              <a:rPr lang="tr-TR" b="1" dirty="0" smtClean="0">
                <a:solidFill>
                  <a:schemeClr val="accent2">
                    <a:lumMod val="75000"/>
                  </a:schemeClr>
                </a:solidFill>
              </a:rPr>
              <a:t>Yazma Öğretim </a:t>
            </a:r>
            <a:r>
              <a:rPr lang="tr-TR" b="1" dirty="0" smtClean="0">
                <a:solidFill>
                  <a:schemeClr val="accent2">
                    <a:lumMod val="75000"/>
                  </a:schemeClr>
                </a:solidFill>
              </a:rPr>
              <a:t>Yöntemleri</a:t>
            </a:r>
            <a:r>
              <a:rPr lang="tr-TR" b="1" dirty="0" smtClean="0">
                <a:solidFill>
                  <a:srgbClr val="00B050"/>
                </a:solidFill>
              </a:rPr>
              <a:t> Parçadan Bütüne</a:t>
            </a:r>
            <a:endParaRPr lang="tr-TR" dirty="0"/>
          </a:p>
        </p:txBody>
      </p:sp>
      <p:sp>
        <p:nvSpPr>
          <p:cNvPr id="3" name="2 İçerik Yer Tutucusu"/>
          <p:cNvSpPr>
            <a:spLocks noGrp="1"/>
          </p:cNvSpPr>
          <p:nvPr>
            <p:ph idx="1"/>
          </p:nvPr>
        </p:nvSpPr>
        <p:spPr/>
        <p:txBody>
          <a:bodyPr/>
          <a:lstStyle/>
          <a:p>
            <a:pPr algn="just"/>
            <a:r>
              <a:rPr lang="tr-TR" i="1" dirty="0" smtClean="0">
                <a:solidFill>
                  <a:srgbClr val="FF0000"/>
                </a:solidFill>
              </a:rPr>
              <a:t>Hece Yöntemi</a:t>
            </a:r>
            <a:r>
              <a:rPr lang="tr-TR" dirty="0" smtClean="0">
                <a:solidFill>
                  <a:srgbClr val="FF0000"/>
                </a:solidFill>
              </a:rPr>
              <a:t>: </a:t>
            </a:r>
            <a:r>
              <a:rPr lang="tr-TR" dirty="0" smtClean="0">
                <a:solidFill>
                  <a:schemeClr val="tx1"/>
                </a:solidFill>
              </a:rPr>
              <a:t>Ses-harf </a:t>
            </a:r>
            <a:r>
              <a:rPr lang="tr-TR" dirty="0" smtClean="0">
                <a:solidFill>
                  <a:schemeClr val="tx1"/>
                </a:solidFill>
              </a:rPr>
              <a:t>yerine </a:t>
            </a:r>
            <a:r>
              <a:rPr lang="tr-TR" dirty="0" smtClean="0">
                <a:solidFill>
                  <a:schemeClr val="tx1"/>
                </a:solidFill>
              </a:rPr>
              <a:t>hecelere </a:t>
            </a:r>
            <a:r>
              <a:rPr lang="tr-TR" dirty="0" smtClean="0">
                <a:solidFill>
                  <a:schemeClr val="tx1"/>
                </a:solidFill>
              </a:rPr>
              <a:t>ağırlık </a:t>
            </a:r>
            <a:r>
              <a:rPr lang="tr-TR" dirty="0" smtClean="0">
                <a:solidFill>
                  <a:schemeClr val="tx1"/>
                </a:solidFill>
              </a:rPr>
              <a:t>verilir.Önce </a:t>
            </a:r>
            <a:r>
              <a:rPr lang="tr-TR" dirty="0" smtClean="0">
                <a:solidFill>
                  <a:schemeClr val="tx1"/>
                </a:solidFill>
              </a:rPr>
              <a:t>bir sessiz ve bir sesli harften oluşan basit heceler </a:t>
            </a:r>
            <a:r>
              <a:rPr lang="tr-TR" dirty="0" smtClean="0">
                <a:solidFill>
                  <a:schemeClr val="tx1"/>
                </a:solidFill>
              </a:rPr>
              <a:t>öğretilir.Giderek </a:t>
            </a:r>
            <a:r>
              <a:rPr lang="tr-TR" dirty="0" smtClean="0">
                <a:solidFill>
                  <a:schemeClr val="tx1"/>
                </a:solidFill>
              </a:rPr>
              <a:t>üç ve dört harfli </a:t>
            </a:r>
            <a:r>
              <a:rPr lang="tr-TR" dirty="0" smtClean="0">
                <a:solidFill>
                  <a:schemeClr val="tx1"/>
                </a:solidFill>
              </a:rPr>
              <a:t>hecelere geçilir. </a:t>
            </a:r>
            <a:r>
              <a:rPr lang="tr-TR" dirty="0" smtClean="0">
                <a:solidFill>
                  <a:schemeClr val="tx1"/>
                </a:solidFill>
              </a:rPr>
              <a:t>Hecelerle kelimeler, kelimelerle cümleler </a:t>
            </a:r>
            <a:r>
              <a:rPr lang="tr-TR" dirty="0" smtClean="0">
                <a:solidFill>
                  <a:schemeClr val="tx1"/>
                </a:solidFill>
              </a:rPr>
              <a:t>yapılır. </a:t>
            </a:r>
            <a:r>
              <a:rPr lang="tr-TR" dirty="0" smtClean="0">
                <a:solidFill>
                  <a:schemeClr val="tx1"/>
                </a:solidFill>
              </a:rPr>
              <a:t>Hece yapısı basit  ve kolay olan dillerde etkili bir yöntemdir. Örneğin Türkçede 6 tür hece vardır. Ancak hece yapısı karmaşık dillerde bu yöntemi uygulamak zordur.Bazı Avrupa </a:t>
            </a:r>
            <a:r>
              <a:rPr lang="tr-TR" dirty="0" smtClean="0">
                <a:solidFill>
                  <a:schemeClr val="tx1"/>
                </a:solidFill>
              </a:rPr>
              <a:t>dillerinde </a:t>
            </a:r>
            <a:r>
              <a:rPr lang="tr-TR" dirty="0" smtClean="0">
                <a:solidFill>
                  <a:schemeClr val="tx1"/>
                </a:solidFill>
              </a:rPr>
              <a:t>5-20 arasında değişen hece yapısı bulunmaktadır. </a:t>
            </a:r>
            <a:endParaRPr lang="tr-TR" dirty="0" smtClean="0">
              <a:solidFill>
                <a:schemeClr val="tx1"/>
              </a:solidFill>
            </a:endParaRPr>
          </a:p>
          <a:p>
            <a:pPr algn="just"/>
            <a:r>
              <a:rPr lang="tr-TR" i="1" dirty="0" smtClean="0">
                <a:solidFill>
                  <a:srgbClr val="FF0000"/>
                </a:solidFill>
              </a:rPr>
              <a:t>Kelime </a:t>
            </a:r>
            <a:r>
              <a:rPr lang="tr-TR" i="1" dirty="0" smtClean="0">
                <a:solidFill>
                  <a:srgbClr val="FF0000"/>
                </a:solidFill>
              </a:rPr>
              <a:t>(Bak-Söyle) Yöntemi:</a:t>
            </a:r>
            <a:r>
              <a:rPr lang="tr-TR" b="1" i="1" dirty="0" smtClean="0">
                <a:solidFill>
                  <a:srgbClr val="FF0000"/>
                </a:solidFill>
              </a:rPr>
              <a:t> </a:t>
            </a:r>
            <a:r>
              <a:rPr lang="tr-TR" dirty="0" smtClean="0">
                <a:solidFill>
                  <a:schemeClr val="tx1"/>
                </a:solidFill>
              </a:rPr>
              <a:t>Bu yöntemde önce kelimeler </a:t>
            </a:r>
            <a:r>
              <a:rPr lang="tr-TR" dirty="0" smtClean="0">
                <a:solidFill>
                  <a:schemeClr val="tx1"/>
                </a:solidFill>
              </a:rPr>
              <a:t>öğretilir, </a:t>
            </a:r>
            <a:r>
              <a:rPr lang="tr-TR" dirty="0" smtClean="0">
                <a:solidFill>
                  <a:schemeClr val="tx1"/>
                </a:solidFill>
              </a:rPr>
              <a:t>kelimeler birleştirilerek cümle ve metin </a:t>
            </a:r>
            <a:r>
              <a:rPr lang="tr-TR" dirty="0" smtClean="0">
                <a:solidFill>
                  <a:schemeClr val="tx1"/>
                </a:solidFill>
              </a:rPr>
              <a:t>oluşturulur. </a:t>
            </a:r>
            <a:r>
              <a:rPr lang="tr-TR" dirty="0" smtClean="0">
                <a:solidFill>
                  <a:schemeClr val="tx1"/>
                </a:solidFill>
              </a:rPr>
              <a:t>Kelime bir resimle birlikte </a:t>
            </a:r>
            <a:r>
              <a:rPr lang="tr-TR" dirty="0" smtClean="0">
                <a:solidFill>
                  <a:schemeClr val="tx1"/>
                </a:solidFill>
              </a:rPr>
              <a:t>verilir. </a:t>
            </a:r>
            <a:r>
              <a:rPr lang="tr-TR" dirty="0" smtClean="0">
                <a:solidFill>
                  <a:schemeClr val="tx1"/>
                </a:solidFill>
              </a:rPr>
              <a:t>Öğrenci resimlerle kelimeleri </a:t>
            </a:r>
            <a:r>
              <a:rPr lang="tr-TR" dirty="0" smtClean="0">
                <a:solidFill>
                  <a:schemeClr val="tx1"/>
                </a:solidFill>
              </a:rPr>
              <a:t>birleştirir </a:t>
            </a:r>
            <a:r>
              <a:rPr lang="tr-TR" dirty="0" smtClean="0">
                <a:solidFill>
                  <a:schemeClr val="tx1"/>
                </a:solidFill>
              </a:rPr>
              <a:t>ve anlamını </a:t>
            </a:r>
            <a:r>
              <a:rPr lang="tr-TR" dirty="0" smtClean="0">
                <a:solidFill>
                  <a:schemeClr val="tx1"/>
                </a:solidFill>
              </a:rPr>
              <a:t>bulur. </a:t>
            </a:r>
            <a:r>
              <a:rPr lang="tr-TR" dirty="0" smtClean="0">
                <a:solidFill>
                  <a:schemeClr val="tx1"/>
                </a:solidFill>
              </a:rPr>
              <a:t>Resimsiz </a:t>
            </a:r>
            <a:r>
              <a:rPr lang="tr-TR" dirty="0" smtClean="0">
                <a:solidFill>
                  <a:schemeClr val="tx1"/>
                </a:solidFill>
              </a:rPr>
              <a:t>kuru </a:t>
            </a:r>
            <a:r>
              <a:rPr lang="tr-TR" dirty="0" smtClean="0">
                <a:solidFill>
                  <a:schemeClr val="tx1"/>
                </a:solidFill>
              </a:rPr>
              <a:t>ve sıkıcı bir </a:t>
            </a:r>
            <a:r>
              <a:rPr lang="tr-TR" dirty="0" smtClean="0">
                <a:solidFill>
                  <a:schemeClr val="tx1"/>
                </a:solidFill>
              </a:rPr>
              <a:t>yöntemdir, </a:t>
            </a:r>
            <a:r>
              <a:rPr lang="tr-TR" dirty="0" smtClean="0">
                <a:solidFill>
                  <a:schemeClr val="tx1"/>
                </a:solidFill>
              </a:rPr>
              <a:t>istenilen başarıya </a:t>
            </a:r>
            <a:r>
              <a:rPr lang="tr-TR" dirty="0" smtClean="0">
                <a:solidFill>
                  <a:schemeClr val="tx1"/>
                </a:solidFill>
              </a:rPr>
              <a:t>ulaşılamaz. </a:t>
            </a:r>
            <a:r>
              <a:rPr lang="tr-TR" dirty="0" smtClean="0">
                <a:solidFill>
                  <a:schemeClr val="tx1"/>
                </a:solidFill>
              </a:rPr>
              <a:t>Somut kelimelerin resimleri yapıldığından bu kelimelerle başarı </a:t>
            </a:r>
            <a:r>
              <a:rPr lang="tr-TR" dirty="0" smtClean="0">
                <a:solidFill>
                  <a:schemeClr val="tx1"/>
                </a:solidFill>
              </a:rPr>
              <a:t>sağlanır, </a:t>
            </a:r>
            <a:r>
              <a:rPr lang="tr-TR" dirty="0" smtClean="0">
                <a:solidFill>
                  <a:schemeClr val="tx1"/>
                </a:solidFill>
              </a:rPr>
              <a:t>ancak soyut kelimelerde sorunlar </a:t>
            </a:r>
            <a:r>
              <a:rPr lang="tr-TR" dirty="0" smtClean="0">
                <a:solidFill>
                  <a:schemeClr val="tx1"/>
                </a:solidFill>
              </a:rPr>
              <a:t>yaşanır. </a:t>
            </a:r>
            <a:r>
              <a:rPr lang="tr-TR" dirty="0" smtClean="0">
                <a:solidFill>
                  <a:schemeClr val="tx1"/>
                </a:solidFill>
              </a:rPr>
              <a:t>Başlangıçta öğrencinin iyi bildiği kısa ve tek anlamlı kelimeler </a:t>
            </a:r>
            <a:r>
              <a:rPr lang="tr-TR" dirty="0" smtClean="0">
                <a:solidFill>
                  <a:schemeClr val="tx1"/>
                </a:solidFill>
              </a:rPr>
              <a:t>verilir.</a:t>
            </a:r>
            <a:endParaRPr lang="tr-TR" dirty="0">
              <a:solidFill>
                <a:schemeClr val="tx1"/>
              </a:solidFill>
            </a:endParaRPr>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chemeClr val="accent2">
                    <a:lumMod val="75000"/>
                  </a:schemeClr>
                </a:solidFill>
              </a:rPr>
              <a:t>İlkokuma</a:t>
            </a:r>
            <a:r>
              <a:rPr lang="tr-TR" b="1" dirty="0" smtClean="0">
                <a:solidFill>
                  <a:schemeClr val="accent2">
                    <a:lumMod val="75000"/>
                  </a:schemeClr>
                </a:solidFill>
              </a:rPr>
              <a:t> Yazma Öğretim </a:t>
            </a:r>
            <a:r>
              <a:rPr lang="tr-TR" b="1" dirty="0" smtClean="0">
                <a:solidFill>
                  <a:schemeClr val="accent2">
                    <a:lumMod val="75000"/>
                  </a:schemeClr>
                </a:solidFill>
              </a:rPr>
              <a:t>Yöntemleri</a:t>
            </a:r>
            <a:r>
              <a:rPr lang="tr-TR" b="1" dirty="0" smtClean="0">
                <a:solidFill>
                  <a:srgbClr val="00B050"/>
                </a:solidFill>
              </a:rPr>
              <a:t> </a:t>
            </a:r>
            <a:r>
              <a:rPr lang="tr-TR" b="1" dirty="0" smtClean="0">
                <a:solidFill>
                  <a:srgbClr val="00B050"/>
                </a:solidFill>
              </a:rPr>
              <a:t>Bütünden Parçaya</a:t>
            </a:r>
            <a:endParaRPr lang="tr-TR" dirty="0"/>
          </a:p>
        </p:txBody>
      </p:sp>
      <p:sp>
        <p:nvSpPr>
          <p:cNvPr id="3" name="2 İçerik Yer Tutucusu"/>
          <p:cNvSpPr>
            <a:spLocks noGrp="1"/>
          </p:cNvSpPr>
          <p:nvPr>
            <p:ph idx="1"/>
          </p:nvPr>
        </p:nvSpPr>
        <p:spPr>
          <a:xfrm>
            <a:off x="677333" y="2160589"/>
            <a:ext cx="9119809" cy="3880773"/>
          </a:xfrm>
        </p:spPr>
        <p:txBody>
          <a:bodyPr/>
          <a:lstStyle/>
          <a:p>
            <a:r>
              <a:rPr lang="tr-TR" i="1" dirty="0" smtClean="0">
                <a:solidFill>
                  <a:srgbClr val="FF0000"/>
                </a:solidFill>
              </a:rPr>
              <a:t>Hikâye Yöntemi</a:t>
            </a:r>
            <a:r>
              <a:rPr lang="tr-TR" i="1" dirty="0" smtClean="0">
                <a:solidFill>
                  <a:srgbClr val="FF0000"/>
                </a:solidFill>
              </a:rPr>
              <a:t>:</a:t>
            </a:r>
            <a:r>
              <a:rPr lang="tr-TR" dirty="0" smtClean="0"/>
              <a:t> </a:t>
            </a:r>
            <a:r>
              <a:rPr lang="tr-TR" dirty="0" smtClean="0">
                <a:solidFill>
                  <a:schemeClr val="tx1"/>
                </a:solidFill>
              </a:rPr>
              <a:t>Öğrencilere </a:t>
            </a:r>
            <a:r>
              <a:rPr lang="tr-TR" dirty="0" smtClean="0">
                <a:solidFill>
                  <a:schemeClr val="tx1"/>
                </a:solidFill>
              </a:rPr>
              <a:t>önce kısa bir hikaye </a:t>
            </a:r>
            <a:r>
              <a:rPr lang="tr-TR" dirty="0" smtClean="0">
                <a:solidFill>
                  <a:schemeClr val="tx1"/>
                </a:solidFill>
              </a:rPr>
              <a:t>verilir. </a:t>
            </a:r>
            <a:r>
              <a:rPr lang="tr-TR" dirty="0" smtClean="0">
                <a:solidFill>
                  <a:schemeClr val="tx1"/>
                </a:solidFill>
              </a:rPr>
              <a:t>Öğrencinin dikkati ve ilgisi hikayeye </a:t>
            </a:r>
            <a:r>
              <a:rPr lang="tr-TR" dirty="0" smtClean="0">
                <a:solidFill>
                  <a:schemeClr val="tx1"/>
                </a:solidFill>
              </a:rPr>
              <a:t>çekilir, okunur </a:t>
            </a:r>
            <a:r>
              <a:rPr lang="tr-TR" dirty="0" smtClean="0">
                <a:solidFill>
                  <a:schemeClr val="tx1"/>
                </a:solidFill>
              </a:rPr>
              <a:t>ve anlamı üzerinde </a:t>
            </a:r>
            <a:r>
              <a:rPr lang="tr-TR" dirty="0" smtClean="0">
                <a:solidFill>
                  <a:schemeClr val="tx1"/>
                </a:solidFill>
              </a:rPr>
              <a:t>durulur. </a:t>
            </a:r>
            <a:r>
              <a:rPr lang="tr-TR" dirty="0" smtClean="0">
                <a:solidFill>
                  <a:schemeClr val="tx1"/>
                </a:solidFill>
              </a:rPr>
              <a:t>Hikâyedeki cümlelerin tanınması için okuma işlemi tekrar </a:t>
            </a:r>
            <a:r>
              <a:rPr lang="tr-TR" dirty="0" smtClean="0">
                <a:solidFill>
                  <a:schemeClr val="tx1"/>
                </a:solidFill>
              </a:rPr>
              <a:t>edilir. </a:t>
            </a:r>
            <a:r>
              <a:rPr lang="tr-TR" dirty="0" smtClean="0">
                <a:solidFill>
                  <a:schemeClr val="tx1"/>
                </a:solidFill>
              </a:rPr>
              <a:t>Öğrencilerin cümleleri tanımalarının  ardından kelimelere </a:t>
            </a:r>
            <a:r>
              <a:rPr lang="tr-TR" dirty="0" smtClean="0">
                <a:solidFill>
                  <a:schemeClr val="tx1"/>
                </a:solidFill>
              </a:rPr>
              <a:t>geçilir ve </a:t>
            </a:r>
            <a:r>
              <a:rPr lang="tr-TR" dirty="0" smtClean="0">
                <a:solidFill>
                  <a:schemeClr val="tx1"/>
                </a:solidFill>
              </a:rPr>
              <a:t>giderek kelimeler öğelerine </a:t>
            </a:r>
            <a:r>
              <a:rPr lang="tr-TR" dirty="0" smtClean="0">
                <a:solidFill>
                  <a:schemeClr val="tx1"/>
                </a:solidFill>
              </a:rPr>
              <a:t>ayrılır.</a:t>
            </a:r>
          </a:p>
          <a:p>
            <a:pPr>
              <a:buNone/>
            </a:pPr>
            <a:endParaRPr lang="tr-TR" dirty="0" smtClean="0">
              <a:solidFill>
                <a:schemeClr val="tx1"/>
              </a:solidFill>
            </a:endParaRPr>
          </a:p>
          <a:p>
            <a:r>
              <a:rPr lang="tr-TR" i="1" dirty="0" smtClean="0">
                <a:solidFill>
                  <a:srgbClr val="FF0000"/>
                </a:solidFill>
              </a:rPr>
              <a:t>Cümle Yöntemi</a:t>
            </a:r>
            <a:r>
              <a:rPr lang="tr-TR" i="1" dirty="0" smtClean="0">
                <a:solidFill>
                  <a:srgbClr val="FF0000"/>
                </a:solidFill>
              </a:rPr>
              <a:t>:</a:t>
            </a:r>
            <a:r>
              <a:rPr lang="tr-TR" dirty="0" smtClean="0"/>
              <a:t> </a:t>
            </a:r>
            <a:r>
              <a:rPr lang="tr-TR" dirty="0" smtClean="0">
                <a:solidFill>
                  <a:schemeClr val="tx1"/>
                </a:solidFill>
              </a:rPr>
              <a:t>Savunucularına göre etkili bir yöntemdir.Çünkü gerçek dil birimini oluşturan ne kelime ne de harftir.Sadece cümledir.Cümle düşünce birimleri olan tam fikirleri ifade etmektedir.Eğer cümle doğal dil birimi ise okuma ve konuşmanın da doğal birimi yine cümle olmaktadır.Bu yöntemde öğrencilere önce cümle verilmekte anlamıyla birlikte bunu okuması ve yazması istenmektedir.Başlangıçta kısa ve basit cümleler seçilmektedir.Bu cümleleri öğrenen öğrencilere kelimeler tanıtılmakta, kelimeler hecelere, giderek harflere </a:t>
            </a:r>
            <a:r>
              <a:rPr lang="tr-TR" dirty="0" smtClean="0">
                <a:solidFill>
                  <a:schemeClr val="tx1"/>
                </a:solidFill>
              </a:rPr>
              <a:t>ayrılmaktadır.</a:t>
            </a:r>
            <a:endParaRPr lang="tr-TR" dirty="0">
              <a:solidFill>
                <a:schemeClr val="tx1"/>
              </a:solidFill>
            </a:endParaRPr>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solidFill>
                  <a:schemeClr val="accent2">
                    <a:lumMod val="75000"/>
                  </a:schemeClr>
                </a:solidFill>
              </a:rPr>
              <a:t>İlkokuma</a:t>
            </a:r>
            <a:r>
              <a:rPr lang="tr-TR" b="1" dirty="0" smtClean="0">
                <a:solidFill>
                  <a:schemeClr val="accent2">
                    <a:lumMod val="75000"/>
                  </a:schemeClr>
                </a:solidFill>
              </a:rPr>
              <a:t> Yazma Öğretim Yöntemleri</a:t>
            </a:r>
            <a:r>
              <a:rPr lang="tr-TR" b="1" dirty="0" smtClean="0">
                <a:solidFill>
                  <a:srgbClr val="00B050"/>
                </a:solidFill>
              </a:rPr>
              <a:t> </a:t>
            </a:r>
            <a:r>
              <a:rPr lang="tr-TR" b="1" dirty="0" smtClean="0">
                <a:solidFill>
                  <a:srgbClr val="00B050"/>
                </a:solidFill>
              </a:rPr>
              <a:t/>
            </a:r>
            <a:br>
              <a:rPr lang="tr-TR" b="1" dirty="0" smtClean="0">
                <a:solidFill>
                  <a:srgbClr val="00B050"/>
                </a:solidFill>
              </a:rPr>
            </a:br>
            <a:r>
              <a:rPr lang="tr-TR" b="1" dirty="0" smtClean="0">
                <a:solidFill>
                  <a:srgbClr val="00B050"/>
                </a:solidFill>
              </a:rPr>
              <a:t>Bütünden Parçaya</a:t>
            </a:r>
            <a:endParaRPr lang="tr-TR" dirty="0"/>
          </a:p>
        </p:txBody>
      </p:sp>
      <p:sp>
        <p:nvSpPr>
          <p:cNvPr id="3" name="2 İçerik Yer Tutucusu"/>
          <p:cNvSpPr>
            <a:spLocks noGrp="1"/>
          </p:cNvSpPr>
          <p:nvPr>
            <p:ph idx="1"/>
          </p:nvPr>
        </p:nvSpPr>
        <p:spPr>
          <a:xfrm>
            <a:off x="677334" y="2160589"/>
            <a:ext cx="8949992" cy="3880773"/>
          </a:xfrm>
        </p:spPr>
        <p:txBody>
          <a:bodyPr/>
          <a:lstStyle/>
          <a:p>
            <a:r>
              <a:rPr lang="tr-TR" i="1" dirty="0" smtClean="0">
                <a:solidFill>
                  <a:srgbClr val="FF0000"/>
                </a:solidFill>
              </a:rPr>
              <a:t>Cümlecik Yöntemi:</a:t>
            </a:r>
            <a:r>
              <a:rPr lang="tr-TR" b="1" i="1" dirty="0" smtClean="0">
                <a:solidFill>
                  <a:srgbClr val="FF0000"/>
                </a:solidFill>
              </a:rPr>
              <a:t> </a:t>
            </a:r>
            <a:r>
              <a:rPr lang="tr-TR" dirty="0" smtClean="0"/>
              <a:t>Cümlecik kısa cümlelerdir.Örneğin ”Ali bak.” gibi.Bu yöntemin dayandığı temel ilke bir cümlecik tek kelimeden daha anlamlı ve ilgi çekicidir.Bu nedenle öğrencilere bir cümle parçası verilerek okuma yazmaya </a:t>
            </a:r>
            <a:r>
              <a:rPr lang="tr-TR" dirty="0" smtClean="0"/>
              <a:t>başlanır.Öğrenci </a:t>
            </a:r>
            <a:r>
              <a:rPr lang="tr-TR" dirty="0" smtClean="0"/>
              <a:t>cümleciği kolay öğrenmekte ve kelimelerine ayırmaktadır.Zamanla kelimeler de </a:t>
            </a:r>
            <a:r>
              <a:rPr lang="tr-TR" dirty="0" err="1" smtClean="0"/>
              <a:t>ögelerine</a:t>
            </a:r>
            <a:r>
              <a:rPr lang="tr-TR" dirty="0" smtClean="0"/>
              <a:t> </a:t>
            </a:r>
            <a:r>
              <a:rPr lang="tr-TR" dirty="0" smtClean="0"/>
              <a:t>ayrılmaktadır</a:t>
            </a:r>
            <a:r>
              <a:rPr lang="tr-TR" dirty="0" smtClean="0"/>
              <a:t>.</a:t>
            </a:r>
            <a:r>
              <a:rPr lang="tr-TR" i="1" dirty="0" smtClean="0"/>
              <a:t> </a:t>
            </a:r>
            <a:endParaRPr lang="tr-TR" i="1" dirty="0" smtClean="0"/>
          </a:p>
          <a:p>
            <a:r>
              <a:rPr lang="tr-TR" i="1" dirty="0" smtClean="0">
                <a:solidFill>
                  <a:srgbClr val="FF0000"/>
                </a:solidFill>
              </a:rPr>
              <a:t>Kelime </a:t>
            </a:r>
            <a:r>
              <a:rPr lang="tr-TR" i="1" dirty="0" smtClean="0">
                <a:solidFill>
                  <a:srgbClr val="FF0000"/>
                </a:solidFill>
              </a:rPr>
              <a:t>Yöntemi:</a:t>
            </a:r>
            <a:r>
              <a:rPr lang="tr-TR" b="1" i="1" dirty="0" smtClean="0">
                <a:solidFill>
                  <a:srgbClr val="FF0000"/>
                </a:solidFill>
              </a:rPr>
              <a:t> </a:t>
            </a:r>
            <a:r>
              <a:rPr lang="tr-TR" b="1" dirty="0" smtClean="0">
                <a:solidFill>
                  <a:schemeClr val="tx2"/>
                </a:solidFill>
              </a:rPr>
              <a:t>K</a:t>
            </a:r>
            <a:r>
              <a:rPr lang="tr-TR" dirty="0" smtClean="0">
                <a:solidFill>
                  <a:schemeClr val="tx2"/>
                </a:solidFill>
              </a:rPr>
              <a:t>elimeler  </a:t>
            </a:r>
            <a:r>
              <a:rPr lang="tr-TR" dirty="0" smtClean="0">
                <a:solidFill>
                  <a:schemeClr val="tx2"/>
                </a:solidFill>
              </a:rPr>
              <a:t>bütün olarak verilmektedir.İlk derslerde kelimeler “bak-söyle “yönteminde olduğu gibi öğretilmektedir.Her kelimenin öğrenci tarafından hatırlanacağı özel bir şeklinin olduğu kabul edilmektedir.Hatırlamayı kolaylaştırmak için kelimeler yüksek sesle tekrar edilmekte ya da çağrışım yapması için resimlerle birlikte öğretilmektedir.Her verilen kelime cümle ya da cümlecik içinde tekrar edilmektedir.Eğer kelimeler yöntemli bir şekilde verilirse, öğrenciler anlayarak okumayı gerçekleştirmektedir. </a:t>
            </a:r>
            <a:endParaRPr lang="tr-TR" dirty="0">
              <a:solidFill>
                <a:schemeClr val="tx2"/>
              </a:solidFill>
            </a:endParaRPr>
          </a:p>
        </p:txBody>
      </p:sp>
    </p:spTree>
  </p:cSld>
  <p:clrMapOvr>
    <a:masterClrMapping/>
  </p:clrMapOvr>
  <p:transition>
    <p:wipe dir="d"/>
  </p:transition>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976</TotalTime>
  <Words>1921</Words>
  <Application>Microsoft Office PowerPoint</Application>
  <PresentationFormat>Özel</PresentationFormat>
  <Paragraphs>146</Paragraphs>
  <Slides>31</Slides>
  <Notes>0</Notes>
  <HiddenSlides>0</HiddenSlides>
  <MMClips>0</MMClips>
  <ScaleCrop>false</ScaleCrop>
  <HeadingPairs>
    <vt:vector size="4" baseType="variant">
      <vt:variant>
        <vt:lpstr>Tema</vt:lpstr>
      </vt:variant>
      <vt:variant>
        <vt:i4>1</vt:i4>
      </vt:variant>
      <vt:variant>
        <vt:lpstr>Slayt Başlıkları</vt:lpstr>
      </vt:variant>
      <vt:variant>
        <vt:i4>31</vt:i4>
      </vt:variant>
    </vt:vector>
  </HeadingPairs>
  <TitlesOfParts>
    <vt:vector size="32" baseType="lpstr">
      <vt:lpstr>Kristal</vt:lpstr>
      <vt:lpstr>İlkokuma Yazma Öğretiminde  Yöntem Savaşları </vt:lpstr>
      <vt:lpstr>  Giriş                       </vt:lpstr>
      <vt:lpstr>Giriş</vt:lpstr>
      <vt:lpstr>  İlkokuma Yazma Öğretim Yöntemleri  </vt:lpstr>
      <vt:lpstr>İlkokuma Yazma Öğretim Yöntemleri  </vt:lpstr>
      <vt:lpstr>İlkokuma Yazma Öğretim Yöntemleri Parçadan Bütüne</vt:lpstr>
      <vt:lpstr>İlkokuma Yazma Öğretim Yöntemleri Parçadan Bütüne</vt:lpstr>
      <vt:lpstr>İlkokuma Yazma Öğretim Yöntemleri Bütünden Parçaya</vt:lpstr>
      <vt:lpstr>İlkokuma Yazma Öğretim Yöntemleri  Bütünden Parçaya</vt:lpstr>
      <vt:lpstr>İlkokuma Yazma Öğretim Yöntemleri  Karma Yöntemler</vt:lpstr>
      <vt:lpstr>Yöntemlerin Dayandığı Teoriler</vt:lpstr>
      <vt:lpstr>   Kelime Tanıma Teorileri</vt:lpstr>
      <vt:lpstr>Kelime Tanıma Teorileri</vt:lpstr>
      <vt:lpstr>Kelime Tanıma Teorileri</vt:lpstr>
      <vt:lpstr>Kelime Tanıma Teorileri</vt:lpstr>
      <vt:lpstr>Kelime Tanıma Teorileri</vt:lpstr>
      <vt:lpstr>Kelime Tanıma Teorileri</vt:lpstr>
      <vt:lpstr>Kelime Tanıma Teorileri</vt:lpstr>
      <vt:lpstr>  Kelime Tanıma Teorileri</vt:lpstr>
      <vt:lpstr>  Kelime Tanıma Teorileri</vt:lpstr>
      <vt:lpstr>  Kelime Tanıma Teorileri</vt:lpstr>
      <vt:lpstr>Slayt 22</vt:lpstr>
      <vt:lpstr>   İkili Yol Modeli</vt:lpstr>
      <vt:lpstr>  İkili Yol Modeli</vt:lpstr>
      <vt:lpstr>Slayt 25</vt:lpstr>
      <vt:lpstr>Slayt 26</vt:lpstr>
      <vt:lpstr>  SONUÇ</vt:lpstr>
      <vt:lpstr>Ülkemizde</vt:lpstr>
      <vt:lpstr>Ülkemizde</vt:lpstr>
      <vt:lpstr>Ülkemizde</vt:lpstr>
      <vt:lpstr>Slayt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Bartın Üniversitesi  Eğitim Fakültesi</dc:title>
  <dc:creator>Egitim_Fakultesi</dc:creator>
  <cp:lastModifiedBy>lenovo</cp:lastModifiedBy>
  <cp:revision>175</cp:revision>
  <dcterms:created xsi:type="dcterms:W3CDTF">2015-09-29T18:59:44Z</dcterms:created>
  <dcterms:modified xsi:type="dcterms:W3CDTF">2019-10-07T15:01:10Z</dcterms:modified>
</cp:coreProperties>
</file>