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6">
  <p:sldMasterIdLst>
    <p:sldMasterId id="2147483660"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29F6B5-6F62-489F-886A-AC26E4E50AE7}" type="datetimeFigureOut">
              <a:rPr lang="tr-TR" smtClean="0"/>
              <a:t>23.05.2018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2357CB-08AB-4674-9987-24354182443F}" type="slidenum">
              <a:rPr lang="tr-TR" smtClean="0"/>
              <a:t>‹#›</a:t>
            </a:fld>
            <a:endParaRPr lang="tr-TR"/>
          </a:p>
        </p:txBody>
      </p:sp>
    </p:spTree>
    <p:extLst>
      <p:ext uri="{BB962C8B-B14F-4D97-AF65-F5344CB8AC3E}">
        <p14:creationId xmlns:p14="http://schemas.microsoft.com/office/powerpoint/2010/main" val="1429653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42357CB-08AB-4674-9987-24354182443F}" type="slidenum">
              <a:rPr lang="tr-TR" smtClean="0"/>
              <a:t>1</a:t>
            </a:fld>
            <a:endParaRPr lang="tr-TR"/>
          </a:p>
        </p:txBody>
      </p:sp>
    </p:spTree>
    <p:extLst>
      <p:ext uri="{BB962C8B-B14F-4D97-AF65-F5344CB8AC3E}">
        <p14:creationId xmlns:p14="http://schemas.microsoft.com/office/powerpoint/2010/main" val="2406667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58692E8-0EEB-4398-BD61-8D16D76C899A}"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5C2B39-F7F7-461D-B1EA-D2929FDE27E4}"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8243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8692E8-0EEB-4398-BD61-8D16D76C899A}"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5C2B39-F7F7-461D-B1EA-D2929FDE27E4}" type="slidenum">
              <a:rPr lang="tr-TR" smtClean="0"/>
              <a:t>‹#›</a:t>
            </a:fld>
            <a:endParaRPr lang="tr-TR"/>
          </a:p>
        </p:txBody>
      </p:sp>
    </p:spTree>
    <p:extLst>
      <p:ext uri="{BB962C8B-B14F-4D97-AF65-F5344CB8AC3E}">
        <p14:creationId xmlns:p14="http://schemas.microsoft.com/office/powerpoint/2010/main" val="1018091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8692E8-0EEB-4398-BD61-8D16D76C899A}"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5C2B39-F7F7-461D-B1EA-D2929FDE27E4}" type="slidenum">
              <a:rPr lang="tr-TR" smtClean="0"/>
              <a:t>‹#›</a:t>
            </a:fld>
            <a:endParaRPr lang="tr-TR"/>
          </a:p>
        </p:txBody>
      </p:sp>
    </p:spTree>
    <p:extLst>
      <p:ext uri="{BB962C8B-B14F-4D97-AF65-F5344CB8AC3E}">
        <p14:creationId xmlns:p14="http://schemas.microsoft.com/office/powerpoint/2010/main" val="299675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8692E8-0EEB-4398-BD61-8D16D76C899A}"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5C2B39-F7F7-461D-B1EA-D2929FDE27E4}" type="slidenum">
              <a:rPr lang="tr-TR" smtClean="0"/>
              <a:t>‹#›</a:t>
            </a:fld>
            <a:endParaRPr lang="tr-TR"/>
          </a:p>
        </p:txBody>
      </p:sp>
    </p:spTree>
    <p:extLst>
      <p:ext uri="{BB962C8B-B14F-4D97-AF65-F5344CB8AC3E}">
        <p14:creationId xmlns:p14="http://schemas.microsoft.com/office/powerpoint/2010/main" val="3226557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8692E8-0EEB-4398-BD61-8D16D76C899A}"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5C2B39-F7F7-461D-B1EA-D2929FDE27E4}"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507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58692E8-0EEB-4398-BD61-8D16D76C899A}"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5C2B39-F7F7-461D-B1EA-D2929FDE27E4}" type="slidenum">
              <a:rPr lang="tr-TR" smtClean="0"/>
              <a:t>‹#›</a:t>
            </a:fld>
            <a:endParaRPr lang="tr-TR"/>
          </a:p>
        </p:txBody>
      </p:sp>
    </p:spTree>
    <p:extLst>
      <p:ext uri="{BB962C8B-B14F-4D97-AF65-F5344CB8AC3E}">
        <p14:creationId xmlns:p14="http://schemas.microsoft.com/office/powerpoint/2010/main" val="2170208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8692E8-0EEB-4398-BD61-8D16D76C899A}"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C5C2B39-F7F7-461D-B1EA-D2929FDE27E4}" type="slidenum">
              <a:rPr lang="tr-TR" smtClean="0"/>
              <a:t>‹#›</a:t>
            </a:fld>
            <a:endParaRPr lang="tr-TR"/>
          </a:p>
        </p:txBody>
      </p:sp>
    </p:spTree>
    <p:extLst>
      <p:ext uri="{BB962C8B-B14F-4D97-AF65-F5344CB8AC3E}">
        <p14:creationId xmlns:p14="http://schemas.microsoft.com/office/powerpoint/2010/main" val="110236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58692E8-0EEB-4398-BD61-8D16D76C899A}"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C5C2B39-F7F7-461D-B1EA-D2929FDE27E4}" type="slidenum">
              <a:rPr lang="tr-TR" smtClean="0"/>
              <a:t>‹#›</a:t>
            </a:fld>
            <a:endParaRPr lang="tr-TR"/>
          </a:p>
        </p:txBody>
      </p:sp>
    </p:spTree>
    <p:extLst>
      <p:ext uri="{BB962C8B-B14F-4D97-AF65-F5344CB8AC3E}">
        <p14:creationId xmlns:p14="http://schemas.microsoft.com/office/powerpoint/2010/main" val="2033187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8692E8-0EEB-4398-BD61-8D16D76C899A}" type="datetimeFigureOut">
              <a:rPr lang="tr-TR" smtClean="0"/>
              <a:t>23.05.2018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9C5C2B39-F7F7-461D-B1EA-D2929FDE27E4}" type="slidenum">
              <a:rPr lang="tr-TR" smtClean="0"/>
              <a:t>‹#›</a:t>
            </a:fld>
            <a:endParaRPr lang="tr-TR"/>
          </a:p>
        </p:txBody>
      </p:sp>
    </p:spTree>
    <p:extLst>
      <p:ext uri="{BB962C8B-B14F-4D97-AF65-F5344CB8AC3E}">
        <p14:creationId xmlns:p14="http://schemas.microsoft.com/office/powerpoint/2010/main" val="3829223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58692E8-0EEB-4398-BD61-8D16D76C899A}" type="datetimeFigureOut">
              <a:rPr lang="tr-TR" smtClean="0"/>
              <a:t>23.05.2018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C5C2B39-F7F7-461D-B1EA-D2929FDE27E4}" type="slidenum">
              <a:rPr lang="tr-TR" smtClean="0"/>
              <a:t>‹#›</a:t>
            </a:fld>
            <a:endParaRPr lang="tr-TR"/>
          </a:p>
        </p:txBody>
      </p:sp>
    </p:spTree>
    <p:extLst>
      <p:ext uri="{BB962C8B-B14F-4D97-AF65-F5344CB8AC3E}">
        <p14:creationId xmlns:p14="http://schemas.microsoft.com/office/powerpoint/2010/main" val="957752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58692E8-0EEB-4398-BD61-8D16D76C899A}"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5C2B39-F7F7-461D-B1EA-D2929FDE27E4}" type="slidenum">
              <a:rPr lang="tr-TR" smtClean="0"/>
              <a:t>‹#›</a:t>
            </a:fld>
            <a:endParaRPr lang="tr-TR"/>
          </a:p>
        </p:txBody>
      </p:sp>
    </p:spTree>
    <p:extLst>
      <p:ext uri="{BB962C8B-B14F-4D97-AF65-F5344CB8AC3E}">
        <p14:creationId xmlns:p14="http://schemas.microsoft.com/office/powerpoint/2010/main" val="1448536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58692E8-0EEB-4398-BD61-8D16D76C899A}" type="datetimeFigureOut">
              <a:rPr lang="tr-TR" smtClean="0"/>
              <a:t>23.05.2018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C5C2B39-F7F7-461D-B1EA-D2929FDE27E4}"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7366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çerik Yer Tutucusu 9"/>
          <p:cNvPicPr>
            <a:picLocks noGrp="1" noChangeAspect="1"/>
          </p:cNvPicPr>
          <p:nvPr>
            <p:ph idx="1"/>
          </p:nvPr>
        </p:nvPicPr>
        <p:blipFill>
          <a:blip r:embed="rId3"/>
          <a:stretch>
            <a:fillRect/>
          </a:stretch>
        </p:blipFill>
        <p:spPr>
          <a:xfrm>
            <a:off x="3493826" y="300251"/>
            <a:ext cx="7697338" cy="5596033"/>
          </a:xfrm>
          <a:prstGeom prst="rect">
            <a:avLst/>
          </a:prstGeom>
        </p:spPr>
      </p:pic>
    </p:spTree>
    <p:extLst>
      <p:ext uri="{BB962C8B-B14F-4D97-AF65-F5344CB8AC3E}">
        <p14:creationId xmlns:p14="http://schemas.microsoft.com/office/powerpoint/2010/main" val="1333801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Bilim </a:t>
            </a:r>
            <a:r>
              <a:rPr lang="tr-TR" dirty="0"/>
              <a:t>ve teknolojideki hızlı değişim ve gelişim süreci, eğitim-öğretim faaliyetlerinde gerek insan gerekse de diğer kaynakların etkin bir şekilde kullanılmasını zorunlu hale getirmiştir. Bu gelişmelerin bir getirisi olarak her yeni kuşağın farklı niteliklere sahip olması kaçınılmazdır. Eğitim alanındaki gelişmeler öğretmenlerin kendilerini yenilemelerini ve toplumun değişen beklentilerini karşılayacak nitelikli insanların yetiştirmelerinin önemini artırmıştır. Bu bağlamda geçmişten günümüze öğretmenliğe yönelik anlayışlarda da bazı değişiklikler görülmektedir.</a:t>
            </a:r>
          </a:p>
          <a:p>
            <a:endParaRPr lang="tr-TR" dirty="0"/>
          </a:p>
        </p:txBody>
      </p:sp>
    </p:spTree>
    <p:extLst>
      <p:ext uri="{BB962C8B-B14F-4D97-AF65-F5344CB8AC3E}">
        <p14:creationId xmlns:p14="http://schemas.microsoft.com/office/powerpoint/2010/main" val="2458380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p:cNvGraphicFramePr>
            <a:graphicFrameLocks noGrp="1"/>
          </p:cNvGraphicFramePr>
          <p:nvPr>
            <p:ph idx="1"/>
            <p:extLst>
              <p:ext uri="{D42A27DB-BD31-4B8C-83A1-F6EECF244321}">
                <p14:modId xmlns:p14="http://schemas.microsoft.com/office/powerpoint/2010/main" val="1017509529"/>
              </p:ext>
            </p:extLst>
          </p:nvPr>
        </p:nvGraphicFramePr>
        <p:xfrm>
          <a:off x="3612007" y="1975601"/>
          <a:ext cx="5026040" cy="3090423"/>
        </p:xfrm>
        <a:graphic>
          <a:graphicData uri="http://schemas.openxmlformats.org/drawingml/2006/table">
            <a:tbl>
              <a:tblPr firstRow="1" firstCol="1" bandRow="1">
                <a:tableStyleId>{5C22544A-7EE6-4342-B048-85BDC9FD1C3A}</a:tableStyleId>
              </a:tblPr>
              <a:tblGrid>
                <a:gridCol w="2513020"/>
                <a:gridCol w="2513020"/>
              </a:tblGrid>
              <a:tr h="239752">
                <a:tc>
                  <a:txBody>
                    <a:bodyPr/>
                    <a:lstStyle/>
                    <a:p>
                      <a:pPr>
                        <a:lnSpc>
                          <a:spcPct val="115000"/>
                        </a:lnSpc>
                        <a:spcAft>
                          <a:spcPts val="0"/>
                        </a:spcAft>
                      </a:pPr>
                      <a:r>
                        <a:rPr lang="tr-TR" sz="1050" dirty="0">
                          <a:effectLst/>
                        </a:rPr>
                        <a:t>Geleneksel Öğretmen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Çağdaş Öğretmen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13057">
                <a:tc>
                  <a:txBody>
                    <a:bodyPr/>
                    <a:lstStyle/>
                    <a:p>
                      <a:pPr>
                        <a:lnSpc>
                          <a:spcPct val="115000"/>
                        </a:lnSpc>
                        <a:spcAft>
                          <a:spcPts val="0"/>
                        </a:spcAft>
                      </a:pPr>
                      <a:r>
                        <a:rPr lang="tr-TR" sz="1050">
                          <a:effectLst/>
                        </a:rPr>
                        <a:t>Tek konuda yetişmiştir.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Birleştirilmiş konularda yetişmiştir.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83371">
                <a:tc>
                  <a:txBody>
                    <a:bodyPr/>
                    <a:lstStyle/>
                    <a:p>
                      <a:pPr>
                        <a:lnSpc>
                          <a:spcPct val="115000"/>
                        </a:lnSpc>
                        <a:spcAft>
                          <a:spcPts val="0"/>
                        </a:spcAft>
                      </a:pPr>
                      <a:r>
                        <a:rPr lang="tr-TR" sz="1050">
                          <a:effectLst/>
                        </a:rPr>
                        <a:t>Bilgi dağıtıcı konumdadır.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Eğitim yaşantılarına rehberlik edici konumdadır.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29338">
                <a:tc>
                  <a:txBody>
                    <a:bodyPr/>
                    <a:lstStyle/>
                    <a:p>
                      <a:pPr>
                        <a:lnSpc>
                          <a:spcPct val="115000"/>
                        </a:lnSpc>
                        <a:spcAft>
                          <a:spcPts val="0"/>
                        </a:spcAft>
                      </a:pPr>
                      <a:r>
                        <a:rPr lang="tr-TR" sz="1050">
                          <a:effectLst/>
                        </a:rPr>
                        <a:t>Sürekli olarak kendisi anlattığı ya da tekrarladığı için öğrenciyi pasif kılar.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dirty="0">
                          <a:effectLst/>
                        </a:rPr>
                        <a:t>Öğrenciyi aktif tutar.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83371">
                <a:tc>
                  <a:txBody>
                    <a:bodyPr/>
                    <a:lstStyle/>
                    <a:p>
                      <a:pPr>
                        <a:lnSpc>
                          <a:spcPct val="115000"/>
                        </a:lnSpc>
                        <a:spcAft>
                          <a:spcPts val="0"/>
                        </a:spcAft>
                      </a:pPr>
                      <a:r>
                        <a:rPr lang="tr-TR" sz="1050" dirty="0">
                          <a:effectLst/>
                        </a:rPr>
                        <a:t>Öğrenciyi program geliştirme sürecine katmaz.</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dirty="0">
                          <a:effectLst/>
                        </a:rPr>
                        <a:t>Öğrenciyi program geliştirme sürecine katar.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29338">
                <a:tc>
                  <a:txBody>
                    <a:bodyPr/>
                    <a:lstStyle/>
                    <a:p>
                      <a:pPr>
                        <a:lnSpc>
                          <a:spcPct val="115000"/>
                        </a:lnSpc>
                        <a:spcAft>
                          <a:spcPts val="0"/>
                        </a:spcAft>
                      </a:pPr>
                      <a:r>
                        <a:rPr lang="tr-TR" sz="1050">
                          <a:effectLst/>
                        </a:rPr>
                        <a:t>Verilen bilgilerin ezberlenmesine ve istendiğinde aynen sunulmasına önem verir.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Keşfetme yöntemini uygular.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49555">
                <a:tc>
                  <a:txBody>
                    <a:bodyPr/>
                    <a:lstStyle/>
                    <a:p>
                      <a:pPr>
                        <a:lnSpc>
                          <a:spcPct val="115000"/>
                        </a:lnSpc>
                        <a:spcAft>
                          <a:spcPts val="0"/>
                        </a:spcAft>
                      </a:pPr>
                      <a:r>
                        <a:rPr lang="tr-TR" sz="1050">
                          <a:effectLst/>
                        </a:rPr>
                        <a:t>İç uyarımlardan çok dış uyarımlara önem verir.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İçten gelen uyarımlara önem verir.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32159">
                <a:tc>
                  <a:txBody>
                    <a:bodyPr/>
                    <a:lstStyle/>
                    <a:p>
                      <a:pPr>
                        <a:lnSpc>
                          <a:spcPct val="115000"/>
                        </a:lnSpc>
                        <a:spcAft>
                          <a:spcPts val="0"/>
                        </a:spcAft>
                      </a:pPr>
                      <a:r>
                        <a:rPr lang="tr-TR" sz="1050">
                          <a:effectLst/>
                        </a:rPr>
                        <a:t>Öğrenciye sınıfta öğretir.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dirty="0">
                          <a:effectLst/>
                        </a:rPr>
                        <a:t>Öğrencinin kendisi için öğretir.</a:t>
                      </a:r>
                      <a:endParaRPr lang="tr-TR" sz="1100" dirty="0">
                        <a:effectLst/>
                      </a:endParaRPr>
                    </a:p>
                    <a:p>
                      <a:pPr>
                        <a:lnSpc>
                          <a:spcPct val="115000"/>
                        </a:lnSpc>
                        <a:spcAft>
                          <a:spcPts val="0"/>
                        </a:spcAft>
                      </a:pPr>
                      <a:r>
                        <a:rPr lang="tr-TR" sz="1050" dirty="0">
                          <a:effectLst/>
                        </a:rPr>
                        <a:t>Grup çalışmalarına önem verir.</a:t>
                      </a:r>
                      <a:endParaRPr lang="tr-TR" sz="1100" dirty="0">
                        <a:effectLst/>
                      </a:endParaRPr>
                    </a:p>
                    <a:p>
                      <a:pPr>
                        <a:lnSpc>
                          <a:spcPct val="115000"/>
                        </a:lnSpc>
                        <a:spcAft>
                          <a:spcPts val="0"/>
                        </a:spcAft>
                      </a:pPr>
                      <a:r>
                        <a:rPr lang="tr-TR" sz="1050" dirty="0">
                          <a:effectLst/>
                        </a:rPr>
                        <a:t>Yaratıcılığa önem verir.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8" name="Rectangle 2"/>
          <p:cNvSpPr>
            <a:spLocks noChangeArrowheads="1"/>
          </p:cNvSpPr>
          <p:nvPr/>
        </p:nvSpPr>
        <p:spPr bwMode="auto">
          <a:xfrm>
            <a:off x="523607" y="546826"/>
            <a:ext cx="11423176" cy="476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52352" rIns="0" bIns="152352" numCol="1" anchor="ctr" anchorCtr="0" compatLnSpc="1">
            <a:prstTxWarp prst="textNoShape">
              <a:avLst/>
            </a:prstTxWarp>
            <a:spAutoFit/>
          </a:bodyPr>
          <a:lstStyle>
            <a:lvl1pPr indent="2698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69875" algn="l" defTabSz="914400" rtl="0" eaLnBrk="0" fontAlgn="base" latinLnBrk="0" hangingPunct="0">
              <a:lnSpc>
                <a:spcPct val="100000"/>
              </a:lnSpc>
              <a:spcBef>
                <a:spcPct val="0"/>
              </a:spcBef>
              <a:spcAft>
                <a:spcPct val="0"/>
              </a:spcAft>
              <a:buClrTx/>
              <a:buSzTx/>
              <a:buFontTx/>
              <a:buNone/>
              <a:tabLst/>
            </a:pPr>
            <a:r>
              <a:rPr kumimoji="0" lang="tr-TR" altLang="tr-TR" sz="1100" b="1" i="0" u="none" strike="noStrike" cap="none" normalizeH="0" baseline="0" dirty="0" smtClean="0" bmk="_Toc433025175">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ÖĞRETMENLİĞE YÖNELİK ANLAYIŞ </a:t>
            </a:r>
            <a:r>
              <a:rPr kumimoji="0" lang="tr-TR" altLang="tr-TR" sz="1100" b="1" i="0" u="none" strike="noStrike" cap="none" normalizeH="0" baseline="0" dirty="0" smtClean="0" bmk="_Toc433025175">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FARKLILIKLARI</a:t>
            </a:r>
            <a:endParaRPr kumimoji="0" lang="tr-TR" altLang="tr-TR" sz="1100" b="1" i="0" u="none" strike="noStrike" cap="none" normalizeH="0" baseline="0" dirty="0" smtClean="0" bmk="">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53858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Eğitim sistemimizdeki bu ilerleme bugünkü öğretmen ve gelecekteki öğretmen anlayışını da değiştirmektedir. Geleneksel anlayışta bilginin sorgulanmadan kabul edilmesi söz konusu iken çağdaş öğretmenlik anlayışına göre öğretmen sadece bir takım bilgileri sınıfta tekrar eden değil tam tersine öğrencilerine bilgiyi nereden ve nasıl alacaklarını, nasıl analiz edeceklerini ve nasıl sentez yaparak değerlendireceklerini yani bilgiye ulaşma yollarını göstererek onların her zaman aktif olmalarını ve araştıran bireyler olmalarını öğretmek durumundadır. </a:t>
            </a:r>
          </a:p>
          <a:p>
            <a:endParaRPr lang="tr-TR" dirty="0"/>
          </a:p>
        </p:txBody>
      </p:sp>
    </p:spTree>
    <p:extLst>
      <p:ext uri="{BB962C8B-B14F-4D97-AF65-F5344CB8AC3E}">
        <p14:creationId xmlns:p14="http://schemas.microsoft.com/office/powerpoint/2010/main" val="2329809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59574251"/>
              </p:ext>
            </p:extLst>
          </p:nvPr>
        </p:nvGraphicFramePr>
        <p:xfrm>
          <a:off x="2779624" y="2589628"/>
          <a:ext cx="6529828" cy="3463485"/>
        </p:xfrm>
        <a:graphic>
          <a:graphicData uri="http://schemas.openxmlformats.org/drawingml/2006/table">
            <a:tbl>
              <a:tblPr firstRow="1" firstCol="1" bandRow="1">
                <a:tableStyleId>{5C22544A-7EE6-4342-B048-85BDC9FD1C3A}</a:tableStyleId>
              </a:tblPr>
              <a:tblGrid>
                <a:gridCol w="3264914"/>
                <a:gridCol w="3264914"/>
              </a:tblGrid>
              <a:tr h="110462">
                <a:tc>
                  <a:txBody>
                    <a:bodyPr/>
                    <a:lstStyle/>
                    <a:p>
                      <a:pPr>
                        <a:lnSpc>
                          <a:spcPct val="115000"/>
                        </a:lnSpc>
                        <a:spcAft>
                          <a:spcPts val="0"/>
                        </a:spcAft>
                      </a:pPr>
                      <a:r>
                        <a:rPr lang="tr-TR" sz="1050" dirty="0">
                          <a:effectLst/>
                        </a:rPr>
                        <a:t>Günümüzdeki Öğretmen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Geleceğin Öğretmeni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27808">
                <a:tc>
                  <a:txBody>
                    <a:bodyPr/>
                    <a:lstStyle/>
                    <a:p>
                      <a:pPr>
                        <a:lnSpc>
                          <a:spcPct val="115000"/>
                        </a:lnSpc>
                        <a:spcAft>
                          <a:spcPts val="0"/>
                        </a:spcAft>
                      </a:pPr>
                      <a:r>
                        <a:rPr lang="tr-TR" sz="1050">
                          <a:effectLst/>
                        </a:rPr>
                        <a:t>Öğretmenlik davranışlarını kavramış bir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Yeni değerler geliştiren bir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45154">
                <a:tc>
                  <a:txBody>
                    <a:bodyPr/>
                    <a:lstStyle/>
                    <a:p>
                      <a:pPr>
                        <a:lnSpc>
                          <a:spcPct val="115000"/>
                        </a:lnSpc>
                        <a:spcAft>
                          <a:spcPts val="0"/>
                        </a:spcAft>
                      </a:pPr>
                      <a:r>
                        <a:rPr lang="tr-TR" sz="1050">
                          <a:effectLst/>
                        </a:rPr>
                        <a:t>Belli bir öğretme durumunu belli hedef-davranışlar doğrultusunda biçimlendirebilen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dirty="0">
                          <a:effectLst/>
                        </a:rPr>
                        <a:t>Kaynak arayan kişidir.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771816">
                <a:tc>
                  <a:txBody>
                    <a:bodyPr/>
                    <a:lstStyle/>
                    <a:p>
                      <a:pPr>
                        <a:lnSpc>
                          <a:spcPct val="115000"/>
                        </a:lnSpc>
                        <a:spcAft>
                          <a:spcPts val="0"/>
                        </a:spcAft>
                      </a:pPr>
                      <a:r>
                        <a:rPr lang="tr-TR" sz="1050">
                          <a:effectLst/>
                        </a:rPr>
                        <a:t>Uygun öğretme yaklaşımını seçebilen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Güçlükleri, sorunları görebilen bir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79846">
                <a:tc>
                  <a:txBody>
                    <a:bodyPr/>
                    <a:lstStyle/>
                    <a:p>
                      <a:pPr>
                        <a:lnSpc>
                          <a:spcPct val="115000"/>
                        </a:lnSpc>
                        <a:spcAft>
                          <a:spcPts val="0"/>
                        </a:spcAft>
                      </a:pPr>
                      <a:r>
                        <a:rPr lang="tr-TR" sz="1050">
                          <a:effectLst/>
                        </a:rPr>
                        <a:t>Öğrenme ürünlerini hedef davranışlara göre gözden geçiren ve bu doğrultuda hedefleri ile öğretme-öğrenme ortamını yeniden oluşturabilen bir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Disiplinlerarası bağlantılar kurabilen bir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27808">
                <a:tc>
                  <a:txBody>
                    <a:bodyPr/>
                    <a:lstStyle/>
                    <a:p>
                      <a:pPr>
                        <a:lnSpc>
                          <a:spcPct val="115000"/>
                        </a:lnSpc>
                        <a:spcAft>
                          <a:spcPts val="0"/>
                        </a:spcAft>
                      </a:pPr>
                      <a:r>
                        <a:rPr lang="tr-TR" sz="1050">
                          <a:effectLst/>
                        </a:rPr>
                        <a:t>İnsan ilişkilerini başarılı biçimde kurabilen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İnsan ilişkilerini geliştiren bir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45154">
                <a:tc>
                  <a:txBody>
                    <a:bodyPr/>
                    <a:lstStyle/>
                    <a:p>
                      <a:pPr>
                        <a:lnSpc>
                          <a:spcPct val="115000"/>
                        </a:lnSpc>
                        <a:spcAft>
                          <a:spcPts val="0"/>
                        </a:spcAft>
                      </a:pPr>
                      <a:r>
                        <a:rPr lang="tr-TR" sz="1050">
                          <a:effectLst/>
                        </a:rPr>
                        <a:t>Öğrencileri öğrenmeye güdüleyebilen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Mesleki uygulamalar ve bireysel uğraşılar üzerinde danışmanlık yapan bir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45154">
                <a:tc>
                  <a:txBody>
                    <a:bodyPr/>
                    <a:lstStyle/>
                    <a:p>
                      <a:pPr>
                        <a:lnSpc>
                          <a:spcPct val="115000"/>
                        </a:lnSpc>
                        <a:spcAft>
                          <a:spcPts val="0"/>
                        </a:spcAft>
                      </a:pPr>
                      <a:r>
                        <a:rPr lang="tr-TR" sz="1050">
                          <a:effectLst/>
                        </a:rPr>
                        <a:t>Öğrenme kuramlarının bilincinde olan bir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Çevredeki özel konuların incelenip öğrenilmesine, mesleğe hazırlıkta öğrencilere yardımcı olan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45154">
                <a:tc>
                  <a:txBody>
                    <a:bodyPr/>
                    <a:lstStyle/>
                    <a:p>
                      <a:pPr>
                        <a:lnSpc>
                          <a:spcPct val="115000"/>
                        </a:lnSpc>
                        <a:spcAft>
                          <a:spcPts val="0"/>
                        </a:spcAft>
                      </a:pPr>
                      <a:r>
                        <a:rPr lang="tr-TR" sz="1050">
                          <a:effectLst/>
                        </a:rPr>
                        <a:t>Öğretim etkinliklerinde öğrenciyi merkeze alan bir kişidir.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dirty="0">
                          <a:effectLst/>
                        </a:rPr>
                        <a:t>Geleceğe yönelik süreçlerde yordamalar yapabilen ve eldeki temel bilgilerden yararlanmasını bilen bir kişidir.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404896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Meslek, insanlara yararlı mal ve hizmet üretmek ve karşılığında para kazanmak için yapılan, belli bir eğitimle kazanılan sistemli bilgi ve becerilere dayalı, kuralları toplumca belirlenmiş etkinlikler bütünüdür (Kuzgun, 2000).</a:t>
            </a:r>
          </a:p>
          <a:p>
            <a:r>
              <a:rPr lang="tr-TR" dirty="0"/>
              <a:t>1739 sayılı Milli Eğitim Temel Kanunu’nun 43. maddesinde öğretmenlik, devletin eğitim, öğretim ve bununla ilgili yönetim görevlerini üzerine alan özel bir ihtisas mesleği (MEGSB, 1987) olarak tanımlanmıştır. Milli Eğitim Temel Kanunu’nda yer alan tanım, öğretmenliğin genel sınırlarını çizmektedir. Öğretmenlik, bireylerin öğrenmelerinin belli hedef ve amaçlar doğrultusunda başlatılması, yönlendirilmesi, kolaylaştırılması ve gerçekleştirilmesi sürecine ilişkin etkinlikleri kapsayan mesleğin adıdır. Bu etkinlikleri gerçekleştiren kişi de öğretmendir. Öğretmenler bu görevlerini, Türk Milli Eğitiminin amaçlarına ve temel ilkelerine uygun olarak yürütmekle yükümlüdürler.</a:t>
            </a:r>
          </a:p>
          <a:p>
            <a:endParaRPr lang="tr-TR" dirty="0"/>
          </a:p>
        </p:txBody>
      </p:sp>
    </p:spTree>
    <p:extLst>
      <p:ext uri="{BB962C8B-B14F-4D97-AF65-F5344CB8AC3E}">
        <p14:creationId xmlns:p14="http://schemas.microsoft.com/office/powerpoint/2010/main" val="3851327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Günümüzde artık öğretmenlik mesleği, eğitimle ilgili olan sosyal, kültürel, ekonomik, bilimsel ve teknolojik boyutlar ile alanında özel uzmanlık bilgi ve becerisine sahip olan ve mesleki yeterlilik gerektiren bir uğraşı alanıdır (Şişman ve </a:t>
            </a:r>
            <a:r>
              <a:rPr lang="tr-TR" dirty="0" err="1"/>
              <a:t>Acat</a:t>
            </a:r>
            <a:r>
              <a:rPr lang="tr-TR" dirty="0"/>
              <a:t>, 2003). Öğretmen, öğrenci ile devamlı etkileşim halinde bulunan, eğitim programını uygulayan, öğretimi yöneten ve hem öğrencinin hem de öğretimin değerlendirmesini yapan kişidir. Dolayısıyla öğretmenin nitelikleri bu süreçlerin niteliğini de büyük ölçüde etkilemektedir (Bircan, 2005</a:t>
            </a:r>
            <a:r>
              <a:rPr lang="tr-TR" dirty="0" smtClean="0"/>
              <a:t>).</a:t>
            </a:r>
            <a:endParaRPr lang="tr-TR" dirty="0"/>
          </a:p>
        </p:txBody>
      </p:sp>
    </p:spTree>
    <p:extLst>
      <p:ext uri="{BB962C8B-B14F-4D97-AF65-F5344CB8AC3E}">
        <p14:creationId xmlns:p14="http://schemas.microsoft.com/office/powerpoint/2010/main" val="2847465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a:t>1. Mesleğinde Sistematik Kuramsal Yapıya Aşina Olma:</a:t>
            </a:r>
            <a:r>
              <a:rPr lang="tr-TR" dirty="0"/>
              <a:t> </a:t>
            </a:r>
          </a:p>
          <a:p>
            <a:r>
              <a:rPr lang="tr-TR" dirty="0"/>
              <a:t>Bir kimse öncelikle mesleğiyle ilgili iç tutarlılığa sahip örgütlü bilgi birikimine sahip olmalı, bir başka deyişle mesleğinde geliştirilmiş kuramları bilmelidir. Kuşkusuz öğrenmenin bilişsel alan davranışları kadar, </a:t>
            </a:r>
            <a:r>
              <a:rPr lang="tr-TR" dirty="0" err="1"/>
              <a:t>duyuşsal</a:t>
            </a:r>
            <a:r>
              <a:rPr lang="tr-TR" dirty="0"/>
              <a:t> ve </a:t>
            </a:r>
            <a:r>
              <a:rPr lang="tr-TR" dirty="0" err="1"/>
              <a:t>psikomotor</a:t>
            </a:r>
            <a:r>
              <a:rPr lang="tr-TR" dirty="0"/>
              <a:t> alan davranışlarıyla ilgili özelliklere de aşina olması gerekmektedir.</a:t>
            </a:r>
          </a:p>
          <a:p>
            <a:r>
              <a:rPr lang="tr-TR" b="1" dirty="0"/>
              <a:t>2. Mesleğinde Otorite Olma:</a:t>
            </a:r>
            <a:r>
              <a:rPr lang="tr-TR" dirty="0"/>
              <a:t> </a:t>
            </a:r>
          </a:p>
          <a:p>
            <a:r>
              <a:rPr lang="tr-TR" dirty="0"/>
              <a:t>Bir kimsenin bu niteliğe sahip olması her şeyden önce mesleğin inceliklerini oldukça iyi bilmesini, yenilikleri araştırıp aktüel bir kimliğe kavuşmasını ve birikimini toplumun gelişimi için işe koşabilmesini zorunlu kılar.</a:t>
            </a:r>
          </a:p>
          <a:p>
            <a:r>
              <a:rPr lang="tr-TR" b="1" dirty="0"/>
              <a:t>3. Toplumca Onaylanma:</a:t>
            </a:r>
            <a:r>
              <a:rPr lang="tr-TR" dirty="0"/>
              <a:t> </a:t>
            </a:r>
          </a:p>
          <a:p>
            <a:r>
              <a:rPr lang="tr-TR" dirty="0"/>
              <a:t>Meslek sahibi bir insan çevresi tarafından onaylanmak isler. Mesleki gücü, hâkimiyeti üstün olan bir kimse çevresi tarafından onaylanır. Bir öğretmen böyle bir noktaya gelmek için gereken çaba ve özeni göstermelidir.</a:t>
            </a:r>
          </a:p>
          <a:p>
            <a:r>
              <a:rPr lang="tr-TR" b="1" dirty="0"/>
              <a:t>4. Mesleki Etiği İzleme:</a:t>
            </a:r>
            <a:r>
              <a:rPr lang="tr-TR" dirty="0"/>
              <a:t> </a:t>
            </a:r>
          </a:p>
          <a:p>
            <a:r>
              <a:rPr lang="tr-TR" dirty="0"/>
              <a:t>Etik kurallar yönetici nitelik taşırlar. Her insanın yaşadığı toplumun kurallarına uyması, yaşamını kolaylaştırır. Ancak mesleki kurallar, o mesleğin mensubu bir kimse için çok daha önemlidir. Bir yandan bu kuralları izlemeli, diğer yandan kuralları inceleyip uygun olmayanları elemeli, eksik ve yetersiz olanları düzeltmeye çalışmalı ve toplumun geçerli kurallardan yararlanmasını sağlayıcı bir hizmet sunmalıdır.</a:t>
            </a:r>
          </a:p>
          <a:p>
            <a:endParaRPr lang="tr-TR" dirty="0"/>
          </a:p>
        </p:txBody>
      </p:sp>
    </p:spTree>
    <p:extLst>
      <p:ext uri="{BB962C8B-B14F-4D97-AF65-F5344CB8AC3E}">
        <p14:creationId xmlns:p14="http://schemas.microsoft.com/office/powerpoint/2010/main" val="2663687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5. Mesleki Kültüre Sahip Olma:</a:t>
            </a:r>
            <a:r>
              <a:rPr lang="tr-TR" dirty="0"/>
              <a:t> </a:t>
            </a:r>
          </a:p>
          <a:p>
            <a:r>
              <a:rPr lang="tr-TR" dirty="0"/>
              <a:t>Bu niteliğe sahip olmanın ilk koşulu </a:t>
            </a:r>
            <a:r>
              <a:rPr lang="tr-TR" dirty="0" err="1"/>
              <a:t>formal</a:t>
            </a:r>
            <a:r>
              <a:rPr lang="tr-TR" dirty="0"/>
              <a:t> ve </a:t>
            </a:r>
            <a:r>
              <a:rPr lang="tr-TR" dirty="0" err="1"/>
              <a:t>informal</a:t>
            </a:r>
            <a:r>
              <a:rPr lang="tr-TR" dirty="0"/>
              <a:t> mesleki hizmetlerin ne olduğunu bilmek, meslektaşlarıyla iletişim kurmak, onlara katkı sağlayıp, onlarla işbirliği halinde olmaktır. </a:t>
            </a:r>
          </a:p>
          <a:p>
            <a:r>
              <a:rPr lang="tr-TR" dirty="0"/>
              <a:t>Öğretmenlik mesleği, yetişmekte olan nesli, ailesi, çevresi, milleti, devleti ve vatanı için daima yararlı, yapıcı, yaratıcı iyi bir insan ve iyi bir vatandaş olarak yetiştirme sanatıdır. Öğretmenlerin yetiştirdiği bu insanlar, ailesini ve milletini mutlu kılar, yurdunu kalkındırır, devletini güçlendirir (</a:t>
            </a:r>
            <a:r>
              <a:rPr lang="tr-TR" dirty="0" err="1"/>
              <a:t>Tekışık</a:t>
            </a:r>
            <a:r>
              <a:rPr lang="tr-TR" dirty="0"/>
              <a:t>, 2011:54). Bu açıdan öğretmenlerin mesleklerini kaliteli bir biçimde yerine getirmesi, ülkelerin geleceğini olumlu yönde etkilemektedir</a:t>
            </a:r>
            <a:r>
              <a:rPr lang="tr-TR" dirty="0" smtClean="0"/>
              <a:t>.</a:t>
            </a:r>
            <a:endParaRPr lang="tr-TR" dirty="0"/>
          </a:p>
        </p:txBody>
      </p:sp>
    </p:spTree>
    <p:extLst>
      <p:ext uri="{BB962C8B-B14F-4D97-AF65-F5344CB8AC3E}">
        <p14:creationId xmlns:p14="http://schemas.microsoft.com/office/powerpoint/2010/main" val="415277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559" y="409434"/>
            <a:ext cx="11229378" cy="5800298"/>
          </a:xfrm>
        </p:spPr>
        <p:txBody>
          <a:bodyPr>
            <a:normAutofit lnSpcReduction="10000"/>
          </a:bodyPr>
          <a:lstStyle/>
          <a:p>
            <a:r>
              <a:rPr lang="tr-TR" dirty="0"/>
              <a:t>Öğretim programlarında ortaya çıkan yenilikler doğrultusunda öğretmen yetiştirme sisteminin de yenilenmesi ve geliştirilmesi üzerinde duran </a:t>
            </a:r>
            <a:r>
              <a:rPr lang="tr-TR" dirty="0" err="1"/>
              <a:t>Paykoç</a:t>
            </a:r>
            <a:r>
              <a:rPr lang="tr-TR" dirty="0"/>
              <a:t> (1997), öğretmenin sahip olması gereken nitelikleri ve </a:t>
            </a:r>
            <a:r>
              <a:rPr lang="tr-TR" dirty="0" err="1"/>
              <a:t>duyuşsal</a:t>
            </a:r>
            <a:r>
              <a:rPr lang="tr-TR" dirty="0"/>
              <a:t> eğitimin önemini vurgulamıştır. Buna göre "Öğretmen nasıl olmalıdır?" sorusuna aşağıda belirtilen cevaplar verilmiştir:</a:t>
            </a:r>
          </a:p>
          <a:p>
            <a:pPr>
              <a:lnSpc>
                <a:spcPct val="120000"/>
              </a:lnSpc>
            </a:pPr>
            <a:r>
              <a:rPr lang="tr-TR" dirty="0"/>
              <a:t>•	İnsana değer veren</a:t>
            </a:r>
            <a:r>
              <a:rPr lang="tr-TR" dirty="0" smtClean="0"/>
              <a:t>, </a:t>
            </a:r>
          </a:p>
          <a:p>
            <a:pPr>
              <a:lnSpc>
                <a:spcPct val="120000"/>
              </a:lnSpc>
            </a:pPr>
            <a:r>
              <a:rPr lang="tr-TR" dirty="0" smtClean="0"/>
              <a:t>•</a:t>
            </a:r>
            <a:r>
              <a:rPr lang="tr-TR" dirty="0"/>
              <a:t>	</a:t>
            </a:r>
            <a:r>
              <a:rPr lang="tr-TR" dirty="0" err="1"/>
              <a:t>Duyuşsal</a:t>
            </a:r>
            <a:r>
              <a:rPr lang="tr-TR" dirty="0"/>
              <a:t> yönden gelişim içinde olan,</a:t>
            </a:r>
          </a:p>
          <a:p>
            <a:pPr>
              <a:lnSpc>
                <a:spcPct val="120000"/>
              </a:lnSpc>
            </a:pPr>
            <a:r>
              <a:rPr lang="tr-TR" dirty="0"/>
              <a:t>•	Karar verme sürecinde aktif ve katılımcı olan,</a:t>
            </a:r>
          </a:p>
          <a:p>
            <a:pPr>
              <a:lnSpc>
                <a:spcPct val="120000"/>
              </a:lnSpc>
            </a:pPr>
            <a:r>
              <a:rPr lang="tr-TR" dirty="0"/>
              <a:t>•	İnsan ilişkilerinde işbirliğine ve dayanışmaya ağırlık veren,</a:t>
            </a:r>
          </a:p>
          <a:p>
            <a:pPr>
              <a:lnSpc>
                <a:spcPct val="120000"/>
              </a:lnSpc>
            </a:pPr>
            <a:r>
              <a:rPr lang="tr-TR" dirty="0"/>
              <a:t>•	Bilgilere ulaşma ve kullanmada rehber olan,</a:t>
            </a:r>
          </a:p>
          <a:p>
            <a:pPr>
              <a:lnSpc>
                <a:spcPct val="120000"/>
              </a:lnSpc>
            </a:pPr>
            <a:r>
              <a:rPr lang="tr-TR" dirty="0"/>
              <a:t>•	Toplum içinde kendi yerini ve okulun rolünü sürekli inceleyen,</a:t>
            </a:r>
          </a:p>
          <a:p>
            <a:pPr>
              <a:lnSpc>
                <a:spcPct val="120000"/>
              </a:lnSpc>
            </a:pPr>
            <a:r>
              <a:rPr lang="tr-TR" dirty="0"/>
              <a:t>•	Öğrenme için gerekli süreç ve ortamları gerçekleştiren,</a:t>
            </a:r>
          </a:p>
          <a:p>
            <a:pPr>
              <a:lnSpc>
                <a:spcPct val="120000"/>
              </a:lnSpc>
            </a:pPr>
            <a:r>
              <a:rPr lang="tr-TR" dirty="0"/>
              <a:t>•	Yaşam boyu sürekli gelişimi benimseyen,</a:t>
            </a:r>
          </a:p>
          <a:p>
            <a:pPr>
              <a:lnSpc>
                <a:spcPct val="120000"/>
              </a:lnSpc>
            </a:pPr>
            <a:r>
              <a:rPr lang="tr-TR" dirty="0"/>
              <a:t>•	Bireyin ve okulun gelişimine rehberlik yapan kişidir.</a:t>
            </a:r>
          </a:p>
          <a:p>
            <a:endParaRPr lang="tr-TR" dirty="0"/>
          </a:p>
        </p:txBody>
      </p:sp>
    </p:spTree>
    <p:extLst>
      <p:ext uri="{BB962C8B-B14F-4D97-AF65-F5344CB8AC3E}">
        <p14:creationId xmlns:p14="http://schemas.microsoft.com/office/powerpoint/2010/main" val="1442124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ÖĞRETMENLİK MESLEĞİNİN ÖNEMİ</a:t>
            </a:r>
          </a:p>
          <a:p>
            <a:r>
              <a:rPr lang="tr-TR" dirty="0"/>
              <a:t>Eğitim sisteminin birçok ögesi bulunmaktadır. Bunlar; eğitim programı,  okul yöneticileri, il, ilçe Milli Eğitim Müdürlüğü idarecileri ve çalışanları, okul personeli ve öğretmenlerdir. Bu ögeler arasında şüphesiz en önemlisi öğretmenlerdir. Eğitim sisteminin başarısı büyük ölçüde bu sistemi işleten, yürüten ve yeniden yapılandıran öğretmenin niteliğine bağlıdır (</a:t>
            </a:r>
            <a:r>
              <a:rPr lang="tr-TR" dirty="0" err="1"/>
              <a:t>Kavcar</a:t>
            </a:r>
            <a:r>
              <a:rPr lang="tr-TR" dirty="0"/>
              <a:t>, 1987). Hiç bir eğitim modeli, o modeli işletecek personelin niteliğinin üzerinde hizmet üretemez. Bu nedenle bir eğitim kurumu, ancak o kurumdaki öğretmenler kadar niteliklidir. Çünkü okuldan beklenen görevlerin yerine getirilmesi için en büyük rol ve sorumluluk öğretmenlere düşmektedir.</a:t>
            </a:r>
          </a:p>
          <a:p>
            <a:endParaRPr lang="tr-TR" dirty="0"/>
          </a:p>
        </p:txBody>
      </p:sp>
    </p:spTree>
    <p:extLst>
      <p:ext uri="{BB962C8B-B14F-4D97-AF65-F5344CB8AC3E}">
        <p14:creationId xmlns:p14="http://schemas.microsoft.com/office/powerpoint/2010/main" val="2802809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Eğitim </a:t>
            </a:r>
            <a:r>
              <a:rPr lang="tr-TR" dirty="0"/>
              <a:t>sistemi bir toplumun organizmasıdır. Öğretmen ise bu organizmanın hayat damarıdır. Çünkü toplumdaki nitelikli insan gücünü yetiştiren öğretmendir. Topyekun kalkınma ancak bu nitelikli insan gücüyle mümkün olabilmektedir (Dikmen, 1998:10).</a:t>
            </a:r>
          </a:p>
          <a:p>
            <a:r>
              <a:rPr lang="tr-TR" dirty="0"/>
              <a:t>Günümüzün teknoloji çağında ekonomik ve toplum yaşamında bilginin görülmemiş ölçüde artması, bilgiye ulaşımının kolaylaşması, insan hayatını büyük ölçüde kolaylaştırmıştır. Bu bağlamda bireylerin yetiştirilmesinde öğretmenliğin önemi daha da artmış ve öğretmenler bir ülkenin geleceğini belirleyici konuma gelmiştir.</a:t>
            </a:r>
          </a:p>
          <a:p>
            <a:endParaRPr lang="tr-TR" dirty="0"/>
          </a:p>
        </p:txBody>
      </p:sp>
    </p:spTree>
    <p:extLst>
      <p:ext uri="{BB962C8B-B14F-4D97-AF65-F5344CB8AC3E}">
        <p14:creationId xmlns:p14="http://schemas.microsoft.com/office/powerpoint/2010/main" val="2706690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Öğretmen </a:t>
            </a:r>
            <a:r>
              <a:rPr lang="tr-TR" dirty="0"/>
              <a:t>sadece okulda öğrenciye ders veren değil, okul dışındaki sosyal ve ekonomik dünya ile ilişki kuran, rehberlik ve organizatörlük yaparak, gençleri okuldan çalışma hayatına hazırlayan aktif rol sahibi kimsedir (Boran, 2000:1). Öğretmen aynı zamanda bireyler arasındaki ilişkilerin gelişmesine katkıda bulunan, araştırma yapan ve öğrencilerinin araştırma yapmasına yardımcı olan, problem çözücü ve disiplinler arasındaki ilişkileri kuvvetlendiren kişidir (Eroğlu, 1999). </a:t>
            </a:r>
          </a:p>
          <a:p>
            <a:endParaRPr lang="tr-TR" dirty="0"/>
          </a:p>
        </p:txBody>
      </p:sp>
    </p:spTree>
    <p:extLst>
      <p:ext uri="{BB962C8B-B14F-4D97-AF65-F5344CB8AC3E}">
        <p14:creationId xmlns:p14="http://schemas.microsoft.com/office/powerpoint/2010/main" val="1313786104"/>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TotalTime>
  <Words>1175</Words>
  <Application>Microsoft Office PowerPoint</Application>
  <PresentationFormat>Geniş ekran</PresentationFormat>
  <Paragraphs>69</Paragraphs>
  <Slides>13</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Times New Roman</vt:lpstr>
      <vt:lpstr>Geçmişe bakış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2</cp:revision>
  <dcterms:created xsi:type="dcterms:W3CDTF">2018-05-18T10:30:55Z</dcterms:created>
  <dcterms:modified xsi:type="dcterms:W3CDTF">2018-05-23T08:52:40Z</dcterms:modified>
</cp:coreProperties>
</file>