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smtClean="0"/>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5586B75A-687E-405C-8A0B-8D00578BA2C3}" type="datetimeFigureOut">
              <a:rPr lang="en-US" dirty="0"/>
              <a:pPr/>
              <a:t>3/7/2018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3/7/2018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a:t>Dünyanın En Şaşırtıcı Eğitim Sistemi: Finlandiya</a:t>
            </a:r>
          </a:p>
        </p:txBody>
      </p:sp>
    </p:spTree>
    <p:extLst>
      <p:ext uri="{BB962C8B-B14F-4D97-AF65-F5344CB8AC3E}">
        <p14:creationId xmlns:p14="http://schemas.microsoft.com/office/powerpoint/2010/main" val="3291042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-7- </a:t>
            </a:r>
            <a:endParaRPr lang="tr-TR" dirty="0"/>
          </a:p>
          <a:p>
            <a:r>
              <a:rPr lang="tr-TR" dirty="0"/>
              <a:t>Fin okullarında spora bol bol yer var ama spor karşılaşmaları yapacak takımlar yok. Rekabet, üstünlük kazanmak Fin kültüründe değer verilen bir şey değil. </a:t>
            </a:r>
          </a:p>
        </p:txBody>
      </p:sp>
    </p:spTree>
    <p:extLst>
      <p:ext uri="{BB962C8B-B14F-4D97-AF65-F5344CB8AC3E}">
        <p14:creationId xmlns:p14="http://schemas.microsoft.com/office/powerpoint/2010/main" val="1409974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-8- </a:t>
            </a:r>
            <a:endParaRPr lang="tr-TR" dirty="0"/>
          </a:p>
          <a:p>
            <a:r>
              <a:rPr lang="tr-TR" dirty="0"/>
              <a:t>Finlandiya’da özel okul yok ve eğitim harcamalarının tümü devlet tarafından destekleniyor. </a:t>
            </a:r>
          </a:p>
          <a:p>
            <a:r>
              <a:rPr lang="tr-TR" dirty="0"/>
              <a:t>Finlandiya’da okullar birbirleriyle rekabet etmiyor, aksine dayanışıyor. Okulların hemen hemen tümünün başarı düzeyi aynı. Bu yüzden okulun bir diğerine göre ayrıcalığı yok. </a:t>
            </a:r>
          </a:p>
          <a:p>
            <a:r>
              <a:rPr lang="tr-TR" dirty="0"/>
              <a:t>Eğitim “herkes için eşit imkanlar sağlamak” demek. Eşitlik kavramına olağanüstü değer veriliyor. Tüm çocuklar zeka ve becerileri ne olursa olsun aynı sınıflarda okuyor. </a:t>
            </a:r>
            <a:endParaRPr lang="tr-TR" dirty="0" smtClean="0"/>
          </a:p>
          <a:p>
            <a:endParaRPr lang="tr-TR" dirty="0"/>
          </a:p>
        </p:txBody>
      </p:sp>
    </p:spTree>
    <p:extLst>
      <p:ext uri="{BB962C8B-B14F-4D97-AF65-F5344CB8AC3E}">
        <p14:creationId xmlns:p14="http://schemas.microsoft.com/office/powerpoint/2010/main" val="1622799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-9- </a:t>
            </a:r>
            <a:endParaRPr lang="tr-TR" dirty="0"/>
          </a:p>
          <a:p>
            <a:r>
              <a:rPr lang="tr-TR" dirty="0"/>
              <a:t>Pek çok Avrupa ülkesi ve Amerika’yla karşılaştırıldığında Finlandiya’da eğitime ayrılan bütçenin daha fazlası sınıf ortamına yansıyor. Çünkü öğretmenler de, yöneticiler de hemen hemen aynı maaşı alıyor. Bu yüzden Finlandiya’da eğitim maliyetleri çok daha düşük. </a:t>
            </a:r>
          </a:p>
          <a:p>
            <a:r>
              <a:rPr lang="tr-TR"/>
              <a:t>Ancak 15 yıllık kıdemli bir öğretmen ortalama bir üniversite mezunundan daha iyi kazanıyor. </a:t>
            </a:r>
          </a:p>
        </p:txBody>
      </p:sp>
    </p:spTree>
    <p:extLst>
      <p:ext uri="{BB962C8B-B14F-4D97-AF65-F5344CB8AC3E}">
        <p14:creationId xmlns:p14="http://schemas.microsoft.com/office/powerpoint/2010/main" val="31640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t>Finlandiyalı çocukların okul yaşamı, Finlandiya’nın bizzat uygulamakta olduğu gençlik </a:t>
            </a:r>
            <a:r>
              <a:rPr lang="tr-TR" dirty="0" smtClean="0"/>
              <a:t>ve eğitim </a:t>
            </a:r>
            <a:r>
              <a:rPr lang="tr-TR" dirty="0"/>
              <a:t>politikalarının sonucudur; PISA testlerinin değil. Fin eğitim sisteminde </a:t>
            </a:r>
            <a:r>
              <a:rPr lang="tr-TR" dirty="0" smtClean="0"/>
              <a:t>okuma becerileri</a:t>
            </a:r>
            <a:r>
              <a:rPr lang="tr-TR" dirty="0"/>
              <a:t>, bilim ve matematik okur yazarlığı kadar sosyal bilimler, görsel sanatlar, spor </a:t>
            </a:r>
            <a:r>
              <a:rPr lang="tr-TR" dirty="0" smtClean="0"/>
              <a:t>ve pratik </a:t>
            </a:r>
            <a:r>
              <a:rPr lang="tr-TR" dirty="0"/>
              <a:t>becerilerin geliştirilmesi de önemli. Finli çocuklar </a:t>
            </a:r>
            <a:r>
              <a:rPr lang="tr-TR" dirty="0" smtClean="0"/>
              <a:t>anaokulu </a:t>
            </a:r>
            <a:r>
              <a:rPr lang="tr-TR" dirty="0"/>
              <a:t>ve ilkokul hayatları </a:t>
            </a:r>
            <a:r>
              <a:rPr lang="tr-TR" dirty="0" smtClean="0"/>
              <a:t>boyunca oyun </a:t>
            </a:r>
            <a:r>
              <a:rPr lang="tr-TR" dirty="0"/>
              <a:t>oynar ve zevk alarak öğrenirler. Finli öğretmenler de, ebeveynler de matematik ve ya </a:t>
            </a:r>
            <a:r>
              <a:rPr lang="tr-TR" dirty="0" smtClean="0"/>
              <a:t>fen derslerindeki </a:t>
            </a:r>
            <a:r>
              <a:rPr lang="tr-TR" dirty="0"/>
              <a:t>soyut kavramları öğretmenin en iyi yolunun müzik, drama ya da </a:t>
            </a:r>
            <a:r>
              <a:rPr lang="tr-TR" dirty="0" smtClean="0"/>
              <a:t>spor uygulamaları </a:t>
            </a:r>
            <a:r>
              <a:rPr lang="tr-TR" dirty="0"/>
              <a:t>olduğunu düşünür. Akademik ve akademik olmayan öğrenme biçimleri </a:t>
            </a:r>
            <a:r>
              <a:rPr lang="tr-TR" dirty="0" smtClean="0"/>
              <a:t>arasında kurulan </a:t>
            </a:r>
            <a:r>
              <a:rPr lang="tr-TR" dirty="0"/>
              <a:t>bu denge çocukların okuldaki mutluluğunu sağlamanın büyülü formülüdür. </a:t>
            </a:r>
            <a:r>
              <a:rPr lang="tr-TR" dirty="0" smtClean="0"/>
              <a:t>PISA testleri</a:t>
            </a:r>
            <a:r>
              <a:rPr lang="tr-TR" dirty="0"/>
              <a:t>, okul yaşamının çok önemli olan bazı kıstaslarını değerlendirme dışında </a:t>
            </a:r>
            <a:r>
              <a:rPr lang="tr-TR" dirty="0" smtClean="0"/>
              <a:t>bırakıyor.</a:t>
            </a:r>
            <a:endParaRPr lang="tr-TR" dirty="0"/>
          </a:p>
        </p:txBody>
      </p:sp>
    </p:spTree>
    <p:extLst>
      <p:ext uri="{BB962C8B-B14F-4D97-AF65-F5344CB8AC3E}">
        <p14:creationId xmlns:p14="http://schemas.microsoft.com/office/powerpoint/2010/main" val="1955492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dirty="0"/>
              <a:t>Düşük maliyetler, kısa okul saatleri, ile yüksek akademik başarıyı; bireyselliğe, </a:t>
            </a:r>
            <a:r>
              <a:rPr lang="tr-TR" dirty="0" smtClean="0"/>
              <a:t>bağımsızlığa önem </a:t>
            </a:r>
            <a:r>
              <a:rPr lang="tr-TR" dirty="0"/>
              <a:t>veren, öğrencilerine kendi eğitim programını kendi düzenleme sorumluğunu </a:t>
            </a:r>
            <a:r>
              <a:rPr lang="tr-TR" dirty="0" smtClean="0"/>
              <a:t>yükleyen eğitim </a:t>
            </a:r>
            <a:r>
              <a:rPr lang="tr-TR" dirty="0"/>
              <a:t>anlayışıyla bol boş zamanı, eğlenerek öğrenmeyi birleştiren Fin eğitim sistemi </a:t>
            </a:r>
            <a:r>
              <a:rPr lang="tr-TR" dirty="0" smtClean="0"/>
              <a:t>hala eğitimin </a:t>
            </a:r>
            <a:r>
              <a:rPr lang="tr-TR" dirty="0"/>
              <a:t>rüya ülkesi olmaya devam </a:t>
            </a:r>
            <a:r>
              <a:rPr lang="tr-TR" dirty="0" smtClean="0"/>
              <a:t>ediyor. </a:t>
            </a:r>
            <a:r>
              <a:rPr lang="tr-TR" dirty="0" smtClean="0"/>
              <a:t>Fin </a:t>
            </a:r>
            <a:r>
              <a:rPr lang="tr-TR" dirty="0"/>
              <a:t>eğitim sistemiyle ilgili 9 şaşırtıcı </a:t>
            </a:r>
            <a:r>
              <a:rPr lang="tr-TR" dirty="0" smtClean="0"/>
              <a:t>gerçek:</a:t>
            </a:r>
            <a:endParaRPr lang="tr-TR" dirty="0"/>
          </a:p>
        </p:txBody>
      </p:sp>
    </p:spTree>
    <p:extLst>
      <p:ext uri="{BB962C8B-B14F-4D97-AF65-F5344CB8AC3E}">
        <p14:creationId xmlns:p14="http://schemas.microsoft.com/office/powerpoint/2010/main" val="4065256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a:p>
          <a:p>
            <a:r>
              <a:rPr lang="tr-TR" dirty="0"/>
              <a:t> </a:t>
            </a:r>
            <a:r>
              <a:rPr lang="tr-TR" b="1" dirty="0"/>
              <a:t>-1- </a:t>
            </a:r>
            <a:endParaRPr lang="tr-TR" dirty="0"/>
          </a:p>
          <a:p>
            <a:r>
              <a:rPr lang="tr-TR" dirty="0"/>
              <a:t>Finlandiya’da zorunlu okula başlama yaşı 7. </a:t>
            </a:r>
          </a:p>
          <a:p>
            <a:r>
              <a:rPr lang="tr-TR" dirty="0"/>
              <a:t>Yaşları ne olursa olsun, çocuklar okula kendileri yürüyerek ya da bisikletle gidiyor. </a:t>
            </a:r>
          </a:p>
          <a:p>
            <a:r>
              <a:rPr lang="tr-TR" dirty="0"/>
              <a:t>Fin kültürü çocukların bağımsız yetişmesini önemsiyor. Çocuklarını okula getirip götüren, ders çalıştıran ebeveynler diye bir şey yok. </a:t>
            </a:r>
          </a:p>
        </p:txBody>
      </p:sp>
    </p:spTree>
    <p:extLst>
      <p:ext uri="{BB962C8B-B14F-4D97-AF65-F5344CB8AC3E}">
        <p14:creationId xmlns:p14="http://schemas.microsoft.com/office/powerpoint/2010/main" val="153523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-2- </a:t>
            </a:r>
            <a:endParaRPr lang="tr-TR" dirty="0"/>
          </a:p>
          <a:p>
            <a:r>
              <a:rPr lang="tr-TR" dirty="0"/>
              <a:t>Fin eğitim müfredatı basit ve genel bir çerçeve tanımlamaktan ibaret. </a:t>
            </a:r>
          </a:p>
          <a:p>
            <a:r>
              <a:rPr lang="tr-TR" dirty="0"/>
              <a:t>Öğrenciler, kendi ilgi ve ihtiyaçları doğrultusunda kendi eğitim-öğretim programlarını şekillendirme haklarına sahipler. Öğretmenler de öyle. </a:t>
            </a:r>
            <a:endParaRPr lang="tr-TR" dirty="0" smtClean="0"/>
          </a:p>
          <a:p>
            <a:endParaRPr lang="tr-TR" dirty="0"/>
          </a:p>
        </p:txBody>
      </p:sp>
    </p:spTree>
    <p:extLst>
      <p:ext uri="{BB962C8B-B14F-4D97-AF65-F5344CB8AC3E}">
        <p14:creationId xmlns:p14="http://schemas.microsoft.com/office/powerpoint/2010/main" val="1424797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-3- </a:t>
            </a:r>
            <a:endParaRPr lang="tr-TR" dirty="0"/>
          </a:p>
          <a:p>
            <a:r>
              <a:rPr lang="tr-TR" dirty="0"/>
              <a:t>Finli öğrencilere eğitim hayatlarının ilk altı yılında hiçbir şekilde not verilmiyor. Sekizinci sınıfın sonuna kadar not verme zorunluluğu yok ve öğrenciler standardize edilmiş bir sınav sistemine tabi değiller. Sadece 16 yaşlarındayken ülke genelinde bir sınava giriyorlar. </a:t>
            </a:r>
          </a:p>
        </p:txBody>
      </p:sp>
    </p:spTree>
    <p:extLst>
      <p:ext uri="{BB962C8B-B14F-4D97-AF65-F5344CB8AC3E}">
        <p14:creationId xmlns:p14="http://schemas.microsoft.com/office/powerpoint/2010/main" val="390185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-4- </a:t>
            </a:r>
            <a:endParaRPr lang="tr-TR" dirty="0"/>
          </a:p>
          <a:p>
            <a:r>
              <a:rPr lang="tr-TR" dirty="0"/>
              <a:t>Öğretmenler gün boyu sınıfta ortalama dört saat ders veriyor. Haftada iki saati ise mesleki gelişimleri için eğitimlere katılmak için ayırıyorlar. </a:t>
            </a:r>
          </a:p>
          <a:p>
            <a:r>
              <a:rPr lang="tr-TR" dirty="0"/>
              <a:t>İlk okulda öğrencilerin ders dışı/teneffüs olarak geçirdikleri zaman toplam 75 dakika. Amerika’da bu oran 27 dakikaya kadar düşüyor. Türkiye’de ise ortalama 45 dakika. </a:t>
            </a:r>
          </a:p>
        </p:txBody>
      </p:sp>
    </p:spTree>
    <p:extLst>
      <p:ext uri="{BB962C8B-B14F-4D97-AF65-F5344CB8AC3E}">
        <p14:creationId xmlns:p14="http://schemas.microsoft.com/office/powerpoint/2010/main" val="117380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-5- </a:t>
            </a:r>
            <a:endParaRPr lang="tr-TR" dirty="0"/>
          </a:p>
          <a:p>
            <a:r>
              <a:rPr lang="tr-TR" dirty="0"/>
              <a:t>Tüm öğretmenlerin en az </a:t>
            </a:r>
            <a:r>
              <a:rPr lang="tr-TR" dirty="0" err="1"/>
              <a:t>master</a:t>
            </a:r>
            <a:r>
              <a:rPr lang="tr-TR" dirty="0"/>
              <a:t> derecesi var ve üniversite başarısı en yüksek %10’luk dilim arasından seçiliyorlar. Öğretmenlik toplum gözünde statüsü en yüksek mesleklerden biri. </a:t>
            </a:r>
          </a:p>
          <a:p>
            <a:r>
              <a:rPr lang="tr-TR" dirty="0"/>
              <a:t>Finlandiya öğretmenleri başarılı-başarısız olarak yargılamayan bir kültüre sahip. Eksikleri bulunan öğretmenlerin, yeni eğitim-öğretim programlarıyla kendilerini geliştirmesinin önü açılıyor. Hiçbir öğretmenin performans nedeniyle işten atılma korkusu yok. </a:t>
            </a:r>
          </a:p>
        </p:txBody>
      </p:sp>
    </p:spTree>
    <p:extLst>
      <p:ext uri="{BB962C8B-B14F-4D97-AF65-F5344CB8AC3E}">
        <p14:creationId xmlns:p14="http://schemas.microsoft.com/office/powerpoint/2010/main" val="1962880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-6- </a:t>
            </a:r>
            <a:endParaRPr lang="tr-TR" dirty="0"/>
          </a:p>
          <a:p>
            <a:r>
              <a:rPr lang="tr-TR" dirty="0"/>
              <a:t>Öğrencilere ödev verilmiyor çünkü öğrenmenin yeri okuldur. </a:t>
            </a:r>
          </a:p>
          <a:p>
            <a:r>
              <a:rPr lang="tr-TR" dirty="0"/>
              <a:t>Her çocuğa bir birey olarak değer veriliyor. Çocuklardan biri yeterince iyi öğrenemiyorsa öğretmenleri bunu hemen fark ediyor ve çocuğun öğrenme programını onun bireysel ihtiyaçlarına göre düzenliyor. Aynı şey, okula uyum göstermeyen, sıkılan ya da öğrenim durumu programın ilerisinde olan çocuklar için de geçerli. </a:t>
            </a:r>
          </a:p>
          <a:p>
            <a:r>
              <a:rPr lang="tr-TR" dirty="0"/>
              <a:t>Öğretmenlerin yüksek eğitim düzeyi, çocukların her türlü gelişimini gözlemleyebilmelerini ve esnek çözümler yaratabilmelerinin en önemli nedeni. İstatistiklere göre çocukların ortalama %30’u eğitim hayatlarının ilk dokuz yılında özel programlarla destekleniyor. </a:t>
            </a:r>
          </a:p>
        </p:txBody>
      </p:sp>
    </p:spTree>
    <p:extLst>
      <p:ext uri="{BB962C8B-B14F-4D97-AF65-F5344CB8AC3E}">
        <p14:creationId xmlns:p14="http://schemas.microsoft.com/office/powerpoint/2010/main" val="2486311604"/>
      </p:ext>
    </p:extLst>
  </p:cSld>
  <p:clrMapOvr>
    <a:masterClrMapping/>
  </p:clrMapOvr>
</p:sld>
</file>

<file path=ppt/theme/theme1.xml><?xml version="1.0" encoding="utf-8"?>
<a:theme xmlns:a="http://schemas.openxmlformats.org/drawingml/2006/main" name="Çerçev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TM03457475[[fn=Çerçeve]]</Template>
  <TotalTime>4</TotalTime>
  <Words>644</Words>
  <Application>Microsoft Office PowerPoint</Application>
  <PresentationFormat>Geniş ekran</PresentationFormat>
  <Paragraphs>32</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Corbel</vt:lpstr>
      <vt:lpstr>Wingdings 2</vt:lpstr>
      <vt:lpstr>Çerçeve</vt:lpstr>
      <vt:lpstr>Dünyanın En Şaşırtıcı Eğitim Sistemi: Finlandiya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Dünyanın En Şaşırtıcı Eğitim Sistemi: Finlandiya</dc:title>
  <dc:creator>PC</dc:creator>
  <cp:lastModifiedBy>PC</cp:lastModifiedBy>
  <cp:revision>2</cp:revision>
  <dcterms:created xsi:type="dcterms:W3CDTF">2018-03-07T13:14:00Z</dcterms:created>
  <dcterms:modified xsi:type="dcterms:W3CDTF">2018-03-07T13:18:46Z</dcterms:modified>
</cp:coreProperties>
</file>