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191AFE5-BDCB-4E92-BBCA-792A8A4ACE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191AFE5-BDCB-4E92-BBCA-792A8A4ACE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191AFE5-BDCB-4E92-BBCA-792A8A4ACE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191AFE5-BDCB-4E92-BBCA-792A8A4ACE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1AFE5-BDCB-4E92-BBCA-792A8A4ACE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191AFE5-BDCB-4E92-BBCA-792A8A4ACE6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191AFE5-BDCB-4E92-BBCA-792A8A4ACE6A}"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191AFE5-BDCB-4E92-BBCA-792A8A4ACE6A}"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1AFE5-BDCB-4E92-BBCA-792A8A4ACE6A}"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1AFE5-BDCB-4E92-BBCA-792A8A4ACE6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1AFE5-BDCB-4E92-BBCA-792A8A4ACE6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8DE861-5868-4F4D-8039-111EA9CA99C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1AFE5-BDCB-4E92-BBCA-792A8A4ACE6A}" type="datetimeFigureOut">
              <a:rPr lang="tr-TR" smtClean="0"/>
              <a:t>04.05.2020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8DE861-5868-4F4D-8039-111EA9CA99C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2</a:t>
            </a:r>
            <a:endParaRPr lang="tr-TR" dirty="0"/>
          </a:p>
        </p:txBody>
      </p:sp>
      <p:sp>
        <p:nvSpPr>
          <p:cNvPr id="3" name="Subtitle 2"/>
          <p:cNvSpPr>
            <a:spLocks noGrp="1"/>
          </p:cNvSpPr>
          <p:nvPr>
            <p:ph type="subTitle" idx="1"/>
          </p:nvPr>
        </p:nvSpPr>
        <p:spPr/>
        <p:txBody>
          <a:bodyPr/>
          <a:lstStyle/>
          <a:p>
            <a:r>
              <a:rPr lang="tr-TR" dirty="0" smtClean="0"/>
              <a:t>3. HAFTA</a:t>
            </a:r>
          </a:p>
          <a:p>
            <a:r>
              <a:rPr lang="tr-TR" dirty="0" smtClean="0"/>
              <a:t>SOSYAL SİGORTANIN ÖZELLİKLERİ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SOSYAL SİGORTA ÖZEL SİGORTA AYRIMI</a:t>
            </a:r>
            <a:endParaRPr lang="tr-TR" dirty="0"/>
          </a:p>
        </p:txBody>
      </p:sp>
      <p:sp>
        <p:nvSpPr>
          <p:cNvPr id="3" name="Content Placeholder 2"/>
          <p:cNvSpPr>
            <a:spLocks noGrp="1"/>
          </p:cNvSpPr>
          <p:nvPr>
            <p:ph idx="1"/>
          </p:nvPr>
        </p:nvSpPr>
        <p:spPr/>
        <p:txBody>
          <a:bodyPr/>
          <a:lstStyle/>
          <a:p>
            <a:pPr algn="just"/>
            <a:r>
              <a:rPr lang="tr-TR" dirty="0" smtClean="0"/>
              <a:t>Finansmana katılım zorunlu olup sigortalı, işveren ve bazı durumlarda devlet üçüncü taraf olarak prim ödeyerek finansmana katılır.</a:t>
            </a:r>
          </a:p>
          <a:p>
            <a:pPr algn="just"/>
            <a:r>
              <a:rPr lang="tr-TR" dirty="0" smtClean="0"/>
              <a:t> Sosyal sigortalar hem mali bakımdan hem de yönetim açısından özerk bir yapıya sahiptir.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SOSYAL SİGORTA ÖZEL SİGORTA AYRIMI</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Sosyal </a:t>
            </a:r>
            <a:r>
              <a:rPr lang="tr-TR" dirty="0" smtClean="0"/>
              <a:t>sigortalarda ödenen primlerle sağlanan haklar arasındaki ilişki, özellikle kısa vadeli sigorta kolları açısından özel sigortalara göre oldukça zayıftır. Bu durum sistemin geliri yeniden dağıtıcı etkisini güçlendirir.</a:t>
            </a:r>
          </a:p>
          <a:p>
            <a:pPr algn="just"/>
            <a:r>
              <a:rPr lang="tr-TR" dirty="0" smtClean="0"/>
              <a:t> Gelirin yeniden dağılımını sağlamak üzere, özellikle para olarak sağlanan hakların (gelir ve aylıklar) seviyesi açısından alt ve üst sınır uygulaması bulunur.  Kanunda belirtilen şartları yerine getirenler, sosyal sigortalarla sağlanan sosyal güvenlik garantisini talep etme hakkına sahiptir (Alper vd. 2013: 15)(IŞIK-EROL, 2019)</a:t>
            </a:r>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Sosyal denkleştirme ilkesi</a:t>
            </a:r>
            <a:r>
              <a:rPr lang="tr-TR" dirty="0" smtClean="0"/>
              <a:t>: Bu ilke adından da anlaşılacağı üzere sosyal adaletin, sosyal dengenin sağlanması için gereklidir. Bu ilke, çok kazanan bireylerden daha çok prim alınmasını, az kazananlardan ise daha az prim alınmasını esas alarak; sosyal dengenin sağlanmasına yardımcı olur (Bilis, 2016: 42).</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Sosyal koruma ilkesi</a:t>
            </a:r>
            <a:r>
              <a:rPr lang="tr-TR" dirty="0" smtClean="0"/>
              <a:t>: Sosyal sigortalar, bağımlı çalışanları sosyo–ekonomik açıdan korunmak için ortaya çıkmış bir sosyal güvenlik yöntemi olmasına rağmen daha sonra bağımsız çalışanları da kapsamına almıştır.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Dayanışma ilkesi</a:t>
            </a:r>
            <a:r>
              <a:rPr lang="tr-TR" dirty="0" smtClean="0"/>
              <a:t>: Bu ilke, bireylerin kendilerinden başka toplumun diğer bireylerine destek olmayı, dayanışma içinde bulunmayı ve sosyal adaleti gerçekleştirmeyi amaçlar.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Tamamlayıcılık ilkesinin sınırlı olması</a:t>
            </a:r>
            <a:r>
              <a:rPr lang="tr-TR" dirty="0" smtClean="0"/>
              <a:t>: Esasen sosyal sigortalar, sosyal güvenliğin birinci derecede bileşeni iken, sosyal yardımlar, sosyal hizmetler de sosyal güvenliğin ikinci derecede bileşenidir(IŞIK-EROL, 2019).</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normAutofit/>
          </a:bodyPr>
          <a:lstStyle/>
          <a:p>
            <a:pPr algn="just"/>
            <a:r>
              <a:rPr lang="tr-TR" dirty="0" smtClean="0">
                <a:solidFill>
                  <a:srgbClr val="FF0000"/>
                </a:solidFill>
              </a:rPr>
              <a:t>Zorunluluk ilkesi</a:t>
            </a:r>
            <a:r>
              <a:rPr lang="tr-TR" dirty="0" smtClean="0"/>
              <a:t>: Sosyal güvenlik sistemin önemli bileşeni olan sosyal sigortalara katılım, devlet tarafından yasalarla zorunlu kılınmıştır. Bu özelliğinden dolayıdır ki, yapılan yardımlar hibe, sadaka gibi yardımlardan farklı olarak istenebilir bir hak özelliğine sahiptir.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Sigorta İlkeleri</a:t>
            </a:r>
            <a:endParaRPr lang="tr-TR" dirty="0"/>
          </a:p>
        </p:txBody>
      </p:sp>
      <p:sp>
        <p:nvSpPr>
          <p:cNvPr id="3" name="Content Placeholder 2"/>
          <p:cNvSpPr>
            <a:spLocks noGrp="1"/>
          </p:cNvSpPr>
          <p:nvPr>
            <p:ph idx="1"/>
          </p:nvPr>
        </p:nvSpPr>
        <p:spPr/>
        <p:txBody>
          <a:bodyPr/>
          <a:lstStyle/>
          <a:p>
            <a:r>
              <a:rPr lang="tr-TR" dirty="0" smtClean="0"/>
              <a:t>Bu bağlamda sosyal güvenlik sistemi sosyal huzurun, sosyal barışın ve sosyal adaletin sağlaması açısından son derece ayrı bir öneme sahiptir (Akgün, 2015: 10)(IŞIK-EROL, 2019).</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363</Words>
  <Application>Microsoft Office PowerPoint</Application>
  <PresentationFormat>On-screen Show (4:3)</PresentationFormat>
  <Paragraphs>21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GÜVENLİK HUKUKU 2</vt:lpstr>
      <vt:lpstr>SOSYAL SİGORTA ÖZEL SİGORTA AYRIMI</vt:lpstr>
      <vt:lpstr>SOSYAL SİGORTA ÖZEL SİGORTA AYRIMI</vt:lpstr>
      <vt:lpstr>Sosyal Sigorta İlkeleri</vt:lpstr>
      <vt:lpstr>Sosyal Sigorta İlkeleri</vt:lpstr>
      <vt:lpstr>Sosyal Sigorta İlkeleri</vt:lpstr>
      <vt:lpstr>Sosyal Sigorta İlkeleri</vt:lpstr>
      <vt:lpstr>Sosyal Sigorta İlkeleri</vt:lpstr>
      <vt:lpstr>Sosyal Sigorta İlkeleri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2</dc:title>
  <dc:creator>Tuğba&amp;Cihan</dc:creator>
  <cp:lastModifiedBy>Tuğba&amp;Cihan</cp:lastModifiedBy>
  <cp:revision>1</cp:revision>
  <dcterms:created xsi:type="dcterms:W3CDTF">2020-05-04T07:08:50Z</dcterms:created>
  <dcterms:modified xsi:type="dcterms:W3CDTF">2020-05-04T07:12:27Z</dcterms:modified>
</cp:coreProperties>
</file>