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44" autoAdjust="0"/>
    <p:restoredTop sz="94660"/>
  </p:normalViewPr>
  <p:slideViewPr>
    <p:cSldViewPr snapToGrid="0">
      <p:cViewPr varScale="1">
        <p:scale>
          <a:sx n="63" d="100"/>
          <a:sy n="63" d="100"/>
        </p:scale>
        <p:origin x="-67" y="-40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051A0860-659F-4B4F-BC6F-5C28E50D4826}" type="datetimeFigureOut">
              <a:rPr lang="tr-TR" smtClean="0"/>
              <a:pPr/>
              <a:t>22.03.2018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DB7D33A-74C4-42CB-96E5-9301E5C38A22}" type="slidenum">
              <a:rPr lang="tr-TR" smtClean="0"/>
              <a:pPr/>
              <a:t>‹#›</a:t>
            </a:fld>
            <a:endParaRPr lang="tr-TR"/>
          </a:p>
        </p:txBody>
      </p:sp>
    </p:spTree>
    <p:extLst>
      <p:ext uri="{BB962C8B-B14F-4D97-AF65-F5344CB8AC3E}">
        <p14:creationId xmlns="" xmlns:p14="http://schemas.microsoft.com/office/powerpoint/2010/main" val="2210445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51A0860-659F-4B4F-BC6F-5C28E50D4826}" type="datetimeFigureOut">
              <a:rPr lang="tr-TR" smtClean="0"/>
              <a:pPr/>
              <a:t>22.03.2018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B7D33A-74C4-42CB-96E5-9301E5C38A22}" type="slidenum">
              <a:rPr lang="tr-TR" smtClean="0"/>
              <a:pPr/>
              <a:t>‹#›</a:t>
            </a:fld>
            <a:endParaRPr lang="tr-TR"/>
          </a:p>
        </p:txBody>
      </p:sp>
    </p:spTree>
    <p:extLst>
      <p:ext uri="{BB962C8B-B14F-4D97-AF65-F5344CB8AC3E}">
        <p14:creationId xmlns="" xmlns:p14="http://schemas.microsoft.com/office/powerpoint/2010/main" val="233932753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51A0860-659F-4B4F-BC6F-5C28E50D4826}" type="datetimeFigureOut">
              <a:rPr lang="tr-TR" smtClean="0"/>
              <a:pPr/>
              <a:t>22.03.2018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B7D33A-74C4-42CB-96E5-9301E5C38A22}"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123962001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051A0860-659F-4B4F-BC6F-5C28E50D4826}" type="datetimeFigureOut">
              <a:rPr lang="tr-TR" smtClean="0"/>
              <a:pPr/>
              <a:t>22.03.2018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B7D33A-74C4-42CB-96E5-9301E5C38A22}" type="slidenum">
              <a:rPr lang="tr-TR" smtClean="0"/>
              <a:pPr/>
              <a:t>‹#›</a:t>
            </a:fld>
            <a:endParaRPr lang="tr-TR"/>
          </a:p>
        </p:txBody>
      </p:sp>
    </p:spTree>
    <p:extLst>
      <p:ext uri="{BB962C8B-B14F-4D97-AF65-F5344CB8AC3E}">
        <p14:creationId xmlns="" xmlns:p14="http://schemas.microsoft.com/office/powerpoint/2010/main" val="1824010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051A0860-659F-4B4F-BC6F-5C28E50D4826}" type="datetimeFigureOut">
              <a:rPr lang="tr-TR" smtClean="0"/>
              <a:pPr/>
              <a:t>22.03.2018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B7D33A-74C4-42CB-96E5-9301E5C38A22}"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23843170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051A0860-659F-4B4F-BC6F-5C28E50D4826}" type="datetimeFigureOut">
              <a:rPr lang="tr-TR" smtClean="0"/>
              <a:pPr/>
              <a:t>22.03.2018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B7D33A-74C4-42CB-96E5-9301E5C38A22}" type="slidenum">
              <a:rPr lang="tr-TR" smtClean="0"/>
              <a:pPr/>
              <a:t>‹#›</a:t>
            </a:fld>
            <a:endParaRPr lang="tr-TR"/>
          </a:p>
        </p:txBody>
      </p:sp>
    </p:spTree>
    <p:extLst>
      <p:ext uri="{BB962C8B-B14F-4D97-AF65-F5344CB8AC3E}">
        <p14:creationId xmlns="" xmlns:p14="http://schemas.microsoft.com/office/powerpoint/2010/main" val="42288952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51A0860-659F-4B4F-BC6F-5C28E50D4826}" type="datetimeFigureOut">
              <a:rPr lang="tr-TR" smtClean="0"/>
              <a:pPr/>
              <a:t>22.03.2018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B7D33A-74C4-42CB-96E5-9301E5C38A22}" type="slidenum">
              <a:rPr lang="tr-TR" smtClean="0"/>
              <a:pPr/>
              <a:t>‹#›</a:t>
            </a:fld>
            <a:endParaRPr lang="tr-TR"/>
          </a:p>
        </p:txBody>
      </p:sp>
    </p:spTree>
    <p:extLst>
      <p:ext uri="{BB962C8B-B14F-4D97-AF65-F5344CB8AC3E}">
        <p14:creationId xmlns="" xmlns:p14="http://schemas.microsoft.com/office/powerpoint/2010/main" val="123191795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51A0860-659F-4B4F-BC6F-5C28E50D4826}" type="datetimeFigureOut">
              <a:rPr lang="tr-TR" smtClean="0"/>
              <a:pPr/>
              <a:t>22.03.2018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B7D33A-74C4-42CB-96E5-9301E5C38A22}" type="slidenum">
              <a:rPr lang="tr-TR" smtClean="0"/>
              <a:pPr/>
              <a:t>‹#›</a:t>
            </a:fld>
            <a:endParaRPr lang="tr-TR"/>
          </a:p>
        </p:txBody>
      </p:sp>
    </p:spTree>
    <p:extLst>
      <p:ext uri="{BB962C8B-B14F-4D97-AF65-F5344CB8AC3E}">
        <p14:creationId xmlns="" xmlns:p14="http://schemas.microsoft.com/office/powerpoint/2010/main" val="235389589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51A0860-659F-4B4F-BC6F-5C28E50D4826}" type="datetimeFigureOut">
              <a:rPr lang="tr-TR" smtClean="0"/>
              <a:pPr/>
              <a:t>22.03.2018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DB7D33A-74C4-42CB-96E5-9301E5C38A22}" type="slidenum">
              <a:rPr lang="tr-TR" smtClean="0"/>
              <a:pPr/>
              <a:t>‹#›</a:t>
            </a:fld>
            <a:endParaRPr lang="tr-TR"/>
          </a:p>
        </p:txBody>
      </p:sp>
    </p:spTree>
    <p:extLst>
      <p:ext uri="{BB962C8B-B14F-4D97-AF65-F5344CB8AC3E}">
        <p14:creationId xmlns="" xmlns:p14="http://schemas.microsoft.com/office/powerpoint/2010/main" val="3301643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51A0860-659F-4B4F-BC6F-5C28E50D4826}" type="datetimeFigureOut">
              <a:rPr lang="tr-TR" smtClean="0"/>
              <a:pPr/>
              <a:t>22.03.2018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DB7D33A-74C4-42CB-96E5-9301E5C38A22}" type="slidenum">
              <a:rPr lang="tr-TR" smtClean="0"/>
              <a:pPr/>
              <a:t>‹#›</a:t>
            </a:fld>
            <a:endParaRPr lang="tr-TR"/>
          </a:p>
        </p:txBody>
      </p:sp>
    </p:spTree>
    <p:extLst>
      <p:ext uri="{BB962C8B-B14F-4D97-AF65-F5344CB8AC3E}">
        <p14:creationId xmlns="" xmlns:p14="http://schemas.microsoft.com/office/powerpoint/2010/main" val="3137632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51A0860-659F-4B4F-BC6F-5C28E50D4826}" type="datetimeFigureOut">
              <a:rPr lang="tr-TR" smtClean="0"/>
              <a:pPr/>
              <a:t>22.03.2018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DB7D33A-74C4-42CB-96E5-9301E5C38A22}" type="slidenum">
              <a:rPr lang="tr-TR" smtClean="0"/>
              <a:pPr/>
              <a:t>‹#›</a:t>
            </a:fld>
            <a:endParaRPr lang="tr-TR"/>
          </a:p>
        </p:txBody>
      </p:sp>
    </p:spTree>
    <p:extLst>
      <p:ext uri="{BB962C8B-B14F-4D97-AF65-F5344CB8AC3E}">
        <p14:creationId xmlns="" xmlns:p14="http://schemas.microsoft.com/office/powerpoint/2010/main" val="176299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51A0860-659F-4B4F-BC6F-5C28E50D4826}" type="datetimeFigureOut">
              <a:rPr lang="tr-TR" smtClean="0"/>
              <a:pPr/>
              <a:t>22.03.2018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DB7D33A-74C4-42CB-96E5-9301E5C38A22}" type="slidenum">
              <a:rPr lang="tr-TR" smtClean="0"/>
              <a:pPr/>
              <a:t>‹#›</a:t>
            </a:fld>
            <a:endParaRPr lang="tr-TR"/>
          </a:p>
        </p:txBody>
      </p:sp>
    </p:spTree>
    <p:extLst>
      <p:ext uri="{BB962C8B-B14F-4D97-AF65-F5344CB8AC3E}">
        <p14:creationId xmlns="" xmlns:p14="http://schemas.microsoft.com/office/powerpoint/2010/main" val="2152965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51A0860-659F-4B4F-BC6F-5C28E50D4826}" type="datetimeFigureOut">
              <a:rPr lang="tr-TR" smtClean="0"/>
              <a:pPr/>
              <a:t>22.03.2018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DB7D33A-74C4-42CB-96E5-9301E5C38A22}" type="slidenum">
              <a:rPr lang="tr-TR" smtClean="0"/>
              <a:pPr/>
              <a:t>‹#›</a:t>
            </a:fld>
            <a:endParaRPr lang="tr-TR"/>
          </a:p>
        </p:txBody>
      </p:sp>
    </p:spTree>
    <p:extLst>
      <p:ext uri="{BB962C8B-B14F-4D97-AF65-F5344CB8AC3E}">
        <p14:creationId xmlns="" xmlns:p14="http://schemas.microsoft.com/office/powerpoint/2010/main" val="77578473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1A0860-659F-4B4F-BC6F-5C28E50D4826}" type="datetimeFigureOut">
              <a:rPr lang="tr-TR" smtClean="0"/>
              <a:pPr/>
              <a:t>22.03.2018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DB7D33A-74C4-42CB-96E5-9301E5C38A22}" type="slidenum">
              <a:rPr lang="tr-TR" smtClean="0"/>
              <a:pPr/>
              <a:t>‹#›</a:t>
            </a:fld>
            <a:endParaRPr lang="tr-TR"/>
          </a:p>
        </p:txBody>
      </p:sp>
    </p:spTree>
    <p:extLst>
      <p:ext uri="{BB962C8B-B14F-4D97-AF65-F5344CB8AC3E}">
        <p14:creationId xmlns="" xmlns:p14="http://schemas.microsoft.com/office/powerpoint/2010/main" val="314123206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051A0860-659F-4B4F-BC6F-5C28E50D4826}" type="datetimeFigureOut">
              <a:rPr lang="tr-TR" smtClean="0"/>
              <a:pPr/>
              <a:t>22.03.2018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DB7D33A-74C4-42CB-96E5-9301E5C38A22}" type="slidenum">
              <a:rPr lang="tr-TR" smtClean="0"/>
              <a:pPr/>
              <a:t>‹#›</a:t>
            </a:fld>
            <a:endParaRPr lang="tr-TR"/>
          </a:p>
        </p:txBody>
      </p:sp>
    </p:spTree>
    <p:extLst>
      <p:ext uri="{BB962C8B-B14F-4D97-AF65-F5344CB8AC3E}">
        <p14:creationId xmlns="" xmlns:p14="http://schemas.microsoft.com/office/powerpoint/2010/main" val="23871480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051A0860-659F-4B4F-BC6F-5C28E50D4826}" type="datetimeFigureOut">
              <a:rPr lang="tr-TR" smtClean="0"/>
              <a:pPr/>
              <a:t>22.03.2018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DB7D33A-74C4-42CB-96E5-9301E5C38A22}" type="slidenum">
              <a:rPr lang="tr-TR" smtClean="0"/>
              <a:pPr/>
              <a:t>‹#›</a:t>
            </a:fld>
            <a:endParaRPr lang="tr-TR"/>
          </a:p>
        </p:txBody>
      </p:sp>
    </p:spTree>
    <p:extLst>
      <p:ext uri="{BB962C8B-B14F-4D97-AF65-F5344CB8AC3E}">
        <p14:creationId xmlns="" xmlns:p14="http://schemas.microsoft.com/office/powerpoint/2010/main" val="216168360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51A0860-659F-4B4F-BC6F-5C28E50D4826}" type="datetimeFigureOut">
              <a:rPr lang="tr-TR" smtClean="0"/>
              <a:pPr/>
              <a:t>22.03.2018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DB7D33A-74C4-42CB-96E5-9301E5C38A22}" type="slidenum">
              <a:rPr lang="tr-TR" smtClean="0"/>
              <a:pPr/>
              <a:t>‹#›</a:t>
            </a:fld>
            <a:endParaRPr lang="tr-TR"/>
          </a:p>
        </p:txBody>
      </p:sp>
    </p:spTree>
    <p:extLst>
      <p:ext uri="{BB962C8B-B14F-4D97-AF65-F5344CB8AC3E}">
        <p14:creationId xmlns="" xmlns:p14="http://schemas.microsoft.com/office/powerpoint/2010/main" val="21095295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033129" y="719285"/>
            <a:ext cx="8229600" cy="2664296"/>
          </a:xfrm>
        </p:spPr>
        <p:txBody>
          <a:bodyPr>
            <a:normAutofit/>
          </a:bodyPr>
          <a:lstStyle/>
          <a:p>
            <a:r>
              <a:rPr lang="tr-TR" b="1" dirty="0" smtClean="0"/>
              <a:t>Çağdaş Türk Lehçeleri ve Edebiyatları</a:t>
            </a:r>
            <a:endParaRPr lang="tr-TR" b="1" dirty="0"/>
          </a:p>
        </p:txBody>
      </p:sp>
    </p:spTree>
    <p:extLst>
      <p:ext uri="{BB962C8B-B14F-4D97-AF65-F5344CB8AC3E}">
        <p14:creationId xmlns="" xmlns:p14="http://schemas.microsoft.com/office/powerpoint/2010/main" val="36445495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Kasım Bey Zakir (1784-1857)</a:t>
            </a:r>
            <a:endParaRPr lang="tr-TR" sz="2800" dirty="0"/>
          </a:p>
        </p:txBody>
      </p:sp>
      <p:pic>
        <p:nvPicPr>
          <p:cNvPr id="5" name="4 İçerik Yer Tutucusu" descr="Qasımbey Zakir.gif"/>
          <p:cNvPicPr>
            <a:picLocks noGrp="1" noChangeAspect="1"/>
          </p:cNvPicPr>
          <p:nvPr>
            <p:ph idx="1"/>
          </p:nvPr>
        </p:nvPicPr>
        <p:blipFill>
          <a:blip r:embed="rId2" cstate="print"/>
          <a:stretch>
            <a:fillRect/>
          </a:stretch>
        </p:blipFill>
        <p:spPr>
          <a:xfrm>
            <a:off x="8688908" y="1422400"/>
            <a:ext cx="3503092" cy="4320480"/>
          </a:xfrm>
        </p:spPr>
      </p:pic>
      <p:sp>
        <p:nvSpPr>
          <p:cNvPr id="4" name="3 Metin Yer Tutucusu"/>
          <p:cNvSpPr>
            <a:spLocks noGrp="1"/>
          </p:cNvSpPr>
          <p:nvPr>
            <p:ph type="body" sz="half" idx="2"/>
          </p:nvPr>
        </p:nvSpPr>
        <p:spPr>
          <a:xfrm>
            <a:off x="1175475" y="1598612"/>
            <a:ext cx="7513433" cy="4262436"/>
          </a:xfrm>
        </p:spPr>
        <p:txBody>
          <a:bodyPr>
            <a:noAutofit/>
          </a:bodyPr>
          <a:lstStyle/>
          <a:p>
            <a:pPr algn="just"/>
            <a:r>
              <a:rPr lang="tr-TR" sz="2800" spc="-150" dirty="0" smtClean="0"/>
              <a:t>İlk eğitimini molla mektebinde almıştır. Burada Arapça ve Farsça öğrenmiştir.</a:t>
            </a:r>
          </a:p>
          <a:p>
            <a:pPr algn="just"/>
            <a:r>
              <a:rPr lang="tr-TR" sz="2800" spc="-150" dirty="0" err="1" smtClean="0"/>
              <a:t>Firdevsi</a:t>
            </a:r>
            <a:r>
              <a:rPr lang="tr-TR" sz="2800" spc="-150" dirty="0" smtClean="0"/>
              <a:t>, Nizami, Sadi, </a:t>
            </a:r>
            <a:r>
              <a:rPr lang="tr-TR" sz="2800" spc="-150" dirty="0" err="1" smtClean="0"/>
              <a:t>Hafiz</a:t>
            </a:r>
            <a:r>
              <a:rPr lang="tr-TR" sz="2800" spc="-150" dirty="0" smtClean="0"/>
              <a:t> gibi meşhur şairlerin eserlerini tanıma olanağı bulmuştur.  </a:t>
            </a:r>
          </a:p>
          <a:p>
            <a:pPr algn="just"/>
            <a:r>
              <a:rPr lang="tr-TR" sz="2800" spc="-150" dirty="0" smtClean="0"/>
              <a:t>Rusya-İran (Kaçar Hanedanlığı) hükümranlık mücadelesinde Karabağ </a:t>
            </a:r>
            <a:r>
              <a:rPr lang="tr-TR" sz="2800" spc="-150" dirty="0" err="1" smtClean="0"/>
              <a:t>Hanlığı’nın</a:t>
            </a:r>
            <a:r>
              <a:rPr lang="tr-TR" sz="2800" spc="-150" dirty="0" smtClean="0"/>
              <a:t> Rusya’nın eline geçmesinin ardından Rus ordusunda gönüllü olarak askerlik yapmaya başlamış ve 1806-1813, 1826-1828 yılları arasında cereyan eden Rusya-İran savaşlarına  katılmıştır.</a:t>
            </a:r>
            <a:endParaRPr lang="tr-TR" sz="2800" spc="-150" dirty="0"/>
          </a:p>
        </p:txBody>
      </p:sp>
    </p:spTree>
    <p:extLst>
      <p:ext uri="{BB962C8B-B14F-4D97-AF65-F5344CB8AC3E}">
        <p14:creationId xmlns="" xmlns:p14="http://schemas.microsoft.com/office/powerpoint/2010/main" val="7021407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351584" y="1412778"/>
            <a:ext cx="7560840" cy="3970318"/>
          </a:xfrm>
          <a:prstGeom prst="rect">
            <a:avLst/>
          </a:prstGeom>
        </p:spPr>
        <p:txBody>
          <a:bodyPr wrap="square">
            <a:spAutoFit/>
          </a:bodyPr>
          <a:lstStyle/>
          <a:p>
            <a:pPr algn="just"/>
            <a:r>
              <a:rPr lang="tr-TR" sz="2800" dirty="0"/>
              <a:t>Şair koşma, </a:t>
            </a:r>
            <a:r>
              <a:rPr lang="tr-TR" sz="2800" dirty="0" err="1"/>
              <a:t>geraylı</a:t>
            </a:r>
            <a:r>
              <a:rPr lang="tr-TR" sz="2800" dirty="0"/>
              <a:t>, mesnevi, hiciv türünde şiirler yazmıştır.  Aslan, kurt, kuzu, tilki, çakal gibi hayvanlar aleminden seçilmiş canlılar aracılığıyla ibret veya ders niteliğinde temsiller kaleme almıştır.</a:t>
            </a:r>
          </a:p>
          <a:p>
            <a:endParaRPr lang="tr-TR" sz="2800" dirty="0"/>
          </a:p>
          <a:p>
            <a:endParaRPr lang="tr-TR" sz="2800" dirty="0"/>
          </a:p>
          <a:p>
            <a:endParaRPr lang="tr-TR" sz="2800" dirty="0"/>
          </a:p>
          <a:p>
            <a:endParaRPr lang="tr-TR" sz="2800" dirty="0"/>
          </a:p>
        </p:txBody>
      </p:sp>
    </p:spTree>
    <p:extLst>
      <p:ext uri="{BB962C8B-B14F-4D97-AF65-F5344CB8AC3E}">
        <p14:creationId xmlns="" xmlns:p14="http://schemas.microsoft.com/office/powerpoint/2010/main" val="18944603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89212" y="446088"/>
            <a:ext cx="4534259" cy="976312"/>
          </a:xfrm>
        </p:spPr>
        <p:txBody>
          <a:bodyPr>
            <a:noAutofit/>
          </a:bodyPr>
          <a:lstStyle/>
          <a:p>
            <a:r>
              <a:rPr lang="tr-TR" sz="2800" dirty="0" smtClean="0"/>
              <a:t>Mirza Şefi </a:t>
            </a:r>
            <a:r>
              <a:rPr lang="tr-TR" sz="2800" dirty="0" err="1" smtClean="0"/>
              <a:t>Vazeh</a:t>
            </a:r>
            <a:r>
              <a:rPr lang="tr-TR" sz="2800" dirty="0" smtClean="0"/>
              <a:t> (1794-1852)</a:t>
            </a:r>
            <a:br>
              <a:rPr lang="tr-TR" sz="2800" dirty="0" smtClean="0"/>
            </a:br>
            <a:endParaRPr lang="tr-TR" sz="2800" dirty="0"/>
          </a:p>
        </p:txBody>
      </p:sp>
      <p:pic>
        <p:nvPicPr>
          <p:cNvPr id="5" name="4 İçerik Yer Tutucusu" descr="Mirza Şefi Vazeh.jpg"/>
          <p:cNvPicPr>
            <a:picLocks noGrp="1" noChangeAspect="1"/>
          </p:cNvPicPr>
          <p:nvPr>
            <p:ph idx="1"/>
          </p:nvPr>
        </p:nvPicPr>
        <p:blipFill>
          <a:blip r:embed="rId2" cstate="print"/>
          <a:stretch>
            <a:fillRect/>
          </a:stretch>
        </p:blipFill>
        <p:spPr>
          <a:xfrm>
            <a:off x="7766036" y="1422400"/>
            <a:ext cx="3312368" cy="4536504"/>
          </a:xfrm>
        </p:spPr>
      </p:pic>
      <p:sp>
        <p:nvSpPr>
          <p:cNvPr id="4" name="3 Metin Yer Tutucusu"/>
          <p:cNvSpPr>
            <a:spLocks noGrp="1"/>
          </p:cNvSpPr>
          <p:nvPr>
            <p:ph type="body" sz="half" idx="2"/>
          </p:nvPr>
        </p:nvSpPr>
        <p:spPr>
          <a:xfrm>
            <a:off x="1946788" y="1559434"/>
            <a:ext cx="5445482" cy="4262436"/>
          </a:xfrm>
        </p:spPr>
        <p:txBody>
          <a:bodyPr>
            <a:noAutofit/>
          </a:bodyPr>
          <a:lstStyle/>
          <a:p>
            <a:pPr fontAlgn="base"/>
            <a:r>
              <a:rPr lang="tr-TR" sz="2800" dirty="0" smtClean="0"/>
              <a:t>Ağlımla </a:t>
            </a:r>
            <a:r>
              <a:rPr lang="tr-TR" sz="2800" dirty="0" err="1" smtClean="0"/>
              <a:t>qəlbimin</a:t>
            </a:r>
            <a:r>
              <a:rPr lang="tr-TR" sz="2800" dirty="0" smtClean="0"/>
              <a:t> </a:t>
            </a:r>
            <a:r>
              <a:rPr lang="tr-TR" sz="2800" dirty="0" err="1" smtClean="0"/>
              <a:t>özgə</a:t>
            </a:r>
            <a:r>
              <a:rPr lang="tr-TR" sz="2800" dirty="0" smtClean="0"/>
              <a:t> yolu var</a:t>
            </a:r>
            <a:br>
              <a:rPr lang="tr-TR" sz="2800" dirty="0" smtClean="0"/>
            </a:br>
            <a:r>
              <a:rPr lang="tr-TR" sz="2800" dirty="0" err="1" smtClean="0"/>
              <a:t>Hər</a:t>
            </a:r>
            <a:r>
              <a:rPr lang="tr-TR" sz="2800" dirty="0" smtClean="0"/>
              <a:t> biri bir yolda </a:t>
            </a:r>
            <a:r>
              <a:rPr lang="tr-TR" sz="2800" dirty="0" err="1" smtClean="0"/>
              <a:t>puç</a:t>
            </a:r>
            <a:r>
              <a:rPr lang="tr-TR" sz="2800" dirty="0" smtClean="0"/>
              <a:t> </a:t>
            </a:r>
            <a:r>
              <a:rPr lang="tr-TR" sz="2800" dirty="0" err="1" smtClean="0"/>
              <a:t>edər</a:t>
            </a:r>
            <a:r>
              <a:rPr lang="tr-TR" sz="2800" dirty="0" smtClean="0"/>
              <a:t> </a:t>
            </a:r>
            <a:r>
              <a:rPr lang="tr-TR" sz="2800" dirty="0" err="1" smtClean="0"/>
              <a:t>məni</a:t>
            </a:r>
            <a:r>
              <a:rPr lang="tr-TR" sz="2800" dirty="0" smtClean="0"/>
              <a:t>.</a:t>
            </a:r>
            <a:br>
              <a:rPr lang="tr-TR" sz="2800" dirty="0" smtClean="0"/>
            </a:br>
            <a:r>
              <a:rPr lang="tr-TR" sz="2800" dirty="0" smtClean="0"/>
              <a:t>Birisi sevdadan </a:t>
            </a:r>
            <a:r>
              <a:rPr lang="tr-TR" sz="2800" dirty="0" err="1" smtClean="0"/>
              <a:t>uzaqlaşdırar</a:t>
            </a:r>
            <a:r>
              <a:rPr lang="tr-TR" sz="2800" dirty="0" smtClean="0"/>
              <a:t>,</a:t>
            </a:r>
            <a:br>
              <a:rPr lang="tr-TR" sz="2800" dirty="0" smtClean="0"/>
            </a:br>
            <a:r>
              <a:rPr lang="tr-TR" sz="2800" dirty="0" smtClean="0"/>
              <a:t>O biri sevdaya tuş </a:t>
            </a:r>
            <a:r>
              <a:rPr lang="tr-TR" sz="2800" dirty="0" err="1" smtClean="0"/>
              <a:t>edər</a:t>
            </a:r>
            <a:r>
              <a:rPr lang="tr-TR" sz="2800" dirty="0" smtClean="0"/>
              <a:t> </a:t>
            </a:r>
            <a:r>
              <a:rPr lang="tr-TR" sz="2800" dirty="0" err="1" smtClean="0"/>
              <a:t>məni</a:t>
            </a:r>
            <a:r>
              <a:rPr lang="tr-TR" sz="2800" dirty="0" smtClean="0"/>
              <a:t>.</a:t>
            </a:r>
          </a:p>
          <a:p>
            <a:pPr fontAlgn="base"/>
            <a:r>
              <a:rPr lang="tr-TR" sz="2800" dirty="0" smtClean="0"/>
              <a:t>Ağlım </a:t>
            </a:r>
            <a:r>
              <a:rPr lang="tr-TR" sz="2800" dirty="0" err="1" smtClean="0"/>
              <a:t>kecə-gundüz</a:t>
            </a:r>
            <a:r>
              <a:rPr lang="tr-TR" sz="2800" dirty="0" smtClean="0"/>
              <a:t> </a:t>
            </a:r>
            <a:r>
              <a:rPr lang="tr-TR" sz="2800" dirty="0" err="1" smtClean="0"/>
              <a:t>yazıq</a:t>
            </a:r>
            <a:r>
              <a:rPr lang="tr-TR" sz="2800" dirty="0" smtClean="0"/>
              <a:t> </a:t>
            </a:r>
            <a:r>
              <a:rPr lang="tr-TR" sz="2800" dirty="0" err="1" smtClean="0"/>
              <a:t>qəlbimi</a:t>
            </a:r>
            <a:r>
              <a:rPr lang="tr-TR" sz="2800" dirty="0" smtClean="0"/>
              <a:t/>
            </a:r>
            <a:br>
              <a:rPr lang="tr-TR" sz="2800" dirty="0" smtClean="0"/>
            </a:br>
            <a:r>
              <a:rPr lang="tr-TR" sz="2800" dirty="0" smtClean="0"/>
              <a:t>Daima </a:t>
            </a:r>
            <a:r>
              <a:rPr lang="tr-TR" sz="2800" dirty="0" err="1" smtClean="0"/>
              <a:t>danlayar</a:t>
            </a:r>
            <a:r>
              <a:rPr lang="tr-TR" sz="2800" dirty="0" smtClean="0"/>
              <a:t>, daima </a:t>
            </a:r>
            <a:r>
              <a:rPr lang="tr-TR" sz="2800" dirty="0" err="1" smtClean="0"/>
              <a:t>söyər</a:t>
            </a:r>
            <a:r>
              <a:rPr lang="tr-TR" sz="2800" dirty="0" smtClean="0"/>
              <a:t>.</a:t>
            </a:r>
            <a:br>
              <a:rPr lang="tr-TR" sz="2800" dirty="0" smtClean="0"/>
            </a:br>
            <a:r>
              <a:rPr lang="tr-TR" sz="2800" dirty="0" err="1" smtClean="0"/>
              <a:t>Qəlbimsə</a:t>
            </a:r>
            <a:r>
              <a:rPr lang="tr-TR" sz="2800" dirty="0" smtClean="0"/>
              <a:t> sevdaya bir </a:t>
            </a:r>
            <a:r>
              <a:rPr lang="tr-TR" sz="2800" dirty="0" err="1" smtClean="0"/>
              <a:t>həris</a:t>
            </a:r>
            <a:r>
              <a:rPr lang="tr-TR" sz="2800" dirty="0" smtClean="0"/>
              <a:t> kimi,</a:t>
            </a:r>
            <a:br>
              <a:rPr lang="tr-TR" sz="2800" dirty="0" smtClean="0"/>
            </a:br>
            <a:r>
              <a:rPr lang="tr-TR" sz="2800" dirty="0" smtClean="0"/>
              <a:t>Daima </a:t>
            </a:r>
            <a:r>
              <a:rPr lang="tr-TR" sz="2800" dirty="0" err="1" smtClean="0"/>
              <a:t>istəyər</a:t>
            </a:r>
            <a:r>
              <a:rPr lang="tr-TR" sz="2800" dirty="0" smtClean="0"/>
              <a:t>, daima </a:t>
            </a:r>
            <a:r>
              <a:rPr lang="tr-TR" sz="2800" dirty="0" err="1" smtClean="0"/>
              <a:t>sevər</a:t>
            </a:r>
            <a:r>
              <a:rPr lang="tr-TR" sz="2800" dirty="0" smtClean="0"/>
              <a:t>.</a:t>
            </a:r>
          </a:p>
          <a:p>
            <a:endParaRPr lang="tr-TR" sz="2800" dirty="0"/>
          </a:p>
        </p:txBody>
      </p:sp>
    </p:spTree>
    <p:extLst>
      <p:ext uri="{BB962C8B-B14F-4D97-AF65-F5344CB8AC3E}">
        <p14:creationId xmlns="" xmlns:p14="http://schemas.microsoft.com/office/powerpoint/2010/main" val="36708230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37044" y="458789"/>
            <a:ext cx="4917717" cy="976312"/>
          </a:xfrm>
        </p:spPr>
        <p:txBody>
          <a:bodyPr>
            <a:normAutofit/>
          </a:bodyPr>
          <a:lstStyle/>
          <a:p>
            <a:r>
              <a:rPr lang="tr-TR" sz="2800" dirty="0" err="1" smtClean="0"/>
              <a:t>Seyid</a:t>
            </a:r>
            <a:r>
              <a:rPr lang="tr-TR" sz="2800" dirty="0" smtClean="0"/>
              <a:t> Azim </a:t>
            </a:r>
            <a:r>
              <a:rPr lang="tr-TR" sz="2800" dirty="0" err="1" smtClean="0"/>
              <a:t>Şirvani</a:t>
            </a:r>
            <a:r>
              <a:rPr lang="tr-TR" sz="2800" dirty="0" smtClean="0"/>
              <a:t> (1835-1888)</a:t>
            </a:r>
            <a:endParaRPr lang="tr-TR" sz="2800" dirty="0"/>
          </a:p>
        </p:txBody>
      </p:sp>
      <p:pic>
        <p:nvPicPr>
          <p:cNvPr id="5" name="4 İçerik Yer Tutucusu" descr="Seyid_Azim_Shirvani.jpg"/>
          <p:cNvPicPr>
            <a:picLocks noGrp="1" noChangeAspect="1"/>
          </p:cNvPicPr>
          <p:nvPr>
            <p:ph idx="1"/>
          </p:nvPr>
        </p:nvPicPr>
        <p:blipFill>
          <a:blip r:embed="rId2" cstate="print"/>
          <a:stretch>
            <a:fillRect/>
          </a:stretch>
        </p:blipFill>
        <p:spPr>
          <a:xfrm>
            <a:off x="6692439" y="1083967"/>
            <a:ext cx="3412924" cy="4522125"/>
          </a:xfrm>
        </p:spPr>
      </p:pic>
      <p:sp>
        <p:nvSpPr>
          <p:cNvPr id="4" name="3 Metin Yer Tutucusu"/>
          <p:cNvSpPr>
            <a:spLocks noGrp="1"/>
          </p:cNvSpPr>
          <p:nvPr>
            <p:ph type="body" sz="half" idx="2"/>
          </p:nvPr>
        </p:nvSpPr>
        <p:spPr>
          <a:xfrm>
            <a:off x="2571135" y="1641578"/>
            <a:ext cx="3754760" cy="4691063"/>
          </a:xfrm>
        </p:spPr>
        <p:txBody>
          <a:bodyPr>
            <a:normAutofit/>
          </a:bodyPr>
          <a:lstStyle/>
          <a:p>
            <a:r>
              <a:rPr lang="tr-TR" sz="2800" dirty="0" err="1" smtClean="0"/>
              <a:t>Merg</a:t>
            </a:r>
            <a:r>
              <a:rPr lang="tr-TR" sz="2800" dirty="0" smtClean="0"/>
              <a:t>-i </a:t>
            </a:r>
            <a:r>
              <a:rPr lang="tr-TR" sz="2800" dirty="0" err="1" smtClean="0"/>
              <a:t>cismâni</a:t>
            </a:r>
            <a:r>
              <a:rPr lang="tr-TR" sz="2800" dirty="0" smtClean="0"/>
              <a:t> ile sanma menim </a:t>
            </a:r>
            <a:r>
              <a:rPr lang="tr-TR" sz="2800" dirty="0" err="1" smtClean="0"/>
              <a:t>ölmeğimi</a:t>
            </a:r>
            <a:r>
              <a:rPr lang="tr-TR" sz="2800" dirty="0" smtClean="0"/>
              <a:t/>
            </a:r>
            <a:br>
              <a:rPr lang="tr-TR" sz="2800" dirty="0" smtClean="0"/>
            </a:br>
            <a:r>
              <a:rPr lang="tr-TR" sz="2800" dirty="0" err="1" smtClean="0"/>
              <a:t>Seyyîdâ</a:t>
            </a:r>
            <a:r>
              <a:rPr lang="tr-TR" sz="2800" dirty="0" smtClean="0"/>
              <a:t> </a:t>
            </a:r>
            <a:r>
              <a:rPr lang="tr-TR" sz="2800" dirty="0" err="1" smtClean="0"/>
              <a:t>ölmerem</a:t>
            </a:r>
            <a:r>
              <a:rPr lang="tr-TR" sz="2800" dirty="0" smtClean="0"/>
              <a:t> alemde sesim var menim </a:t>
            </a:r>
            <a:endParaRPr lang="tr-TR" sz="2800" dirty="0"/>
          </a:p>
        </p:txBody>
      </p:sp>
    </p:spTree>
    <p:extLst>
      <p:ext uri="{BB962C8B-B14F-4D97-AF65-F5344CB8AC3E}">
        <p14:creationId xmlns="" xmlns:p14="http://schemas.microsoft.com/office/powerpoint/2010/main" val="8727535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3050"/>
            <a:ext cx="4546848" cy="1162050"/>
          </a:xfrm>
        </p:spPr>
        <p:txBody>
          <a:bodyPr>
            <a:normAutofit/>
          </a:bodyPr>
          <a:lstStyle/>
          <a:p>
            <a:r>
              <a:rPr lang="tr-TR" sz="2800" dirty="0" smtClean="0"/>
              <a:t>Mirza </a:t>
            </a:r>
            <a:r>
              <a:rPr lang="tr-TR" sz="2800" dirty="0" err="1" smtClean="0"/>
              <a:t>Fethali</a:t>
            </a:r>
            <a:r>
              <a:rPr lang="tr-TR" sz="2800" dirty="0" smtClean="0"/>
              <a:t> </a:t>
            </a:r>
            <a:r>
              <a:rPr lang="tr-TR" sz="2800" dirty="0" err="1" smtClean="0"/>
              <a:t>Ahundzade</a:t>
            </a:r>
            <a:r>
              <a:rPr lang="tr-TR" sz="2800" dirty="0" smtClean="0"/>
              <a:t> (1812-1878)</a:t>
            </a:r>
            <a:endParaRPr lang="tr-TR" sz="2800" dirty="0"/>
          </a:p>
        </p:txBody>
      </p:sp>
      <p:pic>
        <p:nvPicPr>
          <p:cNvPr id="5" name="4 İçerik Yer Tutucusu" descr="Mirza Fethali Ahundzade.jpg"/>
          <p:cNvPicPr>
            <a:picLocks noGrp="1" noChangeAspect="1"/>
          </p:cNvPicPr>
          <p:nvPr>
            <p:ph idx="1"/>
          </p:nvPr>
        </p:nvPicPr>
        <p:blipFill>
          <a:blip r:embed="rId2" cstate="print"/>
          <a:stretch>
            <a:fillRect/>
          </a:stretch>
        </p:blipFill>
        <p:spPr>
          <a:xfrm>
            <a:off x="9043087" y="1923814"/>
            <a:ext cx="2376264" cy="3384376"/>
          </a:xfrm>
        </p:spPr>
      </p:pic>
      <p:sp>
        <p:nvSpPr>
          <p:cNvPr id="4" name="3 Metin Yer Tutucusu"/>
          <p:cNvSpPr>
            <a:spLocks noGrp="1"/>
          </p:cNvSpPr>
          <p:nvPr>
            <p:ph type="body" sz="half" idx="2"/>
          </p:nvPr>
        </p:nvSpPr>
        <p:spPr>
          <a:xfrm>
            <a:off x="1139462" y="1435100"/>
            <a:ext cx="7557678" cy="4262436"/>
          </a:xfrm>
        </p:spPr>
        <p:txBody>
          <a:bodyPr>
            <a:noAutofit/>
          </a:bodyPr>
          <a:lstStyle/>
          <a:p>
            <a:pPr algn="just"/>
            <a:r>
              <a:rPr lang="tr-TR" sz="2800" dirty="0" smtClean="0"/>
              <a:t>Modern Azerbaycan tiyatrosunun kurucusu olarak kayıtlara geçmiş bir edebiyat ve fikir adamıdır. Maarifçi edebiyat anlayışının önemli bir uygulayıcısıdır. </a:t>
            </a:r>
          </a:p>
          <a:p>
            <a:pPr algn="just"/>
            <a:r>
              <a:rPr lang="tr-TR" sz="2800" dirty="0" smtClean="0"/>
              <a:t>Arap alfabesinin Türk diline uygun olmadığı düşüncesiyle, önce alfabe ıslahının lüzumunu dile getirmiş, daha sonra bunun da yeterli olmadığını görerek Latin alfabesine geçmek gerektiğini ısrarla savunmuştur. Bu konuyla ilgili olarak İran ve Osmanlı Devleti’nde yetkililerle görüşmüş; ancak, sonuç alamamıştır. </a:t>
            </a:r>
            <a:endParaRPr lang="tr-TR" sz="2800" dirty="0"/>
          </a:p>
        </p:txBody>
      </p:sp>
    </p:spTree>
    <p:extLst>
      <p:ext uri="{BB962C8B-B14F-4D97-AF65-F5344CB8AC3E}">
        <p14:creationId xmlns="" xmlns:p14="http://schemas.microsoft.com/office/powerpoint/2010/main" val="6584898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8229600" cy="4234482"/>
          </a:xfrm>
        </p:spPr>
        <p:txBody>
          <a:bodyPr>
            <a:normAutofit/>
          </a:bodyPr>
          <a:lstStyle/>
          <a:p>
            <a:r>
              <a:rPr lang="tr-TR" smtClean="0"/>
              <a:t/>
            </a:r>
            <a:br>
              <a:rPr lang="tr-TR" smtClean="0"/>
            </a:br>
            <a:r>
              <a:rPr lang="tr-TR" smtClean="0"/>
              <a:t/>
            </a:r>
            <a:br>
              <a:rPr lang="tr-TR" smtClean="0"/>
            </a:br>
            <a:r>
              <a:rPr lang="tr-TR" smtClean="0"/>
              <a:t/>
            </a:r>
            <a:br>
              <a:rPr lang="tr-TR" smtClean="0"/>
            </a:br>
            <a:endParaRPr lang="tr-TR" dirty="0"/>
          </a:p>
        </p:txBody>
      </p:sp>
      <p:sp>
        <p:nvSpPr>
          <p:cNvPr id="3" name="2 Dikdörtgen"/>
          <p:cNvSpPr/>
          <p:nvPr/>
        </p:nvSpPr>
        <p:spPr>
          <a:xfrm>
            <a:off x="2351584" y="1628801"/>
            <a:ext cx="7560840" cy="1815882"/>
          </a:xfrm>
          <a:prstGeom prst="rect">
            <a:avLst/>
          </a:prstGeom>
        </p:spPr>
        <p:txBody>
          <a:bodyPr wrap="square">
            <a:spAutoFit/>
          </a:bodyPr>
          <a:lstStyle/>
          <a:p>
            <a:pPr algn="just"/>
            <a:r>
              <a:rPr lang="tr-TR" sz="2800" dirty="0"/>
              <a:t>Komedi türünde kaleme aldığı 6 piyesi vardır. Bu piyeslerde cehalet, eğitimsizlik, batıl inanç, büyü, fal, din istismarı, kadın-erkek eşitsizliği gibi toplumsal sorunları ele almıştır. </a:t>
            </a:r>
          </a:p>
        </p:txBody>
      </p:sp>
    </p:spTree>
    <p:extLst>
      <p:ext uri="{BB962C8B-B14F-4D97-AF65-F5344CB8AC3E}">
        <p14:creationId xmlns="" xmlns:p14="http://schemas.microsoft.com/office/powerpoint/2010/main" val="17518932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351584" y="1268761"/>
            <a:ext cx="7560840" cy="3108543"/>
          </a:xfrm>
          <a:prstGeom prst="rect">
            <a:avLst/>
          </a:prstGeom>
        </p:spPr>
        <p:txBody>
          <a:bodyPr wrap="square">
            <a:spAutoFit/>
          </a:bodyPr>
          <a:lstStyle/>
          <a:p>
            <a:pPr algn="just"/>
            <a:r>
              <a:rPr lang="tr-TR" sz="2800" dirty="0"/>
              <a:t>Bunlar sırasıyla </a:t>
            </a:r>
            <a:r>
              <a:rPr lang="tr-TR" sz="2800" i="1" dirty="0" err="1"/>
              <a:t>Hekayeti</a:t>
            </a:r>
            <a:r>
              <a:rPr lang="tr-TR" sz="2800" i="1" dirty="0"/>
              <a:t>-Molla </a:t>
            </a:r>
            <a:r>
              <a:rPr lang="tr-TR" sz="2800" i="1" dirty="0" err="1"/>
              <a:t>İbrahimhelil</a:t>
            </a:r>
            <a:r>
              <a:rPr lang="tr-TR" sz="2800" i="1" dirty="0"/>
              <a:t> Kimyager</a:t>
            </a:r>
            <a:r>
              <a:rPr lang="tr-TR" sz="2800" dirty="0"/>
              <a:t> (1850), </a:t>
            </a:r>
            <a:r>
              <a:rPr lang="tr-TR" sz="2800" i="1" dirty="0" err="1"/>
              <a:t>Hekayeti</a:t>
            </a:r>
            <a:r>
              <a:rPr lang="tr-TR" sz="2800" i="1" dirty="0"/>
              <a:t>-</a:t>
            </a:r>
            <a:r>
              <a:rPr lang="tr-TR" sz="2800" i="1" dirty="0" err="1"/>
              <a:t>Müsyö</a:t>
            </a:r>
            <a:r>
              <a:rPr lang="tr-TR" sz="2800" i="1" dirty="0"/>
              <a:t> Jordan Hekimi-Nebatat ve Derviş </a:t>
            </a:r>
            <a:r>
              <a:rPr lang="tr-TR" sz="2800" i="1" dirty="0" err="1"/>
              <a:t>Mesteli</a:t>
            </a:r>
            <a:r>
              <a:rPr lang="tr-TR" sz="2800" i="1" dirty="0"/>
              <a:t> Şah </a:t>
            </a:r>
            <a:r>
              <a:rPr lang="tr-TR" sz="2800" i="1" dirty="0" err="1"/>
              <a:t>Caduküni</a:t>
            </a:r>
            <a:r>
              <a:rPr lang="tr-TR" sz="2800" i="1" dirty="0"/>
              <a:t>-Meşhur</a:t>
            </a:r>
            <a:r>
              <a:rPr lang="tr-TR" sz="2800" dirty="0"/>
              <a:t> (1850), </a:t>
            </a:r>
            <a:r>
              <a:rPr lang="tr-TR" sz="2800" i="1" dirty="0" err="1"/>
              <a:t>Hekayeti</a:t>
            </a:r>
            <a:r>
              <a:rPr lang="tr-TR" sz="2800" i="1" dirty="0"/>
              <a:t>-</a:t>
            </a:r>
            <a:r>
              <a:rPr lang="tr-TR" sz="2800" i="1" dirty="0" err="1"/>
              <a:t>Hırsi</a:t>
            </a:r>
            <a:r>
              <a:rPr lang="tr-TR" sz="2800" i="1" dirty="0"/>
              <a:t>-</a:t>
            </a:r>
            <a:r>
              <a:rPr lang="tr-TR" sz="2800" i="1" dirty="0" err="1"/>
              <a:t>Guldurbasan</a:t>
            </a:r>
            <a:r>
              <a:rPr lang="tr-TR" sz="2800" i="1" dirty="0"/>
              <a:t> </a:t>
            </a:r>
            <a:r>
              <a:rPr lang="tr-TR" sz="2800" dirty="0"/>
              <a:t>(1851),  </a:t>
            </a:r>
            <a:r>
              <a:rPr lang="tr-TR" sz="2800" i="1" dirty="0"/>
              <a:t>Sergüzeşti-Veziri-Hani-</a:t>
            </a:r>
            <a:r>
              <a:rPr lang="tr-TR" sz="2800" i="1" dirty="0" err="1"/>
              <a:t>Lenkeran</a:t>
            </a:r>
            <a:r>
              <a:rPr lang="tr-TR" sz="2800" dirty="0"/>
              <a:t> (1851), </a:t>
            </a:r>
            <a:r>
              <a:rPr lang="tr-TR" sz="2800" i="1" dirty="0"/>
              <a:t>Sergüzeşti-Merdi-</a:t>
            </a:r>
            <a:r>
              <a:rPr lang="tr-TR" sz="2800" i="1" dirty="0" err="1"/>
              <a:t>Hesis</a:t>
            </a:r>
            <a:r>
              <a:rPr lang="tr-TR" sz="2800" dirty="0"/>
              <a:t> (1852) ve </a:t>
            </a:r>
            <a:r>
              <a:rPr lang="tr-TR" sz="2800" i="1" dirty="0" err="1"/>
              <a:t>Mürafie</a:t>
            </a:r>
            <a:r>
              <a:rPr lang="tr-TR" sz="2800" dirty="0"/>
              <a:t> </a:t>
            </a:r>
            <a:r>
              <a:rPr lang="tr-TR" sz="2800" i="1" dirty="0"/>
              <a:t>Vekillerinin </a:t>
            </a:r>
            <a:r>
              <a:rPr lang="tr-TR" sz="2800" i="1" dirty="0" err="1"/>
              <a:t>Hekayeti</a:t>
            </a:r>
            <a:r>
              <a:rPr lang="tr-TR" sz="2800" dirty="0"/>
              <a:t> (1855)’</a:t>
            </a:r>
            <a:r>
              <a:rPr lang="tr-TR" sz="2800" dirty="0" err="1"/>
              <a:t>dir</a:t>
            </a:r>
            <a:r>
              <a:rPr lang="tr-TR" sz="2800" dirty="0"/>
              <a:t>. </a:t>
            </a:r>
          </a:p>
        </p:txBody>
      </p:sp>
    </p:spTree>
    <p:extLst>
      <p:ext uri="{BB962C8B-B14F-4D97-AF65-F5344CB8AC3E}">
        <p14:creationId xmlns="" xmlns:p14="http://schemas.microsoft.com/office/powerpoint/2010/main" val="38132978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07568" y="1291190"/>
            <a:ext cx="7848872"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2800" dirty="0" err="1">
                <a:latin typeface="+mj-lt"/>
                <a:ea typeface="Times New Roman" pitchFamily="18" charset="0"/>
                <a:cs typeface="Arial" pitchFamily="34" charset="0"/>
              </a:rPr>
              <a:t>Ahundzade</a:t>
            </a:r>
            <a:r>
              <a:rPr lang="tr-TR" sz="2800" dirty="0">
                <a:latin typeface="+mj-lt"/>
                <a:ea typeface="Times New Roman" pitchFamily="18" charset="0"/>
                <a:cs typeface="Arial" pitchFamily="34" charset="0"/>
              </a:rPr>
              <a:t>, piyeslerinin tamamında içinde yaşadığı toplumsal yapıyı eleştirme ihtiyacı duyar. Yazar, din istismarının ve batıl inançların yanı sıra toplumdaki sefalet, eşitsizlik, kadına değer verilmemesi, kaçakçılık, hırsızlık, haraç alma, cinayet, eğitimsizlik, rüşvet gibi daha pek çok olumsuzluğu gündeme getirir. O, bu yönüyle, Azerbaycan’da realizmin ve eleştirel realizmin en önemli ilk uygulayıcısı durumundadır. </a:t>
            </a:r>
            <a:endParaRPr lang="tr-TR" sz="2800" dirty="0">
              <a:latin typeface="+mj-lt"/>
              <a:cs typeface="Arial" pitchFamily="34" charset="0"/>
            </a:endParaRPr>
          </a:p>
        </p:txBody>
      </p:sp>
    </p:spTree>
    <p:extLst>
      <p:ext uri="{BB962C8B-B14F-4D97-AF65-F5344CB8AC3E}">
        <p14:creationId xmlns="" xmlns:p14="http://schemas.microsoft.com/office/powerpoint/2010/main" val="20085575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351584" y="1412776"/>
            <a:ext cx="7560840" cy="2232248"/>
          </a:xfrm>
        </p:spPr>
        <p:txBody>
          <a:bodyPr>
            <a:normAutofit/>
          </a:bodyPr>
          <a:lstStyle/>
          <a:p>
            <a:pPr algn="just"/>
            <a:r>
              <a:rPr lang="tr-TR" sz="2800" dirty="0" smtClean="0"/>
              <a:t>Hasan Bey </a:t>
            </a:r>
            <a:r>
              <a:rPr lang="tr-TR" sz="2800" dirty="0" err="1" smtClean="0"/>
              <a:t>Zerdabi’nin</a:t>
            </a:r>
            <a:r>
              <a:rPr lang="tr-TR" sz="2800" dirty="0" smtClean="0"/>
              <a:t> gayretiyle Azerbaycan’da “</a:t>
            </a:r>
            <a:r>
              <a:rPr lang="tr-TR" sz="2800" dirty="0" err="1" smtClean="0"/>
              <a:t>Ekinçi</a:t>
            </a:r>
            <a:r>
              <a:rPr lang="tr-TR" sz="2800" dirty="0" smtClean="0"/>
              <a:t>” (1875-1877) adıyla ilk Türkçe gazete yayımlanmaya başlamıştır.</a:t>
            </a:r>
            <a:endParaRPr lang="tr-TR" sz="2800" dirty="0"/>
          </a:p>
        </p:txBody>
      </p:sp>
    </p:spTree>
    <p:extLst>
      <p:ext uri="{BB962C8B-B14F-4D97-AF65-F5344CB8AC3E}">
        <p14:creationId xmlns="" xmlns:p14="http://schemas.microsoft.com/office/powerpoint/2010/main" val="33779842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74638"/>
            <a:ext cx="8229600" cy="346050"/>
          </a:xfrm>
        </p:spPr>
        <p:txBody>
          <a:bodyPr>
            <a:noAutofit/>
          </a:bodyPr>
          <a:lstStyle/>
          <a:p>
            <a:pPr algn="just"/>
            <a:endParaRPr lang="tr-TR" sz="2800" dirty="0"/>
          </a:p>
        </p:txBody>
      </p:sp>
      <p:sp>
        <p:nvSpPr>
          <p:cNvPr id="3" name="2 Metin Yer Tutucusu"/>
          <p:cNvSpPr>
            <a:spLocks noGrp="1"/>
          </p:cNvSpPr>
          <p:nvPr>
            <p:ph type="body" idx="1"/>
          </p:nvPr>
        </p:nvSpPr>
        <p:spPr>
          <a:xfrm>
            <a:off x="1652798" y="1628800"/>
            <a:ext cx="4040188" cy="639762"/>
          </a:xfrm>
        </p:spPr>
        <p:txBody>
          <a:bodyPr>
            <a:noAutofit/>
          </a:bodyPr>
          <a:lstStyle/>
          <a:p>
            <a:r>
              <a:rPr lang="tr-TR" sz="2800" dirty="0" smtClean="0"/>
              <a:t>Hasan Bey </a:t>
            </a:r>
            <a:r>
              <a:rPr lang="tr-TR" sz="2800" dirty="0" err="1" smtClean="0"/>
              <a:t>Zerdabi</a:t>
            </a:r>
            <a:r>
              <a:rPr lang="tr-TR" sz="2800" dirty="0" smtClean="0"/>
              <a:t> (1837-1907)</a:t>
            </a:r>
          </a:p>
          <a:p>
            <a:endParaRPr lang="tr-TR" sz="2800" dirty="0"/>
          </a:p>
        </p:txBody>
      </p:sp>
      <p:pic>
        <p:nvPicPr>
          <p:cNvPr id="8" name="7 İçerik Yer Tutucusu" descr="Hasan Bey Zerdabi.jpg"/>
          <p:cNvPicPr>
            <a:picLocks noGrp="1" noChangeAspect="1"/>
          </p:cNvPicPr>
          <p:nvPr>
            <p:ph sz="half" idx="2"/>
          </p:nvPr>
        </p:nvPicPr>
        <p:blipFill>
          <a:blip r:embed="rId2" cstate="print"/>
          <a:stretch>
            <a:fillRect/>
          </a:stretch>
        </p:blipFill>
        <p:spPr>
          <a:xfrm>
            <a:off x="1991545" y="1628800"/>
            <a:ext cx="3701441" cy="3951288"/>
          </a:xfrm>
        </p:spPr>
      </p:pic>
      <p:sp>
        <p:nvSpPr>
          <p:cNvPr id="5" name="4 Metin Yer Tutucusu"/>
          <p:cNvSpPr>
            <a:spLocks noGrp="1"/>
          </p:cNvSpPr>
          <p:nvPr>
            <p:ph type="body" sz="quarter" idx="3"/>
          </p:nvPr>
        </p:nvSpPr>
        <p:spPr>
          <a:xfrm>
            <a:off x="6096000" y="1232756"/>
            <a:ext cx="4041775" cy="792088"/>
          </a:xfrm>
        </p:spPr>
        <p:txBody>
          <a:bodyPr>
            <a:noAutofit/>
          </a:bodyPr>
          <a:lstStyle/>
          <a:p>
            <a:pPr algn="ctr"/>
            <a:endParaRPr lang="tr-TR" sz="2800" dirty="0" smtClean="0"/>
          </a:p>
          <a:p>
            <a:pPr algn="ctr"/>
            <a:r>
              <a:rPr lang="tr-TR" sz="2800" dirty="0" err="1" smtClean="0"/>
              <a:t>Ekinçi</a:t>
            </a:r>
            <a:r>
              <a:rPr lang="tr-TR" sz="2800" dirty="0" smtClean="0"/>
              <a:t> (1875-1877)</a:t>
            </a:r>
          </a:p>
          <a:p>
            <a:pPr algn="ctr"/>
            <a:endParaRPr lang="tr-TR" sz="2800" dirty="0"/>
          </a:p>
        </p:txBody>
      </p:sp>
      <p:pic>
        <p:nvPicPr>
          <p:cNvPr id="7" name="6 İçerik Yer Tutucusu" descr="Ekinci Gazetesi.jpg"/>
          <p:cNvPicPr>
            <a:picLocks noGrp="1" noChangeAspect="1"/>
          </p:cNvPicPr>
          <p:nvPr>
            <p:ph sz="quarter" idx="4"/>
          </p:nvPr>
        </p:nvPicPr>
        <p:blipFill>
          <a:blip r:embed="rId3" cstate="print"/>
          <a:stretch>
            <a:fillRect/>
          </a:stretch>
        </p:blipFill>
        <p:spPr>
          <a:xfrm>
            <a:off x="6240017" y="1700808"/>
            <a:ext cx="4041775" cy="3888432"/>
          </a:xfrm>
        </p:spPr>
      </p:pic>
    </p:spTree>
    <p:extLst>
      <p:ext uri="{BB962C8B-B14F-4D97-AF65-F5344CB8AC3E}">
        <p14:creationId xmlns="" xmlns:p14="http://schemas.microsoft.com/office/powerpoint/2010/main" val="17127038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19536" y="836712"/>
            <a:ext cx="8229600" cy="3384376"/>
          </a:xfrm>
        </p:spPr>
        <p:txBody>
          <a:bodyPr>
            <a:normAutofit/>
          </a:bodyPr>
          <a:lstStyle/>
          <a:p>
            <a:r>
              <a:rPr lang="tr-TR" b="1" dirty="0" smtClean="0"/>
              <a:t>TL3030</a:t>
            </a:r>
            <a:br>
              <a:rPr lang="tr-TR" b="1" dirty="0" smtClean="0"/>
            </a:br>
            <a:r>
              <a:rPr lang="tr-TR" b="1" dirty="0" smtClean="0"/>
              <a:t/>
            </a:r>
            <a:br>
              <a:rPr lang="tr-TR" b="1" dirty="0" smtClean="0"/>
            </a:br>
            <a:r>
              <a:rPr lang="tr-TR" b="1" dirty="0" smtClean="0"/>
              <a:t>ÇAĞDAŞ AZERBAYCAN EDEBİYATI</a:t>
            </a:r>
            <a:r>
              <a:rPr lang="tr-TR" dirty="0" smtClean="0"/>
              <a:t/>
            </a:r>
            <a:br>
              <a:rPr lang="tr-TR" dirty="0" smtClean="0"/>
            </a:br>
            <a:r>
              <a:rPr lang="tr-TR" dirty="0" smtClean="0"/>
              <a:t>                                         </a:t>
            </a:r>
            <a:br>
              <a:rPr lang="tr-TR" dirty="0" smtClean="0"/>
            </a:br>
            <a:r>
              <a:rPr lang="tr-TR" sz="2700" b="1" dirty="0" smtClean="0">
                <a:solidFill>
                  <a:srgbClr val="0070C0"/>
                </a:solidFill>
              </a:rPr>
              <a:t>Prof. Dr. Erdoğan Uygur</a:t>
            </a:r>
            <a:endParaRPr lang="tr-TR" sz="2700" b="1" dirty="0">
              <a:solidFill>
                <a:srgbClr val="0070C0"/>
              </a:solidFill>
            </a:endParaRPr>
          </a:p>
        </p:txBody>
      </p:sp>
    </p:spTree>
    <p:extLst>
      <p:ext uri="{BB962C8B-B14F-4D97-AF65-F5344CB8AC3E}">
        <p14:creationId xmlns="" xmlns:p14="http://schemas.microsoft.com/office/powerpoint/2010/main" val="7117262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2351584" y="1340769"/>
            <a:ext cx="7560840" cy="2246769"/>
          </a:xfrm>
          <a:prstGeom prst="rect">
            <a:avLst/>
          </a:prstGeom>
        </p:spPr>
        <p:txBody>
          <a:bodyPr wrap="square">
            <a:spAutoFit/>
          </a:bodyPr>
          <a:lstStyle/>
          <a:p>
            <a:pPr algn="just"/>
            <a:r>
              <a:rPr lang="tr-TR" sz="2800" dirty="0"/>
              <a:t>Bu gazetede modern tarım uygulamaları ve ıslahatı hakkında bilgi verilmiştir. Bu bilgilerin yanı sıra dil, kültür ve sosyal yapıya dair yazılar ve bölge ülkeleriyle ilgili haberler de gazete sayfalarında yer almıştır. </a:t>
            </a:r>
          </a:p>
        </p:txBody>
      </p:sp>
    </p:spTree>
    <p:extLst>
      <p:ext uri="{BB962C8B-B14F-4D97-AF65-F5344CB8AC3E}">
        <p14:creationId xmlns="" xmlns:p14="http://schemas.microsoft.com/office/powerpoint/2010/main" val="42456490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9133" y="1183358"/>
            <a:ext cx="7560840" cy="5674642"/>
          </a:xfrm>
        </p:spPr>
        <p:txBody>
          <a:bodyPr>
            <a:noAutofit/>
          </a:bodyPr>
          <a:lstStyle/>
          <a:p>
            <a:pPr algn="just"/>
            <a:r>
              <a:rPr lang="tr-TR" sz="2800" i="1" dirty="0" smtClean="0"/>
              <a:t>Ekinci</a:t>
            </a:r>
            <a:r>
              <a:rPr lang="tr-TR" sz="2800" dirty="0" smtClean="0"/>
              <a:t> gazetesinden sonra Hacı Said Efendi </a:t>
            </a:r>
            <a:r>
              <a:rPr lang="tr-TR" sz="2800" dirty="0" err="1" smtClean="0"/>
              <a:t>Ünsizade’nin</a:t>
            </a:r>
            <a:r>
              <a:rPr lang="tr-TR" sz="2800" dirty="0" smtClean="0"/>
              <a:t> öncülüğünde, Tiflis’te Azerbaycan Türkçesiyle yayın hayatına giren haftalık </a:t>
            </a:r>
            <a:r>
              <a:rPr lang="tr-TR" sz="2800" i="1" dirty="0" smtClean="0"/>
              <a:t>Ziya</a:t>
            </a:r>
            <a:r>
              <a:rPr lang="tr-TR" sz="2800" dirty="0" smtClean="0"/>
              <a:t> (1879-1880</a:t>
            </a:r>
            <a:r>
              <a:rPr lang="tr-TR" sz="2800" i="1" dirty="0" smtClean="0"/>
              <a:t>), </a:t>
            </a:r>
            <a:r>
              <a:rPr lang="tr-TR" sz="2800" i="1" dirty="0" err="1" smtClean="0"/>
              <a:t>Ziyayi-Gafgaziyye</a:t>
            </a:r>
            <a:r>
              <a:rPr lang="tr-TR" sz="2800" dirty="0" smtClean="0"/>
              <a:t> (1880-1884) ve Hacı Said Efendi’nin kardeşi Celal </a:t>
            </a:r>
            <a:r>
              <a:rPr lang="tr-TR" sz="2800" dirty="0" err="1" smtClean="0"/>
              <a:t>Ünsizade’nin</a:t>
            </a:r>
            <a:r>
              <a:rPr lang="tr-TR" sz="2800" dirty="0" smtClean="0"/>
              <a:t> çıkardığı </a:t>
            </a:r>
            <a:r>
              <a:rPr lang="tr-TR" sz="2800" i="1" dirty="0" smtClean="0"/>
              <a:t>Keşkül</a:t>
            </a:r>
            <a:r>
              <a:rPr lang="tr-TR" sz="2800" dirty="0" smtClean="0"/>
              <a:t> (1883-1891) (önce dergi, daha sonra gazete formatında yayımlanır) gazeteleri edebî hayata canlılık getiren matbuat organları oldular. </a:t>
            </a:r>
            <a:endParaRPr lang="tr-TR" sz="2800" dirty="0"/>
          </a:p>
        </p:txBody>
      </p:sp>
    </p:spTree>
    <p:extLst>
      <p:ext uri="{BB962C8B-B14F-4D97-AF65-F5344CB8AC3E}">
        <p14:creationId xmlns="" xmlns:p14="http://schemas.microsoft.com/office/powerpoint/2010/main" val="14616087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87558" y="1144793"/>
            <a:ext cx="7560840" cy="3874442"/>
          </a:xfrm>
        </p:spPr>
        <p:txBody>
          <a:bodyPr>
            <a:noAutofit/>
          </a:bodyPr>
          <a:lstStyle/>
          <a:p>
            <a:pPr algn="just"/>
            <a:r>
              <a:rPr lang="tr-TR" sz="2800" i="1" dirty="0" smtClean="0"/>
              <a:t>Ziya</a:t>
            </a:r>
            <a:r>
              <a:rPr lang="tr-TR" sz="2800" dirty="0" smtClean="0"/>
              <a:t> kapandıktan sonra </a:t>
            </a:r>
            <a:r>
              <a:rPr lang="tr-TR" sz="2800" i="1" dirty="0" err="1" smtClean="0"/>
              <a:t>Ziyayi-Gafgaziyye</a:t>
            </a:r>
            <a:r>
              <a:rPr lang="tr-TR" sz="2800" dirty="0" smtClean="0"/>
              <a:t> adıyla yayınlanmaya başladı. Bu iki gazete muhafazakâr görüşe uygun yayınlar yaptı.  </a:t>
            </a:r>
            <a:r>
              <a:rPr lang="tr-TR" sz="2800" i="1" dirty="0" smtClean="0"/>
              <a:t>Ziya</a:t>
            </a:r>
            <a:r>
              <a:rPr lang="tr-TR" sz="2800" dirty="0" smtClean="0"/>
              <a:t> gazetesi böyle bir görüntü verse de, maarifçi fikirlere kapalı değildi. </a:t>
            </a:r>
            <a:endParaRPr lang="tr-TR" sz="2800" dirty="0"/>
          </a:p>
        </p:txBody>
      </p:sp>
    </p:spTree>
    <p:extLst>
      <p:ext uri="{BB962C8B-B14F-4D97-AF65-F5344CB8AC3E}">
        <p14:creationId xmlns="" xmlns:p14="http://schemas.microsoft.com/office/powerpoint/2010/main" val="26648050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266561" y="982561"/>
            <a:ext cx="7920880" cy="5242594"/>
          </a:xfrm>
        </p:spPr>
        <p:txBody>
          <a:bodyPr>
            <a:noAutofit/>
          </a:bodyPr>
          <a:lstStyle/>
          <a:p>
            <a:pPr algn="just"/>
            <a:r>
              <a:rPr lang="tr-TR" sz="2800" dirty="0" smtClean="0"/>
              <a:t>Gazetede zaman zaman toplumsal gelişmenin ancak yenilikleri kabulle mümkün olabileceğini belirten yazılara yer verilmiştir. Edebiyat alanında işlenen konu çeşidinin azlığından yakınan gazete, edebî zevkin “yeni </a:t>
            </a:r>
            <a:r>
              <a:rPr lang="tr-TR" sz="2800" dirty="0" err="1" smtClean="0"/>
              <a:t>usûl</a:t>
            </a:r>
            <a:r>
              <a:rPr lang="tr-TR" sz="2800" dirty="0" smtClean="0"/>
              <a:t>” ile yani maarifçi anlayışla terbiye edilmesinden yana bir politikayı benimsemiştir. </a:t>
            </a:r>
            <a:br>
              <a:rPr lang="tr-TR" sz="2800" dirty="0" smtClean="0"/>
            </a:br>
            <a:endParaRPr lang="tr-TR" sz="2800" dirty="0"/>
          </a:p>
        </p:txBody>
      </p:sp>
    </p:spTree>
    <p:extLst>
      <p:ext uri="{BB962C8B-B14F-4D97-AF65-F5344CB8AC3E}">
        <p14:creationId xmlns="" xmlns:p14="http://schemas.microsoft.com/office/powerpoint/2010/main" val="5446321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351584" y="1340768"/>
            <a:ext cx="7560840" cy="3168352"/>
          </a:xfrm>
        </p:spPr>
        <p:txBody>
          <a:bodyPr>
            <a:normAutofit/>
          </a:bodyPr>
          <a:lstStyle/>
          <a:p>
            <a:pPr algn="just"/>
            <a:r>
              <a:rPr lang="tr-TR" sz="2800" dirty="0" smtClean="0"/>
              <a:t>Genellikle Rusça ve Farsça makalelerin yer aldığı </a:t>
            </a:r>
            <a:r>
              <a:rPr lang="tr-TR" sz="2800" i="1" dirty="0" smtClean="0"/>
              <a:t>Keşkül</a:t>
            </a:r>
            <a:r>
              <a:rPr lang="tr-TR" sz="2800" dirty="0" smtClean="0"/>
              <a:t> gazetesi </a:t>
            </a:r>
            <a:r>
              <a:rPr lang="tr-TR" sz="2800" i="1" dirty="0" err="1" smtClean="0"/>
              <a:t>Ekinçi</a:t>
            </a:r>
            <a:r>
              <a:rPr lang="tr-TR" sz="2800" dirty="0" err="1" smtClean="0"/>
              <a:t>’nin</a:t>
            </a:r>
            <a:r>
              <a:rPr lang="tr-TR" sz="2800" dirty="0" smtClean="0"/>
              <a:t> edebî görüşleri doğrultusunda yayın yapmasının yanı sıra Rus ve dünya edebiyatından örnekler veriyor, ayrıca, siyasî mevzulara da değiniyordu. </a:t>
            </a:r>
            <a:endParaRPr lang="tr-TR" sz="2800" dirty="0"/>
          </a:p>
        </p:txBody>
      </p:sp>
    </p:spTree>
    <p:extLst>
      <p:ext uri="{BB962C8B-B14F-4D97-AF65-F5344CB8AC3E}">
        <p14:creationId xmlns="" xmlns:p14="http://schemas.microsoft.com/office/powerpoint/2010/main" val="15289103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351584" y="1268760"/>
            <a:ext cx="7560840" cy="2246769"/>
          </a:xfrm>
          <a:prstGeom prst="rect">
            <a:avLst/>
          </a:prstGeom>
        </p:spPr>
        <p:txBody>
          <a:bodyPr wrap="square">
            <a:spAutoFit/>
          </a:bodyPr>
          <a:lstStyle/>
          <a:p>
            <a:pPr algn="just"/>
            <a:r>
              <a:rPr lang="tr-TR" sz="2800" dirty="0"/>
              <a:t>Gazetede Hasan Bey </a:t>
            </a:r>
            <a:r>
              <a:rPr lang="tr-TR" sz="2800" dirty="0" err="1"/>
              <a:t>Zerdabî</a:t>
            </a:r>
            <a:r>
              <a:rPr lang="tr-TR" sz="2800" dirty="0"/>
              <a:t>, </a:t>
            </a:r>
            <a:r>
              <a:rPr lang="tr-TR" sz="2800" dirty="0" err="1"/>
              <a:t>Seyid</a:t>
            </a:r>
            <a:r>
              <a:rPr lang="tr-TR" sz="2800" dirty="0"/>
              <a:t> Azim </a:t>
            </a:r>
            <a:r>
              <a:rPr lang="tr-TR" sz="2800" dirty="0" err="1"/>
              <a:t>Şirvanî</a:t>
            </a:r>
            <a:r>
              <a:rPr lang="tr-TR" sz="2800" dirty="0"/>
              <a:t>, </a:t>
            </a:r>
            <a:r>
              <a:rPr lang="tr-TR" sz="2800" dirty="0" err="1"/>
              <a:t>Firudunbey</a:t>
            </a:r>
            <a:r>
              <a:rPr lang="tr-TR" sz="2800" dirty="0"/>
              <a:t> </a:t>
            </a:r>
            <a:r>
              <a:rPr lang="tr-TR" sz="2800" dirty="0" err="1"/>
              <a:t>Köçerli</a:t>
            </a:r>
            <a:r>
              <a:rPr lang="tr-TR" sz="2800" dirty="0"/>
              <a:t> (1863-1920), </a:t>
            </a:r>
            <a:r>
              <a:rPr lang="tr-TR" sz="2800" dirty="0" err="1"/>
              <a:t>Sultanmecid</a:t>
            </a:r>
            <a:r>
              <a:rPr lang="tr-TR" sz="2800" dirty="0"/>
              <a:t> </a:t>
            </a:r>
            <a:r>
              <a:rPr lang="tr-TR" sz="2800" dirty="0" err="1"/>
              <a:t>Genizade</a:t>
            </a:r>
            <a:r>
              <a:rPr lang="tr-TR" sz="2800" dirty="0"/>
              <a:t> (1866-1937), </a:t>
            </a:r>
            <a:r>
              <a:rPr lang="tr-TR" sz="2800" dirty="0" err="1"/>
              <a:t>Reşid</a:t>
            </a:r>
            <a:r>
              <a:rPr lang="tr-TR" sz="2800" dirty="0"/>
              <a:t> Bey </a:t>
            </a:r>
            <a:r>
              <a:rPr lang="tr-TR" sz="2800" dirty="0" err="1"/>
              <a:t>Ahundof</a:t>
            </a:r>
            <a:r>
              <a:rPr lang="tr-TR" sz="2800" dirty="0"/>
              <a:t> (1854-1905), </a:t>
            </a:r>
            <a:r>
              <a:rPr lang="tr-TR" sz="2800" dirty="0" err="1"/>
              <a:t>Gülmemmed</a:t>
            </a:r>
            <a:r>
              <a:rPr lang="tr-TR" sz="2800" dirty="0"/>
              <a:t> Bey Kengerli gibi yazar, şair ve aydınların makaleleri yayınlanıyordu. </a:t>
            </a:r>
          </a:p>
        </p:txBody>
      </p:sp>
    </p:spTree>
    <p:extLst>
      <p:ext uri="{BB962C8B-B14F-4D97-AF65-F5344CB8AC3E}">
        <p14:creationId xmlns="" xmlns:p14="http://schemas.microsoft.com/office/powerpoint/2010/main" val="39093678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23592" y="1268760"/>
            <a:ext cx="7560840" cy="2677656"/>
          </a:xfrm>
          <a:prstGeom prst="rect">
            <a:avLst/>
          </a:prstGeom>
        </p:spPr>
        <p:txBody>
          <a:bodyPr wrap="square">
            <a:spAutoFit/>
          </a:bodyPr>
          <a:lstStyle/>
          <a:p>
            <a:pPr algn="just"/>
            <a:r>
              <a:rPr lang="tr-TR" sz="2800" dirty="0"/>
              <a:t>Gazete farklı görüşlerin ve fikirlerin tartışılabildiği bir yayın organı vazifesi görüyordu. Çar veya burjuva yanlısı, ya da dinî inancı metheden yazıların yanında ilim ve medeniyeti konu alan, hukuksuzluğa karşı çıkan makaleler de görülüyordu.</a:t>
            </a:r>
          </a:p>
        </p:txBody>
      </p:sp>
    </p:spTree>
    <p:extLst>
      <p:ext uri="{BB962C8B-B14F-4D97-AF65-F5344CB8AC3E}">
        <p14:creationId xmlns="" xmlns:p14="http://schemas.microsoft.com/office/powerpoint/2010/main" val="12042412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087766" y="193888"/>
            <a:ext cx="6790762" cy="976312"/>
          </a:xfrm>
        </p:spPr>
        <p:txBody>
          <a:bodyPr>
            <a:noAutofit/>
          </a:bodyPr>
          <a:lstStyle/>
          <a:p>
            <a:r>
              <a:rPr lang="tr-TR" dirty="0" smtClean="0"/>
              <a:t>Keşkül gazetesi “Türk Milleti” kavramının oluşmaya başladığı bir yayın organıdır.</a:t>
            </a:r>
            <a:br>
              <a:rPr lang="tr-TR" dirty="0" smtClean="0"/>
            </a:br>
            <a:endParaRPr lang="tr-TR" dirty="0"/>
          </a:p>
        </p:txBody>
      </p:sp>
      <p:pic>
        <p:nvPicPr>
          <p:cNvPr id="5" name="4 İçerik Yer Tutucusu" descr="Keşkül Gazetesi.jpg"/>
          <p:cNvPicPr>
            <a:picLocks noGrp="1" noChangeAspect="1"/>
          </p:cNvPicPr>
          <p:nvPr>
            <p:ph idx="1"/>
          </p:nvPr>
        </p:nvPicPr>
        <p:blipFill>
          <a:blip r:embed="rId2" cstate="print"/>
          <a:stretch>
            <a:fillRect/>
          </a:stretch>
        </p:blipFill>
        <p:spPr>
          <a:xfrm>
            <a:off x="7894849" y="1170200"/>
            <a:ext cx="4151144" cy="5649491"/>
          </a:xfrm>
        </p:spPr>
      </p:pic>
      <p:sp>
        <p:nvSpPr>
          <p:cNvPr id="4" name="3 Metin Yer Tutucusu"/>
          <p:cNvSpPr>
            <a:spLocks noGrp="1"/>
          </p:cNvSpPr>
          <p:nvPr>
            <p:ph type="body" sz="half" idx="2"/>
          </p:nvPr>
        </p:nvSpPr>
        <p:spPr>
          <a:xfrm>
            <a:off x="1211901" y="1170200"/>
            <a:ext cx="6259820" cy="4262436"/>
          </a:xfrm>
        </p:spPr>
        <p:txBody>
          <a:bodyPr>
            <a:noAutofit/>
          </a:bodyPr>
          <a:lstStyle/>
          <a:p>
            <a:r>
              <a:rPr lang="tr-TR" sz="2000" dirty="0" smtClean="0"/>
              <a:t>Soru	- Milletin nedir?</a:t>
            </a:r>
          </a:p>
          <a:p>
            <a:r>
              <a:rPr lang="tr-TR" sz="2000" dirty="0" smtClean="0"/>
              <a:t>Cevap	- Müslümanım, hem de Türk'üm.</a:t>
            </a:r>
          </a:p>
          <a:p>
            <a:r>
              <a:rPr lang="tr-TR" sz="2000" dirty="0" smtClean="0"/>
              <a:t>Soru	- Osmanlı mısın?</a:t>
            </a:r>
          </a:p>
          <a:p>
            <a:r>
              <a:rPr lang="tr-TR" sz="2000" dirty="0" smtClean="0"/>
              <a:t>Cevap	- Hayır, </a:t>
            </a:r>
            <a:r>
              <a:rPr lang="tr-TR" sz="2000" dirty="0" err="1" smtClean="0"/>
              <a:t>bicanlıyım</a:t>
            </a:r>
            <a:r>
              <a:rPr lang="tr-TR" sz="2000" dirty="0" smtClean="0"/>
              <a:t>. (</a:t>
            </a:r>
            <a:r>
              <a:rPr lang="tr-TR" sz="2000" dirty="0" err="1" smtClean="0"/>
              <a:t>Azerbaycanlı'nın</a:t>
            </a:r>
            <a:r>
              <a:rPr lang="tr-TR" sz="2000" dirty="0" smtClean="0"/>
              <a:t> kısaltılmış hâli,  cansız anlamına geliyor. Yazar kelime oyunu yapıyor.)</a:t>
            </a:r>
          </a:p>
          <a:p>
            <a:r>
              <a:rPr lang="tr-TR" sz="2000" dirty="0" smtClean="0"/>
              <a:t>Soru	- Azerbaycanlıların ülkesi neresi?</a:t>
            </a:r>
          </a:p>
          <a:p>
            <a:r>
              <a:rPr lang="tr-TR" sz="2000" dirty="0" smtClean="0"/>
              <a:t>Cevap	- Bildiğim kadarıyla Aras'ın ötesinde Azeriler yaşar, bu tarafında </a:t>
            </a:r>
            <a:r>
              <a:rPr lang="tr-TR" sz="2000" dirty="0" err="1" smtClean="0"/>
              <a:t>bicanlılar</a:t>
            </a:r>
            <a:r>
              <a:rPr lang="tr-TR" sz="2000" dirty="0" smtClean="0"/>
              <a:t>, ikisi birden Azerbaycan olur. Biz ayrı ayrı </a:t>
            </a:r>
            <a:r>
              <a:rPr lang="tr-TR" sz="2000" dirty="0" err="1" smtClean="0"/>
              <a:t>bicanlıyız</a:t>
            </a:r>
            <a:r>
              <a:rPr lang="tr-TR" sz="2000" dirty="0" smtClean="0"/>
              <a:t>.</a:t>
            </a:r>
          </a:p>
          <a:p>
            <a:r>
              <a:rPr lang="tr-TR" sz="2000" dirty="0" smtClean="0"/>
              <a:t>Soru	- Türkçe konuşuyorsun, öyleyse Türk müsün?</a:t>
            </a:r>
          </a:p>
          <a:p>
            <a:r>
              <a:rPr lang="tr-TR" sz="2000" dirty="0" smtClean="0"/>
              <a:t>Cevap	- Benim durumumu açıklayan bir kelime yok. Türküm, fakat </a:t>
            </a:r>
            <a:r>
              <a:rPr lang="tr-TR" sz="2000" dirty="0" err="1" smtClean="0"/>
              <a:t>bicanlı</a:t>
            </a:r>
            <a:r>
              <a:rPr lang="tr-TR" sz="2000" dirty="0" smtClean="0"/>
              <a:t>.</a:t>
            </a:r>
          </a:p>
          <a:p>
            <a:r>
              <a:rPr lang="tr-TR" sz="2000" dirty="0" smtClean="0"/>
              <a:t>Soru	- Kendine </a:t>
            </a:r>
            <a:r>
              <a:rPr lang="tr-TR" sz="2000" dirty="0" err="1" smtClean="0"/>
              <a:t>bicanlı</a:t>
            </a:r>
            <a:r>
              <a:rPr lang="tr-TR" sz="2000" dirty="0" smtClean="0"/>
              <a:t> Türk diyeceğine neden Azerbaycanlı Türk diyerek bu sorunu halletmiyorsun? </a:t>
            </a:r>
          </a:p>
          <a:p>
            <a:endParaRPr lang="tr-TR" sz="2000" dirty="0"/>
          </a:p>
        </p:txBody>
      </p:sp>
    </p:spTree>
    <p:extLst>
      <p:ext uri="{BB962C8B-B14F-4D97-AF65-F5344CB8AC3E}">
        <p14:creationId xmlns="" xmlns:p14="http://schemas.microsoft.com/office/powerpoint/2010/main" val="195201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00862" y="953063"/>
            <a:ext cx="7560840" cy="4954562"/>
          </a:xfrm>
        </p:spPr>
        <p:txBody>
          <a:bodyPr>
            <a:normAutofit/>
          </a:bodyPr>
          <a:lstStyle/>
          <a:p>
            <a:pPr algn="just"/>
            <a:r>
              <a:rPr lang="tr-TR" sz="2800" dirty="0" smtClean="0"/>
              <a:t>1880-1890’lı yıllarda Bakü’de </a:t>
            </a:r>
            <a:r>
              <a:rPr lang="tr-TR" sz="2800" i="1" dirty="0" err="1" smtClean="0"/>
              <a:t>Kaspi</a:t>
            </a:r>
            <a:r>
              <a:rPr lang="tr-TR" sz="2800" dirty="0" smtClean="0"/>
              <a:t>, </a:t>
            </a:r>
            <a:r>
              <a:rPr lang="tr-TR" sz="2800" i="1" dirty="0" err="1" smtClean="0"/>
              <a:t>Bakinskiye</a:t>
            </a:r>
            <a:r>
              <a:rPr lang="tr-TR" sz="2800" dirty="0" smtClean="0"/>
              <a:t> </a:t>
            </a:r>
            <a:r>
              <a:rPr lang="tr-TR" sz="2800" i="1" dirty="0" err="1" smtClean="0"/>
              <a:t>İzvestiya</a:t>
            </a:r>
            <a:r>
              <a:rPr lang="tr-TR" sz="2800" dirty="0" smtClean="0"/>
              <a:t>, </a:t>
            </a:r>
            <a:r>
              <a:rPr lang="tr-TR" sz="2800" i="1" dirty="0" smtClean="0"/>
              <a:t>Bakü</a:t>
            </a:r>
            <a:r>
              <a:rPr lang="tr-TR" sz="2800" dirty="0" smtClean="0"/>
              <a:t> gibi Rusça yayınlanan gazeteler de yayın hayatına girmiştir. Bu gazetelerde zaman zaman Azerbaycan’ın sosyal, ekonomik ve kültürel hayatını yansıtan yazılara yer verilmiştir.</a:t>
            </a:r>
            <a:endParaRPr lang="tr-TR" sz="2800" dirty="0"/>
          </a:p>
        </p:txBody>
      </p:sp>
    </p:spTree>
    <p:extLst>
      <p:ext uri="{BB962C8B-B14F-4D97-AF65-F5344CB8AC3E}">
        <p14:creationId xmlns="" xmlns:p14="http://schemas.microsoft.com/office/powerpoint/2010/main" val="30714921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351584" y="1196753"/>
            <a:ext cx="7560840" cy="1815882"/>
          </a:xfrm>
          <a:prstGeom prst="rect">
            <a:avLst/>
          </a:prstGeom>
        </p:spPr>
        <p:txBody>
          <a:bodyPr wrap="square">
            <a:spAutoFit/>
          </a:bodyPr>
          <a:lstStyle/>
          <a:p>
            <a:pPr algn="just"/>
            <a:r>
              <a:rPr lang="tr-TR" sz="2800" dirty="0"/>
              <a:t>XIX. yüzyıl XX. yüzyıla düşünsel ve kültürel malzeme taşıyan bir dönem olmuştur. okullaşma oranında belirgin bir artışla birlikte Pozitif bilimlere önem verilmeye başlanmıştır. </a:t>
            </a:r>
          </a:p>
        </p:txBody>
      </p:sp>
    </p:spTree>
    <p:extLst>
      <p:ext uri="{BB962C8B-B14F-4D97-AF65-F5344CB8AC3E}">
        <p14:creationId xmlns="" xmlns:p14="http://schemas.microsoft.com/office/powerpoint/2010/main" val="5259300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Bir kere yükselen bayrak bir daha inmez</a:t>
            </a:r>
            <a:br>
              <a:rPr lang="tr-TR" sz="2800" dirty="0" smtClean="0"/>
            </a:br>
            <a:r>
              <a:rPr lang="tr-TR" sz="2800" dirty="0" smtClean="0"/>
              <a:t>                                         </a:t>
            </a:r>
            <a:r>
              <a:rPr lang="tr-TR" sz="2000" dirty="0" smtClean="0"/>
              <a:t>Mehmet Emin </a:t>
            </a:r>
            <a:r>
              <a:rPr lang="tr-TR" sz="2000" dirty="0" err="1" smtClean="0"/>
              <a:t>Resulzade</a:t>
            </a:r>
            <a:endParaRPr lang="tr-TR" sz="2000" dirty="0"/>
          </a:p>
        </p:txBody>
      </p:sp>
      <p:pic>
        <p:nvPicPr>
          <p:cNvPr id="4" name="3 İçerik Yer Tutucusu" descr="Azerbaycan Bayrağı.jpg"/>
          <p:cNvPicPr>
            <a:picLocks noGrp="1" noChangeAspect="1"/>
          </p:cNvPicPr>
          <p:nvPr>
            <p:ph idx="1"/>
          </p:nvPr>
        </p:nvPicPr>
        <p:blipFill>
          <a:blip r:embed="rId2" cstate="print"/>
          <a:stretch>
            <a:fillRect/>
          </a:stretch>
        </p:blipFill>
        <p:spPr>
          <a:xfrm>
            <a:off x="3238500" y="1958181"/>
            <a:ext cx="5715000" cy="3810000"/>
          </a:xfrm>
        </p:spPr>
      </p:pic>
    </p:spTree>
    <p:extLst>
      <p:ext uri="{BB962C8B-B14F-4D97-AF65-F5344CB8AC3E}">
        <p14:creationId xmlns="" xmlns:p14="http://schemas.microsoft.com/office/powerpoint/2010/main" val="250805100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412776"/>
            <a:ext cx="7200800" cy="2246769"/>
          </a:xfrm>
          <a:prstGeom prst="rect">
            <a:avLst/>
          </a:prstGeom>
        </p:spPr>
        <p:txBody>
          <a:bodyPr wrap="square">
            <a:spAutoFit/>
          </a:bodyPr>
          <a:lstStyle/>
          <a:p>
            <a:pPr algn="just"/>
            <a:r>
              <a:rPr lang="tr-TR" sz="2800" dirty="0">
                <a:solidFill>
                  <a:srgbClr val="FF0000"/>
                </a:solidFill>
              </a:rPr>
              <a:t>Kız çocuklarının okullaşma oranında da belirgin bir artış gözlemlenmiştir.  Bu gelişmeler çerçevesinde bu yüzyılı Azerbaycan için aydınlanma döneminin başladığı yüzyıl olarak değerlendirmek mümkündür. </a:t>
            </a:r>
          </a:p>
        </p:txBody>
      </p:sp>
    </p:spTree>
    <p:extLst>
      <p:ext uri="{BB962C8B-B14F-4D97-AF65-F5344CB8AC3E}">
        <p14:creationId xmlns="" xmlns:p14="http://schemas.microsoft.com/office/powerpoint/2010/main" val="24644578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484784"/>
            <a:ext cx="7200800" cy="954107"/>
          </a:xfrm>
          <a:prstGeom prst="rect">
            <a:avLst/>
          </a:prstGeom>
        </p:spPr>
        <p:txBody>
          <a:bodyPr wrap="square">
            <a:spAutoFit/>
          </a:bodyPr>
          <a:lstStyle/>
          <a:p>
            <a:pPr algn="ctr"/>
            <a:r>
              <a:rPr lang="tr-TR" sz="2800" dirty="0"/>
              <a:t>Soru-Cevap</a:t>
            </a:r>
          </a:p>
          <a:p>
            <a:pPr algn="ctr"/>
            <a:r>
              <a:rPr lang="tr-TR" sz="2800" dirty="0"/>
              <a:t>Katkı ve eleştiriler</a:t>
            </a:r>
          </a:p>
        </p:txBody>
      </p:sp>
    </p:spTree>
    <p:extLst>
      <p:ext uri="{BB962C8B-B14F-4D97-AF65-F5344CB8AC3E}">
        <p14:creationId xmlns="" xmlns:p14="http://schemas.microsoft.com/office/powerpoint/2010/main" val="234619462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403987" y="1411214"/>
            <a:ext cx="8170606" cy="5355312"/>
          </a:xfrm>
          <a:prstGeom prst="rect">
            <a:avLst/>
          </a:prstGeom>
          <a:noFill/>
        </p:spPr>
        <p:txBody>
          <a:bodyPr wrap="square" rtlCol="0">
            <a:spAutoFit/>
          </a:bodyPr>
          <a:lstStyle/>
          <a:p>
            <a:r>
              <a:rPr lang="tr-TR" dirty="0" err="1"/>
              <a:t>Ahundov</a:t>
            </a:r>
            <a:r>
              <a:rPr lang="tr-TR" dirty="0"/>
              <a:t>, </a:t>
            </a:r>
            <a:r>
              <a:rPr lang="tr-TR" dirty="0" err="1"/>
              <a:t>Nazim</a:t>
            </a:r>
            <a:r>
              <a:rPr lang="tr-TR" dirty="0"/>
              <a:t>, </a:t>
            </a:r>
            <a:r>
              <a:rPr lang="tr-TR" i="1" dirty="0"/>
              <a:t>Molla </a:t>
            </a:r>
            <a:r>
              <a:rPr lang="tr-TR" i="1" dirty="0" err="1"/>
              <a:t>Nesreddin</a:t>
            </a:r>
            <a:r>
              <a:rPr lang="tr-TR" i="1" dirty="0"/>
              <a:t> </a:t>
            </a:r>
            <a:r>
              <a:rPr lang="tr-TR" i="1" dirty="0" err="1"/>
              <a:t>Jurnalının</a:t>
            </a:r>
            <a:r>
              <a:rPr lang="tr-TR" i="1" dirty="0"/>
              <a:t> Neşri Tarihi</a:t>
            </a:r>
            <a:r>
              <a:rPr lang="tr-TR" dirty="0"/>
              <a:t>, </a:t>
            </a:r>
            <a:r>
              <a:rPr lang="tr-TR" dirty="0" err="1"/>
              <a:t>Azerneşr</a:t>
            </a:r>
            <a:r>
              <a:rPr lang="tr-TR" dirty="0"/>
              <a:t>, Bakı, 1959.</a:t>
            </a:r>
          </a:p>
          <a:p>
            <a:r>
              <a:rPr lang="tr-TR" dirty="0" err="1"/>
              <a:t>Аrif</a:t>
            </a:r>
            <a:r>
              <a:rPr lang="tr-TR" dirty="0"/>
              <a:t>, </a:t>
            </a:r>
            <a:r>
              <a:rPr lang="tr-TR" dirty="0" err="1"/>
              <a:t>Memmed</a:t>
            </a:r>
            <a:r>
              <a:rPr lang="tr-TR" dirty="0"/>
              <a:t>; </a:t>
            </a:r>
            <a:r>
              <a:rPr lang="tr-TR" dirty="0" err="1"/>
              <a:t>Hüseynov</a:t>
            </a:r>
            <a:r>
              <a:rPr lang="tr-TR" dirty="0"/>
              <a:t>, </a:t>
            </a:r>
            <a:r>
              <a:rPr lang="tr-TR" dirty="0" err="1"/>
              <a:t>Heyder</a:t>
            </a:r>
            <a:r>
              <a:rPr lang="tr-TR" dirty="0"/>
              <a:t>, </a:t>
            </a:r>
            <a:r>
              <a:rPr lang="tr-TR" i="1" dirty="0"/>
              <a:t>Azerbaycan </a:t>
            </a:r>
            <a:r>
              <a:rPr lang="tr-TR" i="1" dirty="0" err="1"/>
              <a:t>Edebiyyatı</a:t>
            </a:r>
            <a:r>
              <a:rPr lang="tr-TR" i="1" dirty="0"/>
              <a:t> Tarihi II</a:t>
            </a:r>
            <a:r>
              <a:rPr lang="tr-TR" dirty="0"/>
              <a:t>,  </a:t>
            </a:r>
            <a:r>
              <a:rPr lang="tr-TR" dirty="0" err="1"/>
              <a:t>ZAAzF</a:t>
            </a:r>
            <a:r>
              <a:rPr lang="tr-TR" dirty="0"/>
              <a:t>, Bakı, 1944.</a:t>
            </a:r>
          </a:p>
          <a:p>
            <a:r>
              <a:rPr lang="tr-TR" i="1" dirty="0"/>
              <a:t>Azerbaycan </a:t>
            </a:r>
            <a:r>
              <a:rPr lang="tr-TR" i="1" dirty="0" err="1"/>
              <a:t>Sovet</a:t>
            </a:r>
            <a:r>
              <a:rPr lang="tr-TR" i="1" dirty="0"/>
              <a:t> </a:t>
            </a:r>
            <a:r>
              <a:rPr lang="tr-TR" i="1" dirty="0" err="1"/>
              <a:t>Ensiklopediyası</a:t>
            </a:r>
            <a:r>
              <a:rPr lang="tr-TR" dirty="0"/>
              <a:t>, </a:t>
            </a:r>
            <a:r>
              <a:rPr lang="tr-TR" dirty="0" err="1"/>
              <a:t>cild</a:t>
            </a:r>
            <a:r>
              <a:rPr lang="tr-TR" dirty="0"/>
              <a:t> I, VI, Bakı, 1982.</a:t>
            </a:r>
          </a:p>
          <a:p>
            <a:r>
              <a:rPr lang="tr-TR" dirty="0" err="1"/>
              <a:t>Caferov</a:t>
            </a:r>
            <a:r>
              <a:rPr lang="tr-TR" dirty="0"/>
              <a:t>, Cafer, </a:t>
            </a:r>
            <a:r>
              <a:rPr lang="tr-TR" i="1" dirty="0" err="1"/>
              <a:t>Dramatürgiya</a:t>
            </a:r>
            <a:r>
              <a:rPr lang="tr-TR" i="1" dirty="0"/>
              <a:t> ve </a:t>
            </a:r>
            <a:r>
              <a:rPr lang="tr-TR" i="1" dirty="0" err="1"/>
              <a:t>Teatr</a:t>
            </a:r>
            <a:r>
              <a:rPr lang="tr-TR" dirty="0"/>
              <a:t>, </a:t>
            </a:r>
            <a:r>
              <a:rPr lang="tr-TR" dirty="0" err="1"/>
              <a:t>cild</a:t>
            </a:r>
            <a:r>
              <a:rPr lang="tr-TR" dirty="0"/>
              <a:t> I, </a:t>
            </a:r>
            <a:r>
              <a:rPr lang="tr-TR" dirty="0" err="1"/>
              <a:t>Azerneşr</a:t>
            </a:r>
            <a:r>
              <a:rPr lang="tr-TR" dirty="0"/>
              <a:t>, Bakı, 1967.</a:t>
            </a:r>
          </a:p>
          <a:p>
            <a:r>
              <a:rPr lang="tr-TR" dirty="0" err="1"/>
              <a:t>Caferov</a:t>
            </a:r>
            <a:r>
              <a:rPr lang="tr-TR" dirty="0"/>
              <a:t>, Cafer; </a:t>
            </a:r>
            <a:r>
              <a:rPr lang="tr-TR" dirty="0" err="1"/>
              <a:t>Babayev</a:t>
            </a:r>
            <a:r>
              <a:rPr lang="tr-TR" dirty="0"/>
              <a:t>, A., </a:t>
            </a:r>
            <a:r>
              <a:rPr lang="tr-TR" i="1" dirty="0"/>
              <a:t>Şerefli</a:t>
            </a:r>
            <a:r>
              <a:rPr lang="tr-TR" dirty="0"/>
              <a:t> </a:t>
            </a:r>
            <a:r>
              <a:rPr lang="tr-TR" i="1" dirty="0"/>
              <a:t>Yol</a:t>
            </a:r>
            <a:r>
              <a:rPr lang="tr-TR" dirty="0"/>
              <a:t>, </a:t>
            </a:r>
            <a:r>
              <a:rPr lang="tr-TR" dirty="0" err="1"/>
              <a:t>Azerneşr</a:t>
            </a:r>
            <a:r>
              <a:rPr lang="tr-TR" dirty="0"/>
              <a:t>, Bakı, 1974.</a:t>
            </a:r>
          </a:p>
          <a:p>
            <a:r>
              <a:rPr lang="tr-TR" dirty="0" err="1"/>
              <a:t>Gasımzade</a:t>
            </a:r>
            <a:r>
              <a:rPr lang="tr-TR" dirty="0"/>
              <a:t>, </a:t>
            </a:r>
            <a:r>
              <a:rPr lang="tr-TR" dirty="0" err="1"/>
              <a:t>Feyzulla</a:t>
            </a:r>
            <a:r>
              <a:rPr lang="tr-TR" dirty="0"/>
              <a:t>, </a:t>
            </a:r>
            <a:r>
              <a:rPr lang="tr-TR" i="1" dirty="0"/>
              <a:t>XIX. </a:t>
            </a:r>
            <a:r>
              <a:rPr lang="tr-TR" i="1" dirty="0" err="1"/>
              <a:t>Esr</a:t>
            </a:r>
            <a:r>
              <a:rPr lang="tr-TR" i="1" dirty="0"/>
              <a:t> Azerbaycan </a:t>
            </a:r>
            <a:r>
              <a:rPr lang="tr-TR" i="1" dirty="0" err="1"/>
              <a:t>Edebiyyatı</a:t>
            </a:r>
            <a:r>
              <a:rPr lang="tr-TR" i="1" dirty="0"/>
              <a:t> Tarihi</a:t>
            </a:r>
            <a:r>
              <a:rPr lang="tr-TR" dirty="0"/>
              <a:t>, Maarif, Bakı, 1966.</a:t>
            </a:r>
          </a:p>
          <a:p>
            <a:r>
              <a:rPr lang="tr-TR" dirty="0" err="1"/>
              <a:t>Gasımzade</a:t>
            </a:r>
            <a:r>
              <a:rPr lang="tr-TR" dirty="0"/>
              <a:t>, </a:t>
            </a:r>
            <a:r>
              <a:rPr lang="tr-TR" dirty="0" err="1"/>
              <a:t>Gasım</a:t>
            </a:r>
            <a:r>
              <a:rPr lang="tr-TR" dirty="0"/>
              <a:t>, </a:t>
            </a:r>
            <a:r>
              <a:rPr lang="tr-TR" i="1" dirty="0"/>
              <a:t>Azerbaycan </a:t>
            </a:r>
            <a:r>
              <a:rPr lang="tr-TR" i="1" dirty="0" err="1"/>
              <a:t>Edebiyyatında</a:t>
            </a:r>
            <a:r>
              <a:rPr lang="tr-TR" i="1" dirty="0"/>
              <a:t> Halklar Dostluğu</a:t>
            </a:r>
            <a:r>
              <a:rPr lang="tr-TR" dirty="0"/>
              <a:t>, ASSR </a:t>
            </a:r>
            <a:r>
              <a:rPr lang="tr-TR" dirty="0" err="1"/>
              <a:t>Elmler</a:t>
            </a:r>
            <a:r>
              <a:rPr lang="tr-TR" dirty="0"/>
              <a:t> </a:t>
            </a:r>
            <a:r>
              <a:rPr lang="tr-TR" dirty="0" err="1"/>
              <a:t>Akademiyası</a:t>
            </a:r>
            <a:r>
              <a:rPr lang="tr-TR" dirty="0"/>
              <a:t> </a:t>
            </a:r>
            <a:r>
              <a:rPr lang="tr-TR" dirty="0" err="1"/>
              <a:t>Neşriyyatı</a:t>
            </a:r>
            <a:r>
              <a:rPr lang="tr-TR" dirty="0"/>
              <a:t>, Bakı, 1956.</a:t>
            </a:r>
          </a:p>
          <a:p>
            <a:r>
              <a:rPr lang="tr-TR" dirty="0" err="1"/>
              <a:t>Gehremanov</a:t>
            </a:r>
            <a:r>
              <a:rPr lang="tr-TR" dirty="0"/>
              <a:t>, E., </a:t>
            </a:r>
            <a:r>
              <a:rPr lang="tr-TR" i="1" dirty="0"/>
              <a:t>Rus-Azerbaycan Edebi </a:t>
            </a:r>
            <a:r>
              <a:rPr lang="tr-TR" i="1" dirty="0" err="1"/>
              <a:t>Elagelerine</a:t>
            </a:r>
            <a:r>
              <a:rPr lang="tr-TR" i="1" dirty="0"/>
              <a:t> Dair</a:t>
            </a:r>
            <a:r>
              <a:rPr lang="tr-TR" dirty="0"/>
              <a:t>, </a:t>
            </a:r>
            <a:r>
              <a:rPr lang="tr-TR" dirty="0" err="1"/>
              <a:t>Azerneşr</a:t>
            </a:r>
            <a:r>
              <a:rPr lang="tr-TR" dirty="0"/>
              <a:t>, Bakı, 1962.</a:t>
            </a:r>
          </a:p>
          <a:p>
            <a:r>
              <a:rPr lang="tr-TR" dirty="0"/>
              <a:t>Gömeç, Saadettin, </a:t>
            </a:r>
            <a:r>
              <a:rPr lang="tr-TR" i="1" dirty="0"/>
              <a:t>Türk Cumhuriyetleri ve Toplulukları Tarihi</a:t>
            </a:r>
            <a:r>
              <a:rPr lang="tr-TR" dirty="0"/>
              <a:t>, </a:t>
            </a:r>
            <a:r>
              <a:rPr lang="tr-TR" dirty="0" err="1"/>
              <a:t>Akçağ</a:t>
            </a:r>
            <a:r>
              <a:rPr lang="tr-TR" dirty="0"/>
              <a:t> Yayınevi, Ankara, 1999.</a:t>
            </a:r>
          </a:p>
          <a:p>
            <a:r>
              <a:rPr lang="tr-TR" dirty="0" err="1"/>
              <a:t>Ismayılov</a:t>
            </a:r>
            <a:r>
              <a:rPr lang="tr-TR" dirty="0"/>
              <a:t>, </a:t>
            </a:r>
            <a:r>
              <a:rPr lang="tr-TR" dirty="0" err="1"/>
              <a:t>Mahmud</a:t>
            </a:r>
            <a:r>
              <a:rPr lang="tr-TR" dirty="0"/>
              <a:t>, </a:t>
            </a:r>
            <a:r>
              <a:rPr lang="tr-TR" i="1" dirty="0"/>
              <a:t>Azerbaycan Tarihi</a:t>
            </a:r>
            <a:r>
              <a:rPr lang="tr-TR" dirty="0"/>
              <a:t>, </a:t>
            </a:r>
            <a:r>
              <a:rPr lang="tr-TR" dirty="0" err="1"/>
              <a:t>Azerneşr</a:t>
            </a:r>
            <a:r>
              <a:rPr lang="tr-TR" dirty="0"/>
              <a:t>, Bakı, 1992.</a:t>
            </a:r>
          </a:p>
          <a:p>
            <a:r>
              <a:rPr lang="tr-TR" dirty="0" err="1"/>
              <a:t>Swietochowski</a:t>
            </a:r>
            <a:r>
              <a:rPr lang="tr-TR" dirty="0"/>
              <a:t>, </a:t>
            </a:r>
            <a:r>
              <a:rPr lang="tr-TR" dirty="0" err="1"/>
              <a:t>Tadeusz</a:t>
            </a:r>
            <a:r>
              <a:rPr lang="tr-TR" dirty="0"/>
              <a:t>, </a:t>
            </a:r>
            <a:r>
              <a:rPr lang="tr-TR" i="1" dirty="0"/>
              <a:t>Müslüman Cemaatten Ulusal Kimliğe Rus </a:t>
            </a:r>
            <a:r>
              <a:rPr lang="tr-TR" i="1" dirty="0" err="1"/>
              <a:t>Azerbaycanı</a:t>
            </a:r>
            <a:r>
              <a:rPr lang="tr-TR" i="1" dirty="0"/>
              <a:t> 1905-1920</a:t>
            </a:r>
            <a:r>
              <a:rPr lang="tr-TR" dirty="0"/>
              <a:t>, (çev. Nuray Mert), Bağlam Yayınları, İst., 1988.</a:t>
            </a:r>
          </a:p>
          <a:p>
            <a:r>
              <a:rPr lang="tr-TR" dirty="0" err="1"/>
              <a:t>Talıbzade</a:t>
            </a:r>
            <a:r>
              <a:rPr lang="tr-TR" dirty="0"/>
              <a:t>, </a:t>
            </a:r>
            <a:r>
              <a:rPr lang="tr-TR" dirty="0" err="1"/>
              <a:t>Kamal</a:t>
            </a:r>
            <a:r>
              <a:rPr lang="tr-TR" dirty="0"/>
              <a:t>, XX. </a:t>
            </a:r>
            <a:r>
              <a:rPr lang="tr-TR" i="1" dirty="0" err="1"/>
              <a:t>Esr</a:t>
            </a:r>
            <a:r>
              <a:rPr lang="tr-TR" i="1" dirty="0"/>
              <a:t> Azerbaycan Edebi </a:t>
            </a:r>
            <a:r>
              <a:rPr lang="tr-TR" i="1" dirty="0" err="1"/>
              <a:t>Tengidi</a:t>
            </a:r>
            <a:r>
              <a:rPr lang="tr-TR" dirty="0"/>
              <a:t>, Azerbaycan SSR </a:t>
            </a:r>
            <a:r>
              <a:rPr lang="tr-TR" dirty="0" err="1"/>
              <a:t>Elmler</a:t>
            </a:r>
            <a:r>
              <a:rPr lang="tr-TR" dirty="0"/>
              <a:t> </a:t>
            </a:r>
            <a:r>
              <a:rPr lang="tr-TR" dirty="0" err="1"/>
              <a:t>Akademiyası</a:t>
            </a:r>
            <a:r>
              <a:rPr lang="tr-TR" dirty="0"/>
              <a:t> Neşriyatı, Bakı, 1966.</a:t>
            </a:r>
          </a:p>
          <a:p>
            <a:r>
              <a:rPr lang="tr-TR" i="1" dirty="0"/>
              <a:t>Türkiye Dışındaki Türk Edebiyatları Antolojisi</a:t>
            </a:r>
            <a:r>
              <a:rPr lang="tr-TR" dirty="0"/>
              <a:t>, (</a:t>
            </a:r>
            <a:r>
              <a:rPr lang="tr-TR" i="1" dirty="0"/>
              <a:t>TDTEA</a:t>
            </a:r>
            <a:r>
              <a:rPr lang="tr-TR" dirty="0"/>
              <a:t>), cilt 3, Kültür Bak. Yay., Ankara, 1993.</a:t>
            </a:r>
          </a:p>
          <a:p>
            <a:endParaRPr lang="tr-TR" dirty="0"/>
          </a:p>
        </p:txBody>
      </p:sp>
      <p:sp>
        <p:nvSpPr>
          <p:cNvPr id="3" name="1 Başlık"/>
          <p:cNvSpPr txBox="1">
            <a:spLocks/>
          </p:cNvSpPr>
          <p:nvPr/>
        </p:nvSpPr>
        <p:spPr>
          <a:xfrm>
            <a:off x="2403987" y="549329"/>
            <a:ext cx="8229600" cy="3384376"/>
          </a:xfrm>
          <a:prstGeom prst="rect">
            <a:avLst/>
          </a:prstGeom>
        </p:spPr>
        <p:txBody>
          <a:bodyPr>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b="1" dirty="0" smtClean="0"/>
              <a:t>KAYNAKLAR</a:t>
            </a:r>
            <a:endParaRPr lang="tr-TR" sz="2700" b="1" dirty="0">
              <a:solidFill>
                <a:srgbClr val="0070C0"/>
              </a:solidFill>
            </a:endParaRPr>
          </a:p>
        </p:txBody>
      </p:sp>
    </p:spTree>
    <p:extLst>
      <p:ext uri="{BB962C8B-B14F-4D97-AF65-F5344CB8AC3E}">
        <p14:creationId xmlns="" xmlns:p14="http://schemas.microsoft.com/office/powerpoint/2010/main" val="4156277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solidFill>
                  <a:srgbClr val="FF0000"/>
                </a:solidFill>
              </a:rPr>
              <a:t>1. HAFTA</a:t>
            </a:r>
            <a:endParaRPr lang="tr-TR" dirty="0">
              <a:solidFill>
                <a:srgbClr val="FF0000"/>
              </a:solidFill>
            </a:endParaRPr>
          </a:p>
        </p:txBody>
      </p:sp>
      <p:sp>
        <p:nvSpPr>
          <p:cNvPr id="3" name="İçerik Yer Tutucusu 2"/>
          <p:cNvSpPr>
            <a:spLocks noGrp="1"/>
          </p:cNvSpPr>
          <p:nvPr>
            <p:ph idx="1"/>
          </p:nvPr>
        </p:nvSpPr>
        <p:spPr>
          <a:xfrm>
            <a:off x="2423592" y="1600202"/>
            <a:ext cx="7488832" cy="2044823"/>
          </a:xfrm>
        </p:spPr>
        <p:txBody>
          <a:bodyPr>
            <a:normAutofit/>
          </a:bodyPr>
          <a:lstStyle/>
          <a:p>
            <a:pPr marL="0" indent="0" algn="ctr">
              <a:buNone/>
            </a:pPr>
            <a:r>
              <a:rPr lang="tr-TR" sz="3600" b="1" dirty="0" smtClean="0"/>
              <a:t>XIX. Yüzyıl Azerbaycan Edebiyatının </a:t>
            </a:r>
          </a:p>
          <a:p>
            <a:pPr marL="0" indent="0" algn="ctr">
              <a:buNone/>
            </a:pPr>
            <a:r>
              <a:rPr lang="tr-TR" sz="3600" b="1" dirty="0" smtClean="0"/>
              <a:t>Genel Görüntüsü</a:t>
            </a:r>
          </a:p>
          <a:p>
            <a:pPr marL="0" indent="0" algn="just">
              <a:buNone/>
            </a:pPr>
            <a:endParaRPr lang="tr-TR" sz="3600" dirty="0" smtClean="0"/>
          </a:p>
          <a:p>
            <a:pPr marL="0" indent="0">
              <a:buNone/>
            </a:pPr>
            <a:endParaRPr lang="tr-TR" sz="3600" dirty="0"/>
          </a:p>
        </p:txBody>
      </p:sp>
    </p:spTree>
    <p:extLst>
      <p:ext uri="{BB962C8B-B14F-4D97-AF65-F5344CB8AC3E}">
        <p14:creationId xmlns="" xmlns:p14="http://schemas.microsoft.com/office/powerpoint/2010/main" val="16716602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010228" y="1446875"/>
            <a:ext cx="8229600" cy="4824536"/>
          </a:xfrm>
        </p:spPr>
        <p:txBody>
          <a:bodyPr>
            <a:noAutofit/>
          </a:bodyPr>
          <a:lstStyle/>
          <a:p>
            <a:pPr algn="just"/>
            <a:r>
              <a:rPr lang="tr-TR" sz="2800" dirty="0" smtClean="0"/>
              <a:t>Azerbaycan edebiyatı tarihinin verimli ve aynı zamanda karmaşık bir dönemi olan XIX. yüzyıl, Maarifçi edebiyat anlayışının, ulusal matbaanın, realizmin, eleştirel ve estetik kavramların, felsefî fikir sahasında kabul görerek sistemleşmiş pozitivist görüşlerin ilk defa ortaya çıktığı bir dönem olmuştur.</a:t>
            </a:r>
            <a:endParaRPr lang="tr-TR" sz="2800" dirty="0"/>
          </a:p>
        </p:txBody>
      </p:sp>
    </p:spTree>
    <p:extLst>
      <p:ext uri="{BB962C8B-B14F-4D97-AF65-F5344CB8AC3E}">
        <p14:creationId xmlns="" xmlns:p14="http://schemas.microsoft.com/office/powerpoint/2010/main" val="10728769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408515" y="1273831"/>
            <a:ext cx="7416824" cy="3730426"/>
          </a:xfrm>
        </p:spPr>
        <p:txBody>
          <a:bodyPr>
            <a:normAutofit/>
          </a:bodyPr>
          <a:lstStyle/>
          <a:p>
            <a:pPr algn="just"/>
            <a:r>
              <a:rPr lang="tr-TR" sz="2800" dirty="0" smtClean="0"/>
              <a:t>Bu dönemde eleştirel realizm aracılığıyla sosyal hayattaki pek çok olumsuzluk edebiyatın ilgi alanına dahil edilmiştir. </a:t>
            </a:r>
            <a:endParaRPr lang="tr-TR" sz="2800" dirty="0"/>
          </a:p>
        </p:txBody>
      </p:sp>
    </p:spTree>
    <p:extLst>
      <p:ext uri="{BB962C8B-B14F-4D97-AF65-F5344CB8AC3E}">
        <p14:creationId xmlns="" xmlns:p14="http://schemas.microsoft.com/office/powerpoint/2010/main" val="4909933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927648" y="908720"/>
            <a:ext cx="6480720" cy="3600400"/>
          </a:xfrm>
        </p:spPr>
        <p:txBody>
          <a:bodyPr>
            <a:normAutofit/>
          </a:bodyPr>
          <a:lstStyle/>
          <a:p>
            <a:pPr algn="just"/>
            <a:r>
              <a:rPr lang="tr-TR" sz="2800" dirty="0" smtClean="0"/>
              <a:t>Cehalet, kadın hukuksuzluğu, feodalizm, fanatizm ve her türlü istismar eleştirilmiştir.</a:t>
            </a:r>
            <a:endParaRPr lang="tr-TR" sz="2800" dirty="0"/>
          </a:p>
        </p:txBody>
      </p:sp>
    </p:spTree>
    <p:extLst>
      <p:ext uri="{BB962C8B-B14F-4D97-AF65-F5344CB8AC3E}">
        <p14:creationId xmlns="" xmlns:p14="http://schemas.microsoft.com/office/powerpoint/2010/main" val="35127459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348116" y="1111730"/>
            <a:ext cx="7416824" cy="1384995"/>
          </a:xfrm>
          <a:prstGeom prst="rect">
            <a:avLst/>
          </a:prstGeom>
        </p:spPr>
        <p:txBody>
          <a:bodyPr wrap="square">
            <a:spAutoFit/>
          </a:bodyPr>
          <a:lstStyle/>
          <a:p>
            <a:pPr algn="just"/>
            <a:r>
              <a:rPr lang="tr-TR" sz="2800" dirty="0"/>
              <a:t>Kadın-erkek eşitliğine, adaletin </a:t>
            </a:r>
            <a:r>
              <a:rPr lang="tr-TR" sz="2800" dirty="0" smtClean="0"/>
              <a:t>gücüne vurgu </a:t>
            </a:r>
            <a:r>
              <a:rPr lang="tr-TR" sz="2800" dirty="0"/>
              <a:t>yapılmış, toplumun yalnızca eğitim yoluyla bu kazanımları elde edebileceğinin altı çizilmiştir.</a:t>
            </a:r>
          </a:p>
        </p:txBody>
      </p:sp>
    </p:spTree>
    <p:extLst>
      <p:ext uri="{BB962C8B-B14F-4D97-AF65-F5344CB8AC3E}">
        <p14:creationId xmlns="" xmlns:p14="http://schemas.microsoft.com/office/powerpoint/2010/main" val="23919427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249984" y="927781"/>
            <a:ext cx="7560840" cy="5314602"/>
          </a:xfrm>
        </p:spPr>
        <p:txBody>
          <a:bodyPr>
            <a:normAutofit/>
          </a:bodyPr>
          <a:lstStyle/>
          <a:p>
            <a:pPr algn="just"/>
            <a:r>
              <a:rPr lang="tr-TR" sz="2800" dirty="0" smtClean="0">
                <a:latin typeface="Calibri "/>
              </a:rPr>
              <a:t>Maarifçi anlayışa Kasım Bey Zakir, Mirza Şefi </a:t>
            </a:r>
            <a:r>
              <a:rPr lang="tr-TR" sz="2800" dirty="0" err="1" smtClean="0">
                <a:latin typeface="Calibri "/>
              </a:rPr>
              <a:t>Vazeh</a:t>
            </a:r>
            <a:r>
              <a:rPr lang="tr-TR" sz="2800" dirty="0" smtClean="0">
                <a:latin typeface="Calibri "/>
              </a:rPr>
              <a:t>, </a:t>
            </a:r>
            <a:r>
              <a:rPr lang="tr-TR" sz="2800" dirty="0" err="1" smtClean="0">
                <a:latin typeface="Calibri "/>
              </a:rPr>
              <a:t>Seyid</a:t>
            </a:r>
            <a:r>
              <a:rPr lang="tr-TR" sz="2800" dirty="0" smtClean="0">
                <a:latin typeface="Calibri "/>
              </a:rPr>
              <a:t> Azim </a:t>
            </a:r>
            <a:r>
              <a:rPr lang="tr-TR" sz="2800" dirty="0" err="1" smtClean="0">
                <a:latin typeface="Calibri "/>
              </a:rPr>
              <a:t>Şirvani</a:t>
            </a:r>
            <a:r>
              <a:rPr lang="tr-TR" sz="2800" dirty="0" smtClean="0">
                <a:latin typeface="Calibri "/>
              </a:rPr>
              <a:t> şiir ve hikâyeleriyle katkı sağlarken, Mirza </a:t>
            </a:r>
            <a:r>
              <a:rPr lang="tr-TR" sz="2800" dirty="0" err="1" smtClean="0">
                <a:latin typeface="Calibri "/>
              </a:rPr>
              <a:t>Fethali</a:t>
            </a:r>
            <a:r>
              <a:rPr lang="tr-TR" sz="2800" dirty="0" smtClean="0">
                <a:latin typeface="Calibri "/>
              </a:rPr>
              <a:t> </a:t>
            </a:r>
            <a:r>
              <a:rPr lang="tr-TR" sz="2800" dirty="0" err="1" smtClean="0">
                <a:latin typeface="Calibri "/>
              </a:rPr>
              <a:t>Ahundzade</a:t>
            </a:r>
            <a:r>
              <a:rPr lang="tr-TR" sz="2800" dirty="0" smtClean="0">
                <a:latin typeface="Calibri "/>
              </a:rPr>
              <a:t> komedi türünde kaleme aldığı tiyatro eserleriyle toplumu güldürerek düşündürme yoluna gitmiştir.</a:t>
            </a:r>
            <a:endParaRPr lang="tr-TR" sz="2800" dirty="0">
              <a:latin typeface="Calibri "/>
            </a:endParaRPr>
          </a:p>
        </p:txBody>
      </p:sp>
    </p:spTree>
    <p:extLst>
      <p:ext uri="{BB962C8B-B14F-4D97-AF65-F5344CB8AC3E}">
        <p14:creationId xmlns="" xmlns:p14="http://schemas.microsoft.com/office/powerpoint/2010/main" val="1907183446"/>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21</TotalTime>
  <Words>1078</Words>
  <Application>Microsoft Office PowerPoint</Application>
  <PresentationFormat>Özel</PresentationFormat>
  <Paragraphs>70</Paragraphs>
  <Slides>32</Slides>
  <Notes>0</Notes>
  <HiddenSlides>0</HiddenSlides>
  <MMClips>0</MMClips>
  <ScaleCrop>false</ScaleCrop>
  <HeadingPairs>
    <vt:vector size="4" baseType="variant">
      <vt:variant>
        <vt:lpstr>Tema</vt:lpstr>
      </vt:variant>
      <vt:variant>
        <vt:i4>1</vt:i4>
      </vt:variant>
      <vt:variant>
        <vt:lpstr>Slayt Başlıkları</vt:lpstr>
      </vt:variant>
      <vt:variant>
        <vt:i4>32</vt:i4>
      </vt:variant>
    </vt:vector>
  </HeadingPairs>
  <TitlesOfParts>
    <vt:vector size="33" baseType="lpstr">
      <vt:lpstr>Duman</vt:lpstr>
      <vt:lpstr>Çağdaş Türk Lehçeleri ve Edebiyatları</vt:lpstr>
      <vt:lpstr>TL3030  ÇAĞDAŞ AZERBAYCAN EDEBİYATI                                           Prof. Dr. Erdoğan Uygur</vt:lpstr>
      <vt:lpstr>Bir kere yükselen bayrak bir daha inmez                                          Mehmet Emin Resulzade</vt:lpstr>
      <vt:lpstr>1. HAFTA</vt:lpstr>
      <vt:lpstr>Azerbaycan edebiyatı tarihinin verimli ve aynı zamanda karmaşık bir dönemi olan XIX. yüzyıl, Maarifçi edebiyat anlayışının, ulusal matbaanın, realizmin, eleştirel ve estetik kavramların, felsefî fikir sahasında kabul görerek sistemleşmiş pozitivist görüşlerin ilk defa ortaya çıktığı bir dönem olmuştur.</vt:lpstr>
      <vt:lpstr>Bu dönemde eleştirel realizm aracılığıyla sosyal hayattaki pek çok olumsuzluk edebiyatın ilgi alanına dahil edilmiştir. </vt:lpstr>
      <vt:lpstr>Cehalet, kadın hukuksuzluğu, feodalizm, fanatizm ve her türlü istismar eleştirilmiştir.</vt:lpstr>
      <vt:lpstr>Slayt 8</vt:lpstr>
      <vt:lpstr>Maarifçi anlayışa Kasım Bey Zakir, Mirza Şefi Vazeh, Seyid Azim Şirvani şiir ve hikâyeleriyle katkı sağlarken, Mirza Fethali Ahundzade komedi türünde kaleme aldığı tiyatro eserleriyle toplumu güldürerek düşündürme yoluna gitmiştir.</vt:lpstr>
      <vt:lpstr>Kasım Bey Zakir (1784-1857)</vt:lpstr>
      <vt:lpstr>Slayt 11</vt:lpstr>
      <vt:lpstr>Mirza Şefi Vazeh (1794-1852) </vt:lpstr>
      <vt:lpstr>Seyid Azim Şirvani (1835-1888)</vt:lpstr>
      <vt:lpstr>Mirza Fethali Ahundzade (1812-1878)</vt:lpstr>
      <vt:lpstr>   </vt:lpstr>
      <vt:lpstr>Slayt 16</vt:lpstr>
      <vt:lpstr>Slayt 17</vt:lpstr>
      <vt:lpstr>Hasan Bey Zerdabi’nin gayretiyle Azerbaycan’da “Ekinçi” (1875-1877) adıyla ilk Türkçe gazete yayımlanmaya başlamıştır.</vt:lpstr>
      <vt:lpstr>Slayt 19</vt:lpstr>
      <vt:lpstr>Slayt 20</vt:lpstr>
      <vt:lpstr>Ekinci gazetesinden sonra Hacı Said Efendi Ünsizade’nin öncülüğünde, Tiflis’te Azerbaycan Türkçesiyle yayın hayatına giren haftalık Ziya (1879-1880), Ziyayi-Gafgaziyye (1880-1884) ve Hacı Said Efendi’nin kardeşi Celal Ünsizade’nin çıkardığı Keşkül (1883-1891) (önce dergi, daha sonra gazete formatında yayımlanır) gazeteleri edebî hayata canlılık getiren matbuat organları oldular. </vt:lpstr>
      <vt:lpstr>Ziya kapandıktan sonra Ziyayi-Gafgaziyye adıyla yayınlanmaya başladı. Bu iki gazete muhafazakâr görüşe uygun yayınlar yaptı.  Ziya gazetesi böyle bir görüntü verse de, maarifçi fikirlere kapalı değildi. </vt:lpstr>
      <vt:lpstr>Gazetede zaman zaman toplumsal gelişmenin ancak yenilikleri kabulle mümkün olabileceğini belirten yazılara yer verilmiştir. Edebiyat alanında işlenen konu çeşidinin azlığından yakınan gazete, edebî zevkin “yeni usûl” ile yani maarifçi anlayışla terbiye edilmesinden yana bir politikayı benimsemiştir.  </vt:lpstr>
      <vt:lpstr>Genellikle Rusça ve Farsça makalelerin yer aldığı Keşkül gazetesi Ekinçi’nin edebî görüşleri doğrultusunda yayın yapmasının yanı sıra Rus ve dünya edebiyatından örnekler veriyor, ayrıca, siyasî mevzulara da değiniyordu. </vt:lpstr>
      <vt:lpstr>Slayt 25</vt:lpstr>
      <vt:lpstr>Slayt 26</vt:lpstr>
      <vt:lpstr>Keşkül gazetesi “Türk Milleti” kavramının oluşmaya başladığı bir yayın organıdır. </vt:lpstr>
      <vt:lpstr>1880-1890’lı yıllarda Bakü’de Kaspi, Bakinskiye İzvestiya, Bakü gibi Rusça yayınlanan gazeteler de yayın hayatına girmiştir. Bu gazetelerde zaman zaman Azerbaycan’ın sosyal, ekonomik ve kültürel hayatını yansıtan yazılara yer verilmiştir.</vt:lpstr>
      <vt:lpstr>Slayt 29</vt:lpstr>
      <vt:lpstr>Slayt 30</vt:lpstr>
      <vt:lpstr>Slayt 31</vt:lpstr>
      <vt:lpstr>Slayt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HAFTA</dc:title>
  <dc:creator>kısmi zamanlı</dc:creator>
  <cp:lastModifiedBy>Ordinateur</cp:lastModifiedBy>
  <cp:revision>7</cp:revision>
  <dcterms:created xsi:type="dcterms:W3CDTF">2018-03-05T10:22:20Z</dcterms:created>
  <dcterms:modified xsi:type="dcterms:W3CDTF">2018-03-22T00:42:07Z</dcterms:modified>
</cp:coreProperties>
</file>