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1E8DEB-FD4E-5646-9E1B-281D503D14C6}"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433AC-2B3E-004A-9B34-4011506F7A53}" type="slidenum">
              <a:rPr lang="tr-TR" smtClean="0"/>
              <a:t>‹#›</a:t>
            </a:fld>
            <a:endParaRPr lang="tr-TR"/>
          </a:p>
        </p:txBody>
      </p:sp>
    </p:spTree>
    <p:extLst>
      <p:ext uri="{BB962C8B-B14F-4D97-AF65-F5344CB8AC3E}">
        <p14:creationId xmlns:p14="http://schemas.microsoft.com/office/powerpoint/2010/main" val="3427504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F2554A4-406E-194D-B1FE-53D6440B0929}"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199250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778458B7-1C38-4840-A90D-90E6E9DDE7DA}"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396031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9950316-29C7-E145-A03D-5230E2A6740C}"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1050707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EDE0258-C11D-BE4D-99D7-B28FE425F0AD}"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2078150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6521CAF6-3E1A-C840-8D0E-360F4845D44D}"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76014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AE18CED-89CF-6141-8B0E-5D7EE6B30A13}"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358361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3CBFB44D-75CA-AA4A-9DA2-E187810201B0}"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1441248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ED80988-8787-9343-AF66-FD397D952E9D}"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1591081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03A1E46-96A1-A24A-9A43-2E3EE3EFD094}"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84128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F845F9D5-0972-844E-A056-80737E9B1D5C}"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508983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DDB34C9F-22D1-5C40-A827-81365EC5EEBC}"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6548CF52-4693-AA40-A6BF-B8B5066009C1}" type="slidenum">
              <a:rPr lang="tr-TR" smtClean="0"/>
              <a:t>‹#›</a:t>
            </a:fld>
            <a:endParaRPr lang="tr-TR"/>
          </a:p>
        </p:txBody>
      </p:sp>
    </p:spTree>
    <p:extLst>
      <p:ext uri="{BB962C8B-B14F-4D97-AF65-F5344CB8AC3E}">
        <p14:creationId xmlns:p14="http://schemas.microsoft.com/office/powerpoint/2010/main" val="105900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64F22-4EC1-D84A-9C20-09CCDCE0A9BA}"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48CF52-4693-AA40-A6BF-B8B5066009C1}" type="slidenum">
              <a:rPr lang="tr-TR" smtClean="0"/>
              <a:t>‹#›</a:t>
            </a:fld>
            <a:endParaRPr lang="tr-TR"/>
          </a:p>
        </p:txBody>
      </p:sp>
    </p:spTree>
    <p:extLst>
      <p:ext uri="{BB962C8B-B14F-4D97-AF65-F5344CB8AC3E}">
        <p14:creationId xmlns:p14="http://schemas.microsoft.com/office/powerpoint/2010/main" val="240076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cGYZ5847Fi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515600" cy="905535"/>
          </a:xfrm>
        </p:spPr>
        <p:txBody>
          <a:bodyPr>
            <a:normAutofit/>
          </a:bodyPr>
          <a:lstStyle/>
          <a:p>
            <a:pPr algn="ctr"/>
            <a:r>
              <a:rPr lang="tr-TR" sz="2800" b="1" dirty="0">
                <a:solidFill>
                  <a:srgbClr val="C00000"/>
                </a:solidFill>
                <a:latin typeface="+mn-lt"/>
              </a:rPr>
              <a:t>Kurgu: Devamlılığa Dayalı Kesme ve Klasik Kurgu</a:t>
            </a:r>
          </a:p>
        </p:txBody>
      </p:sp>
      <p:sp>
        <p:nvSpPr>
          <p:cNvPr id="3" name="İçerik Yer Tutucusu 2"/>
          <p:cNvSpPr>
            <a:spLocks noGrp="1"/>
          </p:cNvSpPr>
          <p:nvPr>
            <p:ph idx="1"/>
          </p:nvPr>
        </p:nvSpPr>
        <p:spPr>
          <a:xfrm>
            <a:off x="838200" y="1453540"/>
            <a:ext cx="10515600" cy="4351338"/>
          </a:xfrm>
        </p:spPr>
        <p:txBody>
          <a:bodyPr>
            <a:normAutofit/>
          </a:bodyPr>
          <a:lstStyle/>
          <a:p>
            <a:pPr algn="just"/>
            <a:r>
              <a:rPr lang="tr-TR" sz="2400" dirty="0"/>
              <a:t>Kaydırmalı ve uzun süreli çekimler dışında, bir filmdeki çekimler ötekilerle yan yana geldiğinde ve kurgulanmış bir parça (sahne veya sekans) halini aldıklarında anlam kazanır. Bu nedenle kurgu sinematografinin en önemli işlemlerinden biridir. </a:t>
            </a:r>
          </a:p>
          <a:p>
            <a:pPr algn="just"/>
            <a:endParaRPr lang="tr-TR" sz="2400" dirty="0"/>
          </a:p>
          <a:p>
            <a:pPr algn="just"/>
            <a:r>
              <a:rPr lang="tr-TR" sz="2400" dirty="0"/>
              <a:t>Kurgu aracılığıyla fikirlerin birbirini izleyişi çekimleri ve sahneleri birbirine ekler, popüler filmlerin hedeflediği öykü anlatma amacı gerçekleşir. Hikâye anlatımının ilk örnekleriyle (</a:t>
            </a:r>
            <a:r>
              <a:rPr lang="tr-TR" sz="2400" i="1" dirty="0"/>
              <a:t>Bir Amerikan İtfaiyecisinin Hayatı</a:t>
            </a:r>
            <a:r>
              <a:rPr lang="tr-TR" sz="2400" dirty="0"/>
              <a:t> ve </a:t>
            </a:r>
            <a:r>
              <a:rPr lang="tr-TR" sz="2400" i="1" dirty="0" err="1"/>
              <a:t>Rover’in</a:t>
            </a:r>
            <a:r>
              <a:rPr lang="tr-TR" sz="2400" dirty="0"/>
              <a:t> </a:t>
            </a:r>
            <a:r>
              <a:rPr lang="tr-TR" sz="2400" i="1" dirty="0"/>
              <a:t>Kurtarışı</a:t>
            </a:r>
            <a:r>
              <a:rPr lang="tr-TR" sz="2400" dirty="0"/>
              <a:t>) beraber devamlılığa dayalı kesme denilen kurgu tarzı ortaya çıkar. </a:t>
            </a:r>
          </a:p>
          <a:p>
            <a:pPr algn="just"/>
            <a:endParaRPr lang="tr-TR" sz="2400" dirty="0"/>
          </a:p>
          <a:p>
            <a:pPr marL="0" indent="0" algn="just">
              <a:buNone/>
            </a:pPr>
            <a:r>
              <a:rPr lang="tr-TR" sz="2400" dirty="0"/>
              <a:t>							(</a:t>
            </a:r>
            <a:r>
              <a:rPr lang="tr-TR" sz="2400" dirty="0" err="1"/>
              <a:t>Abisel</a:t>
            </a:r>
            <a:r>
              <a:rPr lang="tr-TR" sz="2400" dirty="0"/>
              <a:t>, 2000-2001, s. 37)</a:t>
            </a:r>
          </a:p>
          <a:p>
            <a:pPr algn="just"/>
            <a:endParaRPr lang="tr-TR" sz="2400" dirty="0"/>
          </a:p>
        </p:txBody>
      </p:sp>
      <p:sp>
        <p:nvSpPr>
          <p:cNvPr id="4" name="Alt Bilgi Yer Tutucusu 3">
            <a:extLst>
              <a:ext uri="{FF2B5EF4-FFF2-40B4-BE49-F238E27FC236}">
                <a16:creationId xmlns:a16="http://schemas.microsoft.com/office/drawing/2014/main" id="{9256F085-C848-EB4F-9FA7-F9A20638AB3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79780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170226" cy="846158"/>
          </a:xfrm>
        </p:spPr>
        <p:txBody>
          <a:bodyPr>
            <a:normAutofit/>
          </a:bodyPr>
          <a:lstStyle/>
          <a:p>
            <a:pPr algn="ctr"/>
            <a:r>
              <a:rPr lang="tr-TR" sz="2800" b="1" dirty="0">
                <a:solidFill>
                  <a:srgbClr val="C00000"/>
                </a:solidFill>
                <a:latin typeface="+mn-lt"/>
              </a:rPr>
              <a:t>Devamlılığa Dayalı Kesme</a:t>
            </a:r>
          </a:p>
        </p:txBody>
      </p:sp>
      <p:sp>
        <p:nvSpPr>
          <p:cNvPr id="3" name="İçerik Yer Tutucusu 2"/>
          <p:cNvSpPr>
            <a:spLocks noGrp="1"/>
          </p:cNvSpPr>
          <p:nvPr>
            <p:ph idx="1"/>
          </p:nvPr>
        </p:nvSpPr>
        <p:spPr>
          <a:xfrm>
            <a:off x="838200" y="1325753"/>
            <a:ext cx="10515600" cy="4351338"/>
          </a:xfrm>
        </p:spPr>
        <p:txBody>
          <a:bodyPr>
            <a:normAutofit fontScale="92500" lnSpcReduction="20000"/>
          </a:bodyPr>
          <a:lstStyle/>
          <a:p>
            <a:pPr algn="just"/>
            <a:r>
              <a:rPr lang="tr-TR" sz="2400" dirty="0"/>
              <a:t>Zamandan tasarrufa dayalı bir tür kısaltma yolu olarak görülebilir. Bir olayın tamamını göstermeden akıcılığını korumayı amaçlar. Böylece uzun zaman dilimlerinin özetlenmesi ve geniş mekânsal sıçramaların akış bozulmaksızın gerçekleştirilmesi mümkün olur.</a:t>
            </a:r>
          </a:p>
          <a:p>
            <a:pPr algn="just"/>
            <a:endParaRPr lang="tr-TR" sz="2400" dirty="0"/>
          </a:p>
          <a:p>
            <a:pPr algn="just"/>
            <a:r>
              <a:rPr lang="tr-TR" sz="2400" dirty="0"/>
              <a:t>Eylemin mantığına ve akışına bağlı kalarak kurgulanan böyle bu tür sekanslarda akıl karıştırıcı kopuşlar olmamalıdır. Genellikle tüm hareketlerin çerçeve içinde aynı yöne olması yön karmaşasını engeller ve akıcılığı arttırır. </a:t>
            </a:r>
          </a:p>
          <a:p>
            <a:pPr algn="just"/>
            <a:endParaRPr lang="tr-TR" sz="2400" dirty="0"/>
          </a:p>
          <a:p>
            <a:pPr algn="just"/>
            <a:r>
              <a:rPr lang="tr-TR" sz="2400" dirty="0"/>
              <a:t>İkinci önemli nokta, devamlılığa dayalı kurguda etki-tepki ilişkisinin açıkça ortaya konma zorunluluğudur. Eğer sürücü aniden frene basarsa yönetmenin buna neden olan şeyi kesme yaparak açıkça göstermesi gerekir. Bu nedenle olay parçalarına ayrılırken gerçek zaman ve mekanın devamlılığı olabildiğince düzgün biçimde bölünmelidir. </a:t>
            </a:r>
          </a:p>
          <a:p>
            <a:pPr algn="just"/>
            <a:endParaRPr lang="tr-TR" sz="2400" dirty="0"/>
          </a:p>
          <a:p>
            <a:pPr marL="0" indent="0" algn="just">
              <a:buNone/>
            </a:pPr>
            <a:r>
              <a:rPr lang="tr-TR" sz="2400" dirty="0"/>
              <a:t>							(</a:t>
            </a:r>
            <a:r>
              <a:rPr lang="tr-TR" sz="2400" dirty="0" err="1"/>
              <a:t>Abisel</a:t>
            </a:r>
            <a:r>
              <a:rPr lang="tr-TR" sz="2400" dirty="0"/>
              <a:t>, 2000-2001, s. 37-38)</a:t>
            </a:r>
          </a:p>
          <a:p>
            <a:endParaRPr lang="tr-TR" sz="2400" dirty="0"/>
          </a:p>
        </p:txBody>
      </p:sp>
      <p:sp>
        <p:nvSpPr>
          <p:cNvPr id="4" name="Alt Bilgi Yer Tutucusu 3">
            <a:extLst>
              <a:ext uri="{FF2B5EF4-FFF2-40B4-BE49-F238E27FC236}">
                <a16:creationId xmlns:a16="http://schemas.microsoft.com/office/drawing/2014/main" id="{8BCCE8E5-71D9-9545-84CE-8A012395098E}"/>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1307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515600" cy="951611"/>
          </a:xfrm>
        </p:spPr>
        <p:txBody>
          <a:bodyPr>
            <a:normAutofit/>
          </a:bodyPr>
          <a:lstStyle/>
          <a:p>
            <a:pPr algn="ctr"/>
            <a:r>
              <a:rPr lang="tr-TR" sz="2800" b="1" dirty="0">
                <a:solidFill>
                  <a:srgbClr val="C00000"/>
                </a:solidFill>
                <a:latin typeface="+mn-lt"/>
              </a:rPr>
              <a:t>Devamlılığa Dayalı Kesme</a:t>
            </a:r>
          </a:p>
        </p:txBody>
      </p:sp>
      <p:sp>
        <p:nvSpPr>
          <p:cNvPr id="3" name="İçerik Yer Tutucusu 2"/>
          <p:cNvSpPr>
            <a:spLocks noGrp="1"/>
          </p:cNvSpPr>
          <p:nvPr>
            <p:ph idx="1"/>
          </p:nvPr>
        </p:nvSpPr>
        <p:spPr>
          <a:xfrm>
            <a:off x="838200" y="1459865"/>
            <a:ext cx="10515600" cy="4351338"/>
          </a:xfrm>
        </p:spPr>
        <p:txBody>
          <a:bodyPr>
            <a:normAutofit/>
          </a:bodyPr>
          <a:lstStyle/>
          <a:p>
            <a:pPr algn="just"/>
            <a:r>
              <a:rPr lang="tr-TR" sz="2400" dirty="0"/>
              <a:t>Seyirciye eylemin yer aldığı ortama ilişkin bilgiler vermek, zaman ve mekân geçişlerini düzgün yapabilmek için sahnelerin başlangıcında inşacı ve tanıtıcı çekimler yapılmakla beraber, böyle geniş ölçekli çekimlerden sonra daha yakın ölçekli çekimlere kesme yapılarak eylemin izlenmesi mümkün hâle getirilir. </a:t>
            </a:r>
          </a:p>
          <a:p>
            <a:endParaRPr lang="tr-TR" sz="2400" dirty="0"/>
          </a:p>
          <a:p>
            <a:pPr algn="just"/>
            <a:r>
              <a:rPr lang="tr-TR" sz="2400" dirty="0"/>
              <a:t>Böylece hem farklı çekim ölçeklerinden yararlanma imkânı doğacak hem de izleyiciye yakın çekimlerin uzamsal bağlamını hatırlama olanağı verilmiş olacaktır. Bu şekilde kurgulanmış bir sahnede yer alan çeşitli çekimlerin arka arkaya gelişi, zaman ve mekânın incelikli bir biçimde daraltılıp genişletilmesini mümkün kılar.</a:t>
            </a:r>
          </a:p>
          <a:p>
            <a:pPr algn="just"/>
            <a:endParaRPr lang="tr-TR" sz="2400" dirty="0"/>
          </a:p>
          <a:p>
            <a:pPr marL="0" indent="0" algn="just">
              <a:buNone/>
            </a:pPr>
            <a:r>
              <a:rPr lang="tr-TR" sz="2400" dirty="0"/>
              <a:t>(</a:t>
            </a:r>
            <a:r>
              <a:rPr lang="tr-TR" sz="2400" dirty="0" err="1"/>
              <a:t>Abisel</a:t>
            </a:r>
            <a:r>
              <a:rPr lang="tr-TR" sz="2400" dirty="0"/>
              <a:t>, 2000-2001, s. 38)</a:t>
            </a:r>
          </a:p>
        </p:txBody>
      </p:sp>
      <p:sp>
        <p:nvSpPr>
          <p:cNvPr id="4" name="Alt Bilgi Yer Tutucusu 3">
            <a:extLst>
              <a:ext uri="{FF2B5EF4-FFF2-40B4-BE49-F238E27FC236}">
                <a16:creationId xmlns:a16="http://schemas.microsoft.com/office/drawing/2014/main" id="{CFEAA848-014C-1F48-B67C-3E896CAC3870}"/>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521999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Klasik Kurgu</a:t>
            </a:r>
          </a:p>
        </p:txBody>
      </p:sp>
      <p:sp>
        <p:nvSpPr>
          <p:cNvPr id="3" name="İçerik Yer Tutucusu 2"/>
          <p:cNvSpPr>
            <a:spLocks noGrp="1"/>
          </p:cNvSpPr>
          <p:nvPr>
            <p:ph idx="1"/>
          </p:nvPr>
        </p:nvSpPr>
        <p:spPr>
          <a:xfrm>
            <a:off x="838200" y="1508633"/>
            <a:ext cx="10515600" cy="4351338"/>
          </a:xfrm>
        </p:spPr>
        <p:txBody>
          <a:bodyPr>
            <a:normAutofit fontScale="92500"/>
          </a:bodyPr>
          <a:lstStyle/>
          <a:p>
            <a:r>
              <a:rPr lang="tr-TR" sz="2400" dirty="0"/>
              <a:t>Griffith’e gelinceye kadar pek çok sinemacı, bir olayı yukarıda anlatıldığı gibi çeşitli aşamalara bölerek devamlılığını bozmadan anlatmıştı. Ancak anlatılan öyküler edebiyat ve tiyatroyla boy ölçüşemeyecek kadar basit kalıyordu. Film inşasında temel birim olan tek çekimlik sahnelerin yerini çekimin alması önemli bir gelişme olsa da, seyirci, iç ve dış mekanlar arasında yapılan kesmeler dışında tiyatro izleyicisi konumundan kurtulamamıştı. </a:t>
            </a:r>
          </a:p>
          <a:p>
            <a:endParaRPr lang="tr-TR" sz="2400" dirty="0"/>
          </a:p>
          <a:p>
            <a:r>
              <a:rPr lang="tr-TR" sz="2400" dirty="0"/>
              <a:t>Bahsedilen bu ilk alışkanlıklar, Griffith’in daha sonradan klasik kesme olarak adlandırılacak olan kurgu tarzıyla daha da zenginleştirilmiştir. Griffith, 1915 tarihli </a:t>
            </a:r>
            <a:r>
              <a:rPr lang="tr-TR" sz="2400" i="1" dirty="0"/>
              <a:t>Bir Ulusun Doğuşu</a:t>
            </a:r>
            <a:r>
              <a:rPr lang="tr-TR" sz="2400" dirty="0"/>
              <a:t> (</a:t>
            </a:r>
            <a:r>
              <a:rPr lang="tr-TR" sz="2400" i="1" dirty="0" err="1"/>
              <a:t>The</a:t>
            </a:r>
            <a:r>
              <a:rPr lang="tr-TR" sz="2400" i="1" dirty="0"/>
              <a:t> </a:t>
            </a:r>
            <a:r>
              <a:rPr lang="tr-TR" sz="2400" i="1" dirty="0" err="1"/>
              <a:t>Birth</a:t>
            </a:r>
            <a:r>
              <a:rPr lang="tr-TR" sz="2400" i="1" dirty="0"/>
              <a:t> of a </a:t>
            </a:r>
            <a:r>
              <a:rPr lang="tr-TR" sz="2400" i="1" dirty="0" err="1"/>
              <a:t>Nation</a:t>
            </a:r>
            <a:r>
              <a:rPr lang="tr-TR" sz="2400" dirty="0"/>
              <a:t>) adlı filmiyle kurguyu sinematografinin en etkili aracı yapmıştır.</a:t>
            </a:r>
          </a:p>
          <a:p>
            <a:endParaRPr lang="tr-TR" sz="2400" dirty="0"/>
          </a:p>
          <a:p>
            <a:pPr marL="0" indent="0">
              <a:buNone/>
            </a:pPr>
            <a:r>
              <a:rPr lang="tr-TR" sz="2400" dirty="0"/>
              <a:t>								(</a:t>
            </a:r>
            <a:r>
              <a:rPr lang="tr-TR" sz="2400" dirty="0" err="1"/>
              <a:t>Abisel</a:t>
            </a:r>
            <a:r>
              <a:rPr lang="tr-TR" sz="2400" dirty="0"/>
              <a:t>, 2000-2001, s. 39)</a:t>
            </a:r>
          </a:p>
        </p:txBody>
      </p:sp>
      <p:sp>
        <p:nvSpPr>
          <p:cNvPr id="4" name="Alt Bilgi Yer Tutucusu 3">
            <a:extLst>
              <a:ext uri="{FF2B5EF4-FFF2-40B4-BE49-F238E27FC236}">
                <a16:creationId xmlns:a16="http://schemas.microsoft.com/office/drawing/2014/main" id="{AEC3064B-FBC7-4849-838F-DF8725CC2A3B}"/>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08793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293096" cy="1000379"/>
          </a:xfrm>
        </p:spPr>
        <p:txBody>
          <a:bodyPr>
            <a:normAutofit/>
          </a:bodyPr>
          <a:lstStyle/>
          <a:p>
            <a:pPr algn="ctr"/>
            <a:r>
              <a:rPr lang="tr-TR" sz="2800" b="1" dirty="0">
                <a:solidFill>
                  <a:srgbClr val="C00000"/>
                </a:solidFill>
                <a:latin typeface="+mn-lt"/>
              </a:rPr>
              <a:t>Klasik Kurgu</a:t>
            </a:r>
          </a:p>
        </p:txBody>
      </p:sp>
      <p:sp>
        <p:nvSpPr>
          <p:cNvPr id="3" name="İçerik Yer Tutucusu 2"/>
          <p:cNvSpPr>
            <a:spLocks noGrp="1"/>
          </p:cNvSpPr>
          <p:nvPr>
            <p:ph idx="1"/>
          </p:nvPr>
        </p:nvSpPr>
        <p:spPr>
          <a:xfrm>
            <a:off x="726948" y="1365504"/>
            <a:ext cx="10515600" cy="4351338"/>
          </a:xfrm>
        </p:spPr>
        <p:txBody>
          <a:bodyPr>
            <a:normAutofit fontScale="92500" lnSpcReduction="20000"/>
          </a:bodyPr>
          <a:lstStyle/>
          <a:p>
            <a:pPr algn="just"/>
            <a:r>
              <a:rPr lang="tr-TR" sz="2400" dirty="0"/>
              <a:t>Griffith’in kurgusunun temel dayanağı, çekimlerin içerdiği fikirlerin birliği ya da bağlantısıydı. Klasik kurgu, kesmelerin yalnızca fiziki değil, dramatik ve duygusal nedenlerle yapılmasıyla ortaya çıkmıştır. Griffith’in özellikle yakın ve ayrıntı çekimleri sahne içinde  psikolojik nedenlerle kullanması, dramatik etkiyi arttırdığı kadar abartılı oyunculuk zorunluluğunu da sona erdirmiştir.</a:t>
            </a:r>
          </a:p>
          <a:p>
            <a:pPr algn="just"/>
            <a:endParaRPr lang="tr-TR" sz="2400" dirty="0"/>
          </a:p>
          <a:p>
            <a:pPr algn="just"/>
            <a:r>
              <a:rPr lang="tr-TR" sz="2400" dirty="0"/>
              <a:t>Çeşitli ölçeklerden yapılan çekimlerin titizlikle yan yana getirilişi ile seyircinin bakışı sahne içinde sürekli olarak bir şeyden ötekine yönlendirilebilmektedir. Bağlantıların vurgulanır ve bazı şeyler dışarıda bırakılabilir. Böylece sahnenin gerçekliğe bağlı zaman ve mekân sürekliliği büyük ölçüde, birbirine bağlanan çekimlerce içerilen fikirlerin ilintisinden doğan düzenlemelerle sağlanır. Bu kurgu anlayışı devamlılığın öznelleşmesi demektir ve Griffith’in amacı da öznelliğe yer verebilmektir.</a:t>
            </a:r>
          </a:p>
          <a:p>
            <a:pPr algn="just"/>
            <a:endParaRPr lang="tr-TR" sz="2400" dirty="0"/>
          </a:p>
          <a:p>
            <a:pPr marL="0" indent="0" algn="just">
              <a:buNone/>
            </a:pPr>
            <a:r>
              <a:rPr lang="tr-TR" sz="2400" dirty="0"/>
              <a:t>								(</a:t>
            </a:r>
            <a:r>
              <a:rPr lang="tr-TR" sz="2400" dirty="0" err="1"/>
              <a:t>Abisel</a:t>
            </a:r>
            <a:r>
              <a:rPr lang="tr-TR" sz="2400" dirty="0"/>
              <a:t>, 2000-2001, s. 39)</a:t>
            </a:r>
          </a:p>
        </p:txBody>
      </p:sp>
      <p:sp>
        <p:nvSpPr>
          <p:cNvPr id="4" name="Alt Bilgi Yer Tutucusu 3">
            <a:extLst>
              <a:ext uri="{FF2B5EF4-FFF2-40B4-BE49-F238E27FC236}">
                <a16:creationId xmlns:a16="http://schemas.microsoft.com/office/drawing/2014/main" id="{3055135F-0E75-D444-AF91-63F79A24400F}"/>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27089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90632" cy="890651"/>
          </a:xfrm>
        </p:spPr>
        <p:txBody>
          <a:bodyPr>
            <a:normAutofit/>
          </a:bodyPr>
          <a:lstStyle/>
          <a:p>
            <a:pPr algn="ctr"/>
            <a:r>
              <a:rPr lang="tr-TR" sz="2800" b="1" dirty="0">
                <a:solidFill>
                  <a:srgbClr val="C00000"/>
                </a:solidFill>
                <a:latin typeface="+mn-lt"/>
              </a:rPr>
              <a:t>Klasik Kurgunun Uylaşımları</a:t>
            </a:r>
          </a:p>
        </p:txBody>
      </p:sp>
      <p:sp>
        <p:nvSpPr>
          <p:cNvPr id="3" name="İçerik Yer Tutucusu 2"/>
          <p:cNvSpPr>
            <a:spLocks noGrp="1"/>
          </p:cNvSpPr>
          <p:nvPr>
            <p:ph idx="1"/>
          </p:nvPr>
        </p:nvSpPr>
        <p:spPr>
          <a:xfrm>
            <a:off x="713232" y="1255776"/>
            <a:ext cx="10515600" cy="4351338"/>
          </a:xfrm>
        </p:spPr>
        <p:txBody>
          <a:bodyPr>
            <a:normAutofit fontScale="92500" lnSpcReduction="20000"/>
          </a:bodyPr>
          <a:lstStyle/>
          <a:p>
            <a:pPr algn="just"/>
            <a:r>
              <a:rPr lang="tr-TR" sz="2400" dirty="0"/>
              <a:t>Klasik kurgu, çekimler arasındaki geçişlerin fark edilmemesini sağlar. Aksi takdirde, seyirci kendini kurmaca dünyaya yeterince kaptıramayacaktır ve popüler sinema için en önemli hedef gerçekleşmemiş olacaktır. Griffith ve diğer yönetmenler, bu amacı gerçekleştirebilmek için birçok uylaşım gerçekleştirmiştir: </a:t>
            </a:r>
          </a:p>
          <a:p>
            <a:pPr marL="0" indent="0" algn="just">
              <a:buNone/>
            </a:pPr>
            <a:r>
              <a:rPr lang="tr-TR" sz="2400" dirty="0"/>
              <a:t>	1. Bakış uyuşması</a:t>
            </a:r>
          </a:p>
          <a:p>
            <a:pPr marL="0" indent="0" algn="just">
              <a:buNone/>
            </a:pPr>
            <a:r>
              <a:rPr lang="tr-TR" sz="2400" dirty="0"/>
              <a:t>	2. Hareketin ilerleyişi ve yönünde uyum sağlaması</a:t>
            </a:r>
          </a:p>
          <a:p>
            <a:pPr marL="0" indent="0" algn="just">
              <a:buNone/>
            </a:pPr>
            <a:r>
              <a:rPr lang="tr-TR" sz="2400" dirty="0"/>
              <a:t>	3. 180 derece kuralı</a:t>
            </a:r>
          </a:p>
          <a:p>
            <a:pPr marL="0" indent="0" algn="just">
              <a:buNone/>
            </a:pPr>
            <a:r>
              <a:rPr lang="tr-TR" sz="2400" dirty="0"/>
              <a:t>	4. Laboratuvarda baskı işlemleri sırasında elde edilen zincirleme geçişler 	(bindirme, erime vb.), kararma-açılma, silinme gibi farklı geçiş tekniklerinin 	kullanılması</a:t>
            </a:r>
          </a:p>
          <a:p>
            <a:pPr marL="0" indent="0" algn="just">
              <a:buNone/>
            </a:pPr>
            <a:r>
              <a:rPr lang="tr-TR" sz="2400" dirty="0"/>
              <a:t>	5. Çapraz kesmelere dayanan paralel kurgu tekniği</a:t>
            </a:r>
          </a:p>
          <a:p>
            <a:pPr marL="0" indent="0" algn="just">
              <a:buNone/>
            </a:pPr>
            <a:r>
              <a:rPr lang="tr-TR" sz="2400" dirty="0"/>
              <a:t>	6. Tematik montaj</a:t>
            </a:r>
          </a:p>
          <a:p>
            <a:pPr marL="0" indent="0" algn="just">
              <a:buNone/>
            </a:pPr>
            <a:endParaRPr lang="tr-TR" sz="2400" dirty="0"/>
          </a:p>
          <a:p>
            <a:pPr marL="0" indent="0" algn="just">
              <a:buNone/>
            </a:pPr>
            <a:r>
              <a:rPr lang="tr-TR" sz="2400" dirty="0"/>
              <a:t>							(</a:t>
            </a:r>
            <a:r>
              <a:rPr lang="tr-TR" sz="2400" dirty="0" err="1"/>
              <a:t>Abisel</a:t>
            </a:r>
            <a:r>
              <a:rPr lang="tr-TR" sz="2400" dirty="0"/>
              <a:t>, 2000-2001, s. 41-44)</a:t>
            </a:r>
          </a:p>
        </p:txBody>
      </p:sp>
      <p:sp>
        <p:nvSpPr>
          <p:cNvPr id="4" name="Alt Bilgi Yer Tutucusu 3">
            <a:extLst>
              <a:ext uri="{FF2B5EF4-FFF2-40B4-BE49-F238E27FC236}">
                <a16:creationId xmlns:a16="http://schemas.microsoft.com/office/drawing/2014/main" id="{5D777C2F-E1A4-344D-8CAF-954EC2024439}"/>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24186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Derste İzlenecek Film:</a:t>
            </a:r>
          </a:p>
        </p:txBody>
      </p:sp>
      <p:sp>
        <p:nvSpPr>
          <p:cNvPr id="3" name="İçerik Yer Tutucusu 2"/>
          <p:cNvSpPr>
            <a:spLocks noGrp="1"/>
          </p:cNvSpPr>
          <p:nvPr>
            <p:ph idx="1"/>
          </p:nvPr>
        </p:nvSpPr>
        <p:spPr/>
        <p:txBody>
          <a:bodyPr/>
          <a:lstStyle/>
          <a:p>
            <a:r>
              <a:rPr lang="tr-TR" i="1" dirty="0"/>
              <a:t>Kameralı Adam</a:t>
            </a:r>
            <a:r>
              <a:rPr lang="tr-TR" dirty="0"/>
              <a:t> (</a:t>
            </a:r>
            <a:r>
              <a:rPr lang="tr-TR" dirty="0" err="1"/>
              <a:t>Dziga</a:t>
            </a:r>
            <a:r>
              <a:rPr lang="tr-TR" dirty="0"/>
              <a:t> </a:t>
            </a:r>
            <a:r>
              <a:rPr lang="tr-TR" dirty="0" err="1"/>
              <a:t>Vertov</a:t>
            </a:r>
            <a:r>
              <a:rPr lang="tr-TR" dirty="0"/>
              <a:t>, </a:t>
            </a:r>
            <a:r>
              <a:rPr lang="tr-TR"/>
              <a:t>1929)</a:t>
            </a:r>
          </a:p>
          <a:p>
            <a:pPr marL="0" indent="0">
              <a:buNone/>
            </a:pPr>
            <a:endParaRPr lang="tr-TR" dirty="0"/>
          </a:p>
          <a:p>
            <a:r>
              <a:rPr lang="tr-TR" dirty="0">
                <a:hlinkClick r:id="rId2"/>
              </a:rPr>
              <a:t>https://www.youtube.com/watch?v=cGYZ5847FiI</a:t>
            </a:r>
            <a:r>
              <a:rPr lang="tr-TR" dirty="0"/>
              <a:t> (tamamı var)</a:t>
            </a:r>
          </a:p>
        </p:txBody>
      </p:sp>
      <p:sp>
        <p:nvSpPr>
          <p:cNvPr id="4" name="Alt Bilgi Yer Tutucusu 3">
            <a:extLst>
              <a:ext uri="{FF2B5EF4-FFF2-40B4-BE49-F238E27FC236}">
                <a16:creationId xmlns:a16="http://schemas.microsoft.com/office/drawing/2014/main" id="{804883FE-DC16-1647-B521-49BFF02263C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750588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u="sng" dirty="0">
                <a:solidFill>
                  <a:srgbClr val="C00000"/>
                </a:solidFill>
                <a:latin typeface="+mn-lt"/>
              </a:rPr>
              <a:t>Bu </a:t>
            </a:r>
            <a:r>
              <a:rPr lang="tr-TR" sz="2800" b="1" u="sng">
                <a:solidFill>
                  <a:srgbClr val="C00000"/>
                </a:solidFill>
                <a:latin typeface="+mn-lt"/>
              </a:rPr>
              <a:t>derste yararlanılacak </a:t>
            </a:r>
            <a:r>
              <a:rPr lang="tr-TR" sz="2800" b="1" u="sng" dirty="0">
                <a:solidFill>
                  <a:srgbClr val="C00000"/>
                </a:solidFill>
                <a:latin typeface="+mn-lt"/>
              </a:rPr>
              <a:t>kaynaklar:</a:t>
            </a:r>
          </a:p>
        </p:txBody>
      </p:sp>
      <p:sp>
        <p:nvSpPr>
          <p:cNvPr id="3" name="İçerik Yer Tutucusu 2"/>
          <p:cNvSpPr>
            <a:spLocks noGrp="1"/>
          </p:cNvSpPr>
          <p:nvPr>
            <p:ph idx="1"/>
          </p:nvPr>
        </p:nvSpPr>
        <p:spPr/>
        <p:txBody>
          <a:bodyPr>
            <a:normAutofit/>
          </a:bodyPr>
          <a:lstStyle/>
          <a:p>
            <a:r>
              <a:rPr lang="tr-TR" sz="2400" dirty="0"/>
              <a:t>Sinematografın temel öğeleri (37-50)</a:t>
            </a:r>
          </a:p>
          <a:p>
            <a:r>
              <a:rPr lang="tr-TR" sz="2400" dirty="0"/>
              <a:t>Film Sanatı (422-425)</a:t>
            </a:r>
          </a:p>
        </p:txBody>
      </p:sp>
      <p:sp>
        <p:nvSpPr>
          <p:cNvPr id="4" name="Alt Bilgi Yer Tutucusu 3">
            <a:extLst>
              <a:ext uri="{FF2B5EF4-FFF2-40B4-BE49-F238E27FC236}">
                <a16:creationId xmlns:a16="http://schemas.microsoft.com/office/drawing/2014/main" id="{584E8B39-B2ED-3446-A009-4A37B5BA5B98}"/>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91666014"/>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834</Words>
  <Application>Microsoft Macintosh PowerPoint</Application>
  <PresentationFormat>Geniş ekran</PresentationFormat>
  <Paragraphs>57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Kurgu: Devamlılığa Dayalı Kesme ve Klasik Kurgu</vt:lpstr>
      <vt:lpstr>Devamlılığa Dayalı Kesme</vt:lpstr>
      <vt:lpstr>Devamlılığa Dayalı Kesme</vt:lpstr>
      <vt:lpstr>Klasik Kurgu</vt:lpstr>
      <vt:lpstr>Klasik Kurgu</vt:lpstr>
      <vt:lpstr>Klasik Kurgunun Uylaşımları</vt:lpstr>
      <vt:lpstr>Derste İzlenecek Film:</vt:lpstr>
      <vt:lpstr>Bu derste yararlanılacak 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Işık ve Aydınlatma</dc:title>
  <dc:creator>Microsoft Office Kullanıcısı</dc:creator>
  <cp:lastModifiedBy>Microsoft Office User</cp:lastModifiedBy>
  <cp:revision>22</cp:revision>
  <dcterms:created xsi:type="dcterms:W3CDTF">2020-01-09T13:13:27Z</dcterms:created>
  <dcterms:modified xsi:type="dcterms:W3CDTF">2020-03-23T09:56:09Z</dcterms:modified>
</cp:coreProperties>
</file>