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74" r:id="rId9"/>
    <p:sldId id="275" r:id="rId10"/>
    <p:sldId id="276" r:id="rId11"/>
    <p:sldId id="277" r:id="rId12"/>
    <p:sldId id="266" r:id="rId13"/>
    <p:sldId id="267"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7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19.11.2017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19.11.2017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19.11.2017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erzurum.edu.tr/Content/Yuklemeler/Personel/Fatih_YETIM/1._Sunu6583.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Ölçme ve ölçmenin özellikleri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a:t>
            </a:r>
            <a:r>
              <a:rPr lang="tr-TR" dirty="0" smtClean="0"/>
              <a:t>103 ÖLÇME TEKNİĞİ</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ÖLÇME SİSTEMLERİ</a:t>
            </a:r>
            <a:endParaRPr lang="tr-TR" dirty="0"/>
          </a:p>
        </p:txBody>
      </p:sp>
      <p:sp>
        <p:nvSpPr>
          <p:cNvPr id="3" name="İçerik Yer Tutucusu 2"/>
          <p:cNvSpPr>
            <a:spLocks noGrp="1"/>
          </p:cNvSpPr>
          <p:nvPr>
            <p:ph idx="1"/>
          </p:nvPr>
        </p:nvSpPr>
        <p:spPr/>
        <p:txBody>
          <a:bodyPr>
            <a:normAutofit/>
          </a:bodyPr>
          <a:lstStyle/>
          <a:p>
            <a:pPr algn="just"/>
            <a:r>
              <a:rPr lang="tr-TR" sz="2600" dirty="0"/>
              <a:t>Ölçme sistemlerinin </a:t>
            </a:r>
            <a:r>
              <a:rPr lang="tr-TR" sz="2600" dirty="0" smtClean="0"/>
              <a:t>genelleştirilmesi</a:t>
            </a:r>
          </a:p>
          <a:p>
            <a:pPr algn="just"/>
            <a:r>
              <a:rPr lang="tr-TR" sz="2600" dirty="0" smtClean="0"/>
              <a:t>Genelde </a:t>
            </a:r>
            <a:r>
              <a:rPr lang="tr-TR" sz="2600" dirty="0"/>
              <a:t>ölçme sistemlerini üçe ayırmak mümkündür. </a:t>
            </a:r>
            <a:endParaRPr lang="tr-TR" sz="2600" dirty="0" smtClean="0"/>
          </a:p>
          <a:p>
            <a:pPr algn="just"/>
            <a:r>
              <a:rPr lang="tr-TR" sz="2600" dirty="0" smtClean="0"/>
              <a:t>1</a:t>
            </a:r>
            <a:r>
              <a:rPr lang="tr-TR" sz="2600" dirty="0"/>
              <a:t>. Fiziksel değişkenlerin mekanik veya elektriksel formda sezildiği, </a:t>
            </a:r>
            <a:r>
              <a:rPr lang="tr-TR" sz="2600" dirty="0" err="1" smtClean="0"/>
              <a:t>dedektör</a:t>
            </a:r>
            <a:r>
              <a:rPr lang="tr-TR" sz="2600" dirty="0" smtClean="0"/>
              <a:t> </a:t>
            </a:r>
            <a:r>
              <a:rPr lang="tr-TR" sz="2600" dirty="0" err="1" smtClean="0"/>
              <a:t>transdüser</a:t>
            </a:r>
            <a:r>
              <a:rPr lang="tr-TR" sz="2600" dirty="0" smtClean="0"/>
              <a:t> </a:t>
            </a:r>
            <a:r>
              <a:rPr lang="tr-TR" sz="2600" dirty="0"/>
              <a:t>kademesi. </a:t>
            </a:r>
            <a:r>
              <a:rPr lang="tr-TR" sz="2800" dirty="0"/>
              <a:t>Ölçülmesi veya </a:t>
            </a:r>
            <a:r>
              <a:rPr lang="tr-TR" sz="2800" dirty="0" smtClean="0"/>
              <a:t>iletilmesi </a:t>
            </a:r>
            <a:r>
              <a:rPr lang="tr-TR" sz="2800" dirty="0"/>
              <a:t>kolay olması nedeniyle bu elemanlarda elektrik sinyalleri tercih edilir. Bu elemanlarda elde edilen sinyaller dijital veya analog </a:t>
            </a:r>
            <a:r>
              <a:rPr lang="tr-TR" sz="2800" dirty="0" smtClean="0"/>
              <a:t>olabilir[1]. </a:t>
            </a:r>
            <a:endParaRPr lang="tr-TR" sz="2600" dirty="0"/>
          </a:p>
        </p:txBody>
      </p:sp>
    </p:spTree>
    <p:extLst>
      <p:ext uri="{BB962C8B-B14F-4D97-AF65-F5344CB8AC3E}">
        <p14:creationId xmlns:p14="http://schemas.microsoft.com/office/powerpoint/2010/main" val="87039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ÖLÇME SİSTEMLERİ</a:t>
            </a:r>
          </a:p>
        </p:txBody>
      </p:sp>
      <p:sp>
        <p:nvSpPr>
          <p:cNvPr id="3" name="İçerik Yer Tutucusu 2"/>
          <p:cNvSpPr>
            <a:spLocks noGrp="1"/>
          </p:cNvSpPr>
          <p:nvPr>
            <p:ph idx="1"/>
          </p:nvPr>
        </p:nvSpPr>
        <p:spPr/>
        <p:txBody>
          <a:bodyPr>
            <a:normAutofit/>
          </a:bodyPr>
          <a:lstStyle/>
          <a:p>
            <a:pPr algn="just"/>
            <a:r>
              <a:rPr lang="tr-TR" sz="2600" dirty="0"/>
              <a:t>2. Elde edilen mekanik veya elektriksel sinyallerin kuvvetlendirildiği veya filtrelendiği orta kademe </a:t>
            </a:r>
            <a:endParaRPr lang="tr-TR" sz="2600" dirty="0" smtClean="0"/>
          </a:p>
          <a:p>
            <a:pPr algn="just"/>
            <a:r>
              <a:rPr lang="tr-TR" sz="2600" dirty="0"/>
              <a:t>3. değerlendirme, ölçme, kayıt, veya istenirse kontrol işlemini yapıldığı son kademe. </a:t>
            </a:r>
          </a:p>
        </p:txBody>
      </p:sp>
    </p:spTree>
    <p:extLst>
      <p:ext uri="{BB962C8B-B14F-4D97-AF65-F5344CB8AC3E}">
        <p14:creationId xmlns:p14="http://schemas.microsoft.com/office/powerpoint/2010/main" val="2842518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http://erzurum.edu.tr/Content/Yuklemeler/Personel/Fatih_YETIM/1._</a:t>
            </a:r>
            <a:r>
              <a:rPr lang="tr-TR" dirty="0" smtClean="0">
                <a:hlinkClick r:id="rId2"/>
              </a:rPr>
              <a:t>Sunu6583.pdf</a:t>
            </a:r>
            <a:r>
              <a:rPr lang="tr-TR" dirty="0" smtClean="0"/>
              <a:t> (</a:t>
            </a:r>
            <a:r>
              <a:rPr lang="tr-TR" dirty="0"/>
              <a:t>Erişim </a:t>
            </a:r>
            <a:r>
              <a:rPr lang="tr-TR" dirty="0"/>
              <a:t>tar: </a:t>
            </a:r>
            <a:r>
              <a:rPr lang="tr-TR" dirty="0" smtClean="0"/>
              <a:t>19.11.2017</a:t>
            </a:r>
            <a:r>
              <a:rPr lang="tr-TR" dirty="0" smtClean="0"/>
              <a:t>)</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ÖLÇME NEDİR?</a:t>
            </a:r>
            <a:endParaRPr lang="tr-TR" dirty="0"/>
          </a:p>
        </p:txBody>
      </p:sp>
      <p:sp>
        <p:nvSpPr>
          <p:cNvPr id="3" name="İçerik Yer Tutucusu 2"/>
          <p:cNvSpPr>
            <a:spLocks noGrp="1"/>
          </p:cNvSpPr>
          <p:nvPr>
            <p:ph idx="1"/>
          </p:nvPr>
        </p:nvSpPr>
        <p:spPr/>
        <p:txBody>
          <a:bodyPr>
            <a:normAutofit/>
          </a:bodyPr>
          <a:lstStyle/>
          <a:p>
            <a:pPr algn="just"/>
            <a:r>
              <a:rPr lang="tr-TR" sz="2600" dirty="0" smtClean="0"/>
              <a:t>Bilinmeyen </a:t>
            </a:r>
            <a:r>
              <a:rPr lang="tr-TR" sz="2600" dirty="0"/>
              <a:t>bir niceliği, bilinen bir nicelikle </a:t>
            </a:r>
            <a:r>
              <a:rPr lang="tr-TR" sz="2600" dirty="0" smtClean="0"/>
              <a:t>karşılaştırarak </a:t>
            </a:r>
            <a:r>
              <a:rPr lang="tr-TR" sz="2600" dirty="0"/>
              <a:t>değerlendirme işlemidir. Bir cismin uzunluğu, ağırlığı veya rengi gibi çeşitli fiziksel özelliklerin belirlenmesi çeşitli duyu organları ile mümkündür. Bu özellikler kişiden kişiye farklılık gösterir. Bu nedenle insan duyularından etkilenmeyen çeşitli ölçme aletleri, sistemleri ve yöntemleri </a:t>
            </a:r>
            <a:r>
              <a:rPr lang="tr-TR" sz="2600" dirty="0" smtClean="0"/>
              <a:t>geliştirilmiştir[1]. </a:t>
            </a:r>
            <a:endParaRPr lang="tr-TR" sz="2600" dirty="0"/>
          </a:p>
        </p:txBody>
      </p:sp>
    </p:spTree>
    <p:extLst>
      <p:ext uri="{BB962C8B-B14F-4D97-AF65-F5344CB8AC3E}">
        <p14:creationId xmlns:p14="http://schemas.microsoft.com/office/powerpoint/2010/main" val="1422552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ÖLÇME NEDİR?</a:t>
            </a:r>
          </a:p>
        </p:txBody>
      </p:sp>
      <p:sp>
        <p:nvSpPr>
          <p:cNvPr id="3" name="İçerik Yer Tutucusu 2"/>
          <p:cNvSpPr>
            <a:spLocks noGrp="1"/>
          </p:cNvSpPr>
          <p:nvPr>
            <p:ph idx="1"/>
          </p:nvPr>
        </p:nvSpPr>
        <p:spPr/>
        <p:txBody>
          <a:bodyPr>
            <a:normAutofit/>
          </a:bodyPr>
          <a:lstStyle/>
          <a:p>
            <a:pPr algn="just"/>
            <a:r>
              <a:rPr lang="tr-TR" sz="2600" dirty="0"/>
              <a:t>Ölçme işlemleri tüm mühendislik dalları ile ilgilidir. Özellikle laboratuvar çalışmalarının her kademesinde ölçmeye gerek duyulmaktadır. Ölçme yapılırken, sistem seçimi, ölçme sonuçlarının çeşitli </a:t>
            </a:r>
            <a:r>
              <a:rPr lang="tr-TR" sz="2600" dirty="0" smtClean="0"/>
              <a:t>istatistiki </a:t>
            </a:r>
            <a:r>
              <a:rPr lang="tr-TR" sz="2600" dirty="0"/>
              <a:t>yöntemlerle değerlendirilmesi ve ölçme </a:t>
            </a:r>
            <a:r>
              <a:rPr lang="tr-TR" sz="2600" dirty="0" smtClean="0"/>
              <a:t>hassasiyetinin </a:t>
            </a:r>
            <a:r>
              <a:rPr lang="tr-TR" sz="2600" dirty="0"/>
              <a:t>belirlenmesi, ölçme tekniğinin temel </a:t>
            </a:r>
            <a:r>
              <a:rPr lang="tr-TR" sz="2600" dirty="0" smtClean="0"/>
              <a:t>konularıdır[1].</a:t>
            </a:r>
            <a:endParaRPr lang="tr-TR" sz="2600" dirty="0"/>
          </a:p>
        </p:txBody>
      </p:sp>
    </p:spTree>
    <p:extLst>
      <p:ext uri="{BB962C8B-B14F-4D97-AF65-F5344CB8AC3E}">
        <p14:creationId xmlns:p14="http://schemas.microsoft.com/office/powerpoint/2010/main" val="2075965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OKUNABİLİRLİK NE DEMEKTİR?</a:t>
            </a:r>
            <a:endParaRPr lang="tr-TR" dirty="0"/>
          </a:p>
        </p:txBody>
      </p:sp>
      <p:sp>
        <p:nvSpPr>
          <p:cNvPr id="3" name="İçerik Yer Tutucusu 2"/>
          <p:cNvSpPr>
            <a:spLocks noGrp="1"/>
          </p:cNvSpPr>
          <p:nvPr>
            <p:ph idx="1"/>
          </p:nvPr>
        </p:nvSpPr>
        <p:spPr/>
        <p:txBody>
          <a:bodyPr>
            <a:normAutofit/>
          </a:bodyPr>
          <a:lstStyle/>
          <a:p>
            <a:pPr algn="just"/>
            <a:r>
              <a:rPr lang="tr-TR" sz="2600" dirty="0"/>
              <a:t>Ölçme cihazının okuma skalasının genişliğidir. </a:t>
            </a:r>
          </a:p>
          <a:p>
            <a:pPr algn="just"/>
            <a:r>
              <a:rPr lang="tr-TR" sz="2600" dirty="0" smtClean="0"/>
              <a:t>En </a:t>
            </a:r>
            <a:r>
              <a:rPr lang="tr-TR" sz="2600" dirty="0"/>
              <a:t>küçük değerlendirme: Ölçme cihazı skalasında okunabilen iki değer arasındaki en küçük fark olarak tanımlanır. (fiziksel büyüklükteki değişikliğin cihaz </a:t>
            </a:r>
            <a:r>
              <a:rPr lang="tr-TR" sz="2600" dirty="0" smtClean="0"/>
              <a:t>tarafından </a:t>
            </a:r>
            <a:r>
              <a:rPr lang="tr-TR" sz="2600" dirty="0"/>
              <a:t>algılanabilen en küçük değeri</a:t>
            </a:r>
            <a:r>
              <a:rPr lang="tr-TR" sz="2600" dirty="0" smtClean="0"/>
              <a:t>)[1]. </a:t>
            </a:r>
            <a:endParaRPr lang="tr-TR" sz="2600" dirty="0"/>
          </a:p>
        </p:txBody>
      </p:sp>
    </p:spTree>
    <p:extLst>
      <p:ext uri="{BB962C8B-B14F-4D97-AF65-F5344CB8AC3E}">
        <p14:creationId xmlns:p14="http://schemas.microsoft.com/office/powerpoint/2010/main" val="242564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DUYARLILIK </a:t>
            </a:r>
            <a:r>
              <a:rPr lang="tr-TR" dirty="0"/>
              <a:t>NE DEMEKTİR?</a:t>
            </a:r>
          </a:p>
        </p:txBody>
      </p:sp>
      <p:sp>
        <p:nvSpPr>
          <p:cNvPr id="3" name="İçerik Yer Tutucusu 2"/>
          <p:cNvSpPr>
            <a:spLocks noGrp="1"/>
          </p:cNvSpPr>
          <p:nvPr>
            <p:ph idx="1"/>
          </p:nvPr>
        </p:nvSpPr>
        <p:spPr/>
        <p:txBody>
          <a:bodyPr>
            <a:normAutofit/>
          </a:bodyPr>
          <a:lstStyle/>
          <a:p>
            <a:pPr algn="just"/>
            <a:r>
              <a:rPr lang="tr-TR" sz="2600" dirty="0"/>
              <a:t>Ölçme cihazı ibresinin doğrusal hareket </a:t>
            </a:r>
            <a:r>
              <a:rPr lang="tr-TR" sz="2600" dirty="0" smtClean="0"/>
              <a:t>ettiği </a:t>
            </a:r>
            <a:r>
              <a:rPr lang="tr-TR" sz="2600" dirty="0"/>
              <a:t>varsayımı ile, ibrenin hareket miktarının ölçülen fiziksel büyüklüğe </a:t>
            </a:r>
            <a:r>
              <a:rPr lang="tr-TR" sz="2600" dirty="0" smtClean="0"/>
              <a:t>oranıdır[1]. </a:t>
            </a:r>
          </a:p>
          <a:p>
            <a:pPr algn="just"/>
            <a:r>
              <a:rPr lang="tr-TR" sz="2600" dirty="0" err="1" smtClean="0"/>
              <a:t>Histerizis</a:t>
            </a:r>
            <a:r>
              <a:rPr lang="tr-TR" sz="2600" dirty="0"/>
              <a:t>: genellikle bir ölçme cihazında, ölçme yapılırken herhangi bir değere artarak veya azalarak yaklaşılması durumunda </a:t>
            </a:r>
            <a:r>
              <a:rPr lang="tr-TR" sz="2600" dirty="0" err="1"/>
              <a:t>histerizis</a:t>
            </a:r>
            <a:r>
              <a:rPr lang="tr-TR" sz="2600" dirty="0"/>
              <a:t> nedeniyle farklı değerler </a:t>
            </a:r>
            <a:r>
              <a:rPr lang="tr-TR" sz="2600" dirty="0" smtClean="0"/>
              <a:t>okunabilir[1]. </a:t>
            </a:r>
          </a:p>
          <a:p>
            <a:pPr algn="just"/>
            <a:r>
              <a:rPr lang="tr-TR" sz="2600" dirty="0" err="1" smtClean="0"/>
              <a:t>Histerizis</a:t>
            </a:r>
            <a:r>
              <a:rPr lang="tr-TR" sz="2600" dirty="0" smtClean="0"/>
              <a:t> </a:t>
            </a:r>
            <a:r>
              <a:rPr lang="tr-TR" sz="2600" dirty="0"/>
              <a:t>olayında cihazlardaki mekanik sürtünmeler, </a:t>
            </a:r>
            <a:r>
              <a:rPr lang="tr-TR" sz="2600" dirty="0" smtClean="0"/>
              <a:t>manyetik </a:t>
            </a:r>
            <a:r>
              <a:rPr lang="tr-TR" sz="2600" dirty="0"/>
              <a:t>etkiler, </a:t>
            </a:r>
            <a:r>
              <a:rPr lang="tr-TR" sz="2600" dirty="0" smtClean="0"/>
              <a:t>elastik </a:t>
            </a:r>
            <a:r>
              <a:rPr lang="tr-TR" sz="2600" dirty="0"/>
              <a:t>deformasyonlar ve ısıl etkiler rol </a:t>
            </a:r>
            <a:r>
              <a:rPr lang="tr-TR" sz="2600" dirty="0" smtClean="0"/>
              <a:t>oynar[1]. </a:t>
            </a:r>
            <a:endParaRPr lang="tr-TR" sz="2600" dirty="0"/>
          </a:p>
        </p:txBody>
      </p:sp>
    </p:spTree>
    <p:extLst>
      <p:ext uri="{BB962C8B-B14F-4D97-AF65-F5344CB8AC3E}">
        <p14:creationId xmlns:p14="http://schemas.microsoft.com/office/powerpoint/2010/main" val="3389077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DOĞRULUK NE DEMEKTİR?</a:t>
            </a:r>
            <a:endParaRPr lang="tr-TR" dirty="0"/>
          </a:p>
        </p:txBody>
      </p:sp>
      <p:sp>
        <p:nvSpPr>
          <p:cNvPr id="3" name="İçerik Yer Tutucusu 2"/>
          <p:cNvSpPr>
            <a:spLocks noGrp="1"/>
          </p:cNvSpPr>
          <p:nvPr>
            <p:ph idx="1"/>
          </p:nvPr>
        </p:nvSpPr>
        <p:spPr/>
        <p:txBody>
          <a:bodyPr>
            <a:normAutofit/>
          </a:bodyPr>
          <a:lstStyle/>
          <a:p>
            <a:pPr algn="just"/>
            <a:r>
              <a:rPr lang="tr-TR" sz="2600" dirty="0"/>
              <a:t>Bir fiziksel özelliğin ölçümünde gerçek değer ile cihazın gösterdiği değer arasındaki </a:t>
            </a:r>
            <a:r>
              <a:rPr lang="tr-TR" sz="2600" dirty="0" smtClean="0"/>
              <a:t>farklar </a:t>
            </a:r>
            <a:r>
              <a:rPr lang="tr-TR" sz="2600" dirty="0"/>
              <a:t>ve cihaz skalasının yüzdesi cinsinden verilir. • Kesinlik: Bir ölçme </a:t>
            </a:r>
            <a:r>
              <a:rPr lang="tr-TR" sz="2600" dirty="0" smtClean="0"/>
              <a:t>aletinin </a:t>
            </a:r>
            <a:r>
              <a:rPr lang="tr-TR" sz="2600" dirty="0"/>
              <a:t>aynı bir fiziksel büyüklüğe ait tekrarlanan çeşitli ölçmeler esnasında aynı değeri verebilme özelliğidir. • Ölçülen değerler: 102, 104,104, 103, 105, 106, 103, 105, 102, 106mm. 100 mm </a:t>
            </a:r>
            <a:r>
              <a:rPr lang="tr-TR" sz="2600" dirty="0" err="1"/>
              <a:t>lik</a:t>
            </a:r>
            <a:r>
              <a:rPr lang="tr-TR" sz="2600" dirty="0"/>
              <a:t> uzunluk değeri için • (106-100)/100=%6 doğruluk • Doğruluk kalibrasyon ile </a:t>
            </a:r>
            <a:r>
              <a:rPr lang="tr-TR" sz="2600" dirty="0" smtClean="0"/>
              <a:t>iyileştirilebilir fakat </a:t>
            </a:r>
            <a:r>
              <a:rPr lang="tr-TR" sz="2600" dirty="0"/>
              <a:t>kesinlik </a:t>
            </a:r>
            <a:r>
              <a:rPr lang="tr-TR" sz="2600" dirty="0" smtClean="0"/>
              <a:t>iyileştirilemez[1]. </a:t>
            </a:r>
            <a:endParaRPr lang="tr-TR" sz="2600" dirty="0"/>
          </a:p>
        </p:txBody>
      </p:sp>
    </p:spTree>
    <p:extLst>
      <p:ext uri="{BB962C8B-B14F-4D97-AF65-F5344CB8AC3E}">
        <p14:creationId xmlns:p14="http://schemas.microsoft.com/office/powerpoint/2010/main" val="456842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HATA NE DEMEKTİR?</a:t>
            </a:r>
            <a:endParaRPr lang="tr-TR" dirty="0"/>
          </a:p>
        </p:txBody>
      </p:sp>
      <p:sp>
        <p:nvSpPr>
          <p:cNvPr id="3" name="İçerik Yer Tutucusu 2"/>
          <p:cNvSpPr>
            <a:spLocks noGrp="1"/>
          </p:cNvSpPr>
          <p:nvPr>
            <p:ph idx="1"/>
          </p:nvPr>
        </p:nvSpPr>
        <p:spPr/>
        <p:txBody>
          <a:bodyPr>
            <a:normAutofit/>
          </a:bodyPr>
          <a:lstStyle/>
          <a:p>
            <a:pPr algn="just"/>
            <a:r>
              <a:rPr lang="tr-TR" sz="2600" dirty="0"/>
              <a:t>Doğruluktan sapma değerlerine hata denir. Hem deneyi yapandan hem de </a:t>
            </a:r>
            <a:r>
              <a:rPr lang="tr-TR" sz="2600" dirty="0" smtClean="0"/>
              <a:t>aletten </a:t>
            </a:r>
            <a:r>
              <a:rPr lang="tr-TR" sz="2600" dirty="0"/>
              <a:t>gelen çeşitli hatalar vardır. • Kalibrasyon: Bir ölçme </a:t>
            </a:r>
            <a:r>
              <a:rPr lang="tr-TR" sz="2600" dirty="0" smtClean="0"/>
              <a:t>aletinin </a:t>
            </a:r>
            <a:r>
              <a:rPr lang="tr-TR" sz="2600" dirty="0"/>
              <a:t>doğruluğu bilinen değerler ile </a:t>
            </a:r>
            <a:r>
              <a:rPr lang="tr-TR" sz="2600" dirty="0" smtClean="0"/>
              <a:t>karşılaştırılarak </a:t>
            </a:r>
            <a:r>
              <a:rPr lang="tr-TR" sz="2600" dirty="0"/>
              <a:t>hataların </a:t>
            </a:r>
            <a:r>
              <a:rPr lang="tr-TR" sz="2600" dirty="0" smtClean="0"/>
              <a:t>azaltılması </a:t>
            </a:r>
            <a:r>
              <a:rPr lang="tr-TR" sz="2600" dirty="0"/>
              <a:t>işlemidir. Kalibrasyon işlemi standartlar </a:t>
            </a:r>
            <a:r>
              <a:rPr lang="tr-TR" sz="2600" dirty="0" smtClean="0"/>
              <a:t>enstitüsünün </a:t>
            </a:r>
            <a:r>
              <a:rPr lang="tr-TR" sz="2600" dirty="0"/>
              <a:t>imkanları ile, doğruluğu bilinen cihazlar ile veya bilinen bir kaynak ile </a:t>
            </a:r>
            <a:r>
              <a:rPr lang="tr-TR" sz="2600" dirty="0" smtClean="0"/>
              <a:t>karşılaştırılarak yapılabilir[1]. </a:t>
            </a:r>
            <a:endParaRPr lang="tr-TR" sz="2600" dirty="0"/>
          </a:p>
        </p:txBody>
      </p:sp>
    </p:spTree>
    <p:extLst>
      <p:ext uri="{BB962C8B-B14F-4D97-AF65-F5344CB8AC3E}">
        <p14:creationId xmlns:p14="http://schemas.microsoft.com/office/powerpoint/2010/main" val="2841148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STANDART</a:t>
            </a:r>
            <a:endParaRPr lang="tr-TR" dirty="0"/>
          </a:p>
        </p:txBody>
      </p:sp>
      <p:sp>
        <p:nvSpPr>
          <p:cNvPr id="3" name="İçerik Yer Tutucusu 2"/>
          <p:cNvSpPr>
            <a:spLocks noGrp="1"/>
          </p:cNvSpPr>
          <p:nvPr>
            <p:ph idx="1"/>
          </p:nvPr>
        </p:nvSpPr>
        <p:spPr/>
        <p:txBody>
          <a:bodyPr>
            <a:normAutofit/>
          </a:bodyPr>
          <a:lstStyle/>
          <a:p>
            <a:pPr algn="just"/>
            <a:r>
              <a:rPr lang="tr-TR" sz="2600" dirty="0"/>
              <a:t>Ulusal veya uluslar arası kuruluşlar </a:t>
            </a:r>
            <a:r>
              <a:rPr lang="tr-TR" sz="2600" dirty="0" smtClean="0"/>
              <a:t>tarafından </a:t>
            </a:r>
            <a:r>
              <a:rPr lang="tr-TR" sz="2600" dirty="0"/>
              <a:t>kabul edilen belirli ölçülerdeki fiziksel büyüklük, ölçme yöntemi veya uyulması gereken kurallardır. </a:t>
            </a:r>
            <a:r>
              <a:rPr lang="tr-TR" sz="2600" dirty="0" smtClean="0"/>
              <a:t>Ülkemizde Uluslar </a:t>
            </a:r>
            <a:r>
              <a:rPr lang="tr-TR" sz="2600" dirty="0"/>
              <a:t>arası kuruluş ise Fransa da </a:t>
            </a:r>
            <a:r>
              <a:rPr lang="tr-TR" sz="2600" dirty="0" smtClean="0"/>
              <a:t>bulunan </a:t>
            </a:r>
            <a:r>
              <a:rPr lang="tr-TR" sz="2600" dirty="0"/>
              <a:t>“</a:t>
            </a:r>
            <a:r>
              <a:rPr lang="tr-TR" sz="2600" dirty="0" smtClean="0"/>
              <a:t>International </a:t>
            </a:r>
            <a:r>
              <a:rPr lang="tr-TR" sz="2600" dirty="0" err="1" smtClean="0"/>
              <a:t>Bureau</a:t>
            </a:r>
            <a:r>
              <a:rPr lang="tr-TR" sz="2600" dirty="0" smtClean="0"/>
              <a:t> </a:t>
            </a:r>
            <a:r>
              <a:rPr lang="tr-TR" sz="2600" dirty="0"/>
              <a:t>of </a:t>
            </a:r>
            <a:r>
              <a:rPr lang="tr-TR" sz="2600" dirty="0" err="1"/>
              <a:t>weight</a:t>
            </a:r>
            <a:r>
              <a:rPr lang="tr-TR" sz="2600" dirty="0"/>
              <a:t> </a:t>
            </a:r>
            <a:r>
              <a:rPr lang="tr-TR" sz="2600" dirty="0" err="1"/>
              <a:t>and</a:t>
            </a:r>
            <a:r>
              <a:rPr lang="tr-TR" sz="2600" dirty="0"/>
              <a:t> </a:t>
            </a:r>
            <a:r>
              <a:rPr lang="tr-TR" sz="2600" dirty="0" err="1"/>
              <a:t>Measures</a:t>
            </a:r>
            <a:r>
              <a:rPr lang="tr-TR" sz="2600" dirty="0"/>
              <a:t>” </a:t>
            </a:r>
            <a:r>
              <a:rPr lang="tr-TR" sz="2600" dirty="0" smtClean="0"/>
              <a:t>birliğidir[1].</a:t>
            </a:r>
            <a:endParaRPr lang="tr-TR" sz="2600" dirty="0"/>
          </a:p>
        </p:txBody>
      </p:sp>
    </p:spTree>
    <p:extLst>
      <p:ext uri="{BB962C8B-B14F-4D97-AF65-F5344CB8AC3E}">
        <p14:creationId xmlns:p14="http://schemas.microsoft.com/office/powerpoint/2010/main" val="2898105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BOYUT VE BİRİM</a:t>
            </a:r>
            <a:endParaRPr lang="tr-TR" dirty="0"/>
          </a:p>
        </p:txBody>
      </p:sp>
      <p:sp>
        <p:nvSpPr>
          <p:cNvPr id="3" name="İçerik Yer Tutucusu 2"/>
          <p:cNvSpPr>
            <a:spLocks noGrp="1"/>
          </p:cNvSpPr>
          <p:nvPr>
            <p:ph idx="1"/>
          </p:nvPr>
        </p:nvSpPr>
        <p:spPr/>
        <p:txBody>
          <a:bodyPr>
            <a:normAutofit/>
          </a:bodyPr>
          <a:lstStyle/>
          <a:p>
            <a:pPr algn="just"/>
            <a:r>
              <a:rPr lang="tr-TR" sz="2600" dirty="0"/>
              <a:t>Boyut: Bir sistemin veya bir cismin özelliği veya davranışını belirlemek için kullanılan fiziksel değişkenlere verilen </a:t>
            </a:r>
            <a:r>
              <a:rPr lang="tr-TR" sz="2600" dirty="0" smtClean="0"/>
              <a:t>addır[1]. </a:t>
            </a:r>
          </a:p>
          <a:p>
            <a:pPr algn="just"/>
            <a:r>
              <a:rPr lang="tr-TR" sz="2600" dirty="0" smtClean="0"/>
              <a:t>Uzunluk</a:t>
            </a:r>
            <a:r>
              <a:rPr lang="tr-TR" sz="2600" dirty="0"/>
              <a:t>, sıcaklık, kütle vs. </a:t>
            </a:r>
            <a:r>
              <a:rPr lang="tr-TR" sz="2600" dirty="0" smtClean="0"/>
              <a:t>Birim</a:t>
            </a:r>
            <a:r>
              <a:rPr lang="tr-TR" sz="2600" dirty="0"/>
              <a:t>: boyut için seçilen keyfi bir </a:t>
            </a:r>
            <a:r>
              <a:rPr lang="tr-TR" sz="2600" dirty="0" smtClean="0"/>
              <a:t>karşılaştırma </a:t>
            </a:r>
            <a:r>
              <a:rPr lang="tr-TR" sz="2600" dirty="0"/>
              <a:t>değeridir. m, c, kg, K, </a:t>
            </a:r>
            <a:r>
              <a:rPr lang="tr-TR" sz="2600" dirty="0" err="1"/>
              <a:t>oC</a:t>
            </a:r>
            <a:r>
              <a:rPr lang="tr-TR" sz="2600" dirty="0"/>
              <a:t> </a:t>
            </a:r>
            <a:endParaRPr lang="tr-TR" sz="2600" dirty="0" smtClean="0"/>
          </a:p>
          <a:p>
            <a:pPr algn="just"/>
            <a:r>
              <a:rPr lang="tr-TR" sz="2600" dirty="0" smtClean="0"/>
              <a:t>Türetilmiş </a:t>
            </a:r>
            <a:r>
              <a:rPr lang="tr-TR" sz="2600" dirty="0"/>
              <a:t>birimler: m2, m/s, </a:t>
            </a:r>
            <a:r>
              <a:rPr lang="tr-TR" sz="2600" dirty="0" err="1"/>
              <a:t>kg.m</a:t>
            </a:r>
            <a:r>
              <a:rPr lang="tr-TR" sz="2600" dirty="0"/>
              <a:t>/s=N • N/m2= </a:t>
            </a:r>
            <a:r>
              <a:rPr lang="tr-TR" sz="2600" dirty="0" err="1"/>
              <a:t>Pa</a:t>
            </a:r>
            <a:r>
              <a:rPr lang="tr-TR" sz="2600" dirty="0"/>
              <a:t>, </a:t>
            </a:r>
            <a:r>
              <a:rPr lang="tr-TR" sz="2600" dirty="0" err="1"/>
              <a:t>pascal</a:t>
            </a:r>
            <a:r>
              <a:rPr lang="tr-TR" sz="2600" dirty="0"/>
              <a:t> </a:t>
            </a:r>
          </a:p>
        </p:txBody>
      </p:sp>
    </p:spTree>
    <p:extLst>
      <p:ext uri="{BB962C8B-B14F-4D97-AF65-F5344CB8AC3E}">
        <p14:creationId xmlns:p14="http://schemas.microsoft.com/office/powerpoint/2010/main" val="1127282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1356</TotalTime>
  <Words>557</Words>
  <Application>Microsoft Office PowerPoint</Application>
  <PresentationFormat>Özel</PresentationFormat>
  <Paragraphs>36</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Geçmişe bakış</vt:lpstr>
      <vt:lpstr>Ölçme ve ölçmenin özellikleri</vt:lpstr>
      <vt:lpstr>ÖLÇME NEDİR?</vt:lpstr>
      <vt:lpstr>ÖLÇME NEDİR?</vt:lpstr>
      <vt:lpstr>OKUNABİLİRLİK NE DEMEKTİR?</vt:lpstr>
      <vt:lpstr>DUYARLILIK NE DEMEKTİR?</vt:lpstr>
      <vt:lpstr>DOĞRULUK NE DEMEKTİR?</vt:lpstr>
      <vt:lpstr>HATA NE DEMEKTİR?</vt:lpstr>
      <vt:lpstr>STANDART</vt:lpstr>
      <vt:lpstr>BOYUT VE BİRİM</vt:lpstr>
      <vt:lpstr>ÖLÇME SİSTEMLERİ</vt:lpstr>
      <vt:lpstr>ÖLÇME SİSTEMLERİ</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73</cp:revision>
  <dcterms:created xsi:type="dcterms:W3CDTF">2017-11-14T11:12:27Z</dcterms:created>
  <dcterms:modified xsi:type="dcterms:W3CDTF">2017-11-19T17:39:53Z</dcterms:modified>
</cp:coreProperties>
</file>