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5682" r:id="rId2"/>
    <p:sldMasterId id="2147485793" r:id="rId3"/>
  </p:sldMasterIdLst>
  <p:notesMasterIdLst>
    <p:notesMasterId r:id="rId20"/>
  </p:notesMasterIdLst>
  <p:sldIdLst>
    <p:sldId id="335" r:id="rId4"/>
    <p:sldId id="336" r:id="rId5"/>
    <p:sldId id="337" r:id="rId6"/>
    <p:sldId id="340" r:id="rId7"/>
    <p:sldId id="343" r:id="rId8"/>
    <p:sldId id="344" r:id="rId9"/>
    <p:sldId id="345" r:id="rId10"/>
    <p:sldId id="346" r:id="rId11"/>
    <p:sldId id="347" r:id="rId12"/>
    <p:sldId id="348" r:id="rId13"/>
    <p:sldId id="341" r:id="rId14"/>
    <p:sldId id="339" r:id="rId15"/>
    <p:sldId id="349" r:id="rId16"/>
    <p:sldId id="342" r:id="rId17"/>
    <p:sldId id="350" r:id="rId18"/>
    <p:sldId id="338" r:id="rId1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CCFF"/>
    <a:srgbClr val="FFFF66"/>
    <a:srgbClr val="99CCFF"/>
    <a:srgbClr val="66CCFF"/>
    <a:srgbClr val="33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>
      <p:cViewPr varScale="1">
        <p:scale>
          <a:sx n="88" d="100"/>
          <a:sy n="88" d="100"/>
        </p:scale>
        <p:origin x="989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A721653-2A2D-41DE-9136-FB4ECD27DE1F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24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245 w 5740"/>
                <a:gd name="T7" fmla="*/ 0 h 4316"/>
                <a:gd name="T8" fmla="*/ 6245 w 5740"/>
                <a:gd name="T9" fmla="*/ 0 h 4316"/>
                <a:gd name="T10" fmla="*/ 624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6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6 w 382"/>
                  <a:gd name="T19" fmla="*/ 96 h 96"/>
                  <a:gd name="T20" fmla="*/ 290 w 382"/>
                  <a:gd name="T21" fmla="*/ 90 h 96"/>
                  <a:gd name="T22" fmla="*/ 338 w 382"/>
                  <a:gd name="T23" fmla="*/ 84 h 96"/>
                  <a:gd name="T24" fmla="*/ 379 w 382"/>
                  <a:gd name="T25" fmla="*/ 66 h 96"/>
                  <a:gd name="T26" fmla="*/ 409 w 382"/>
                  <a:gd name="T27" fmla="*/ 42 h 96"/>
                  <a:gd name="T28" fmla="*/ 403 w 382"/>
                  <a:gd name="T29" fmla="*/ 42 h 96"/>
                  <a:gd name="T30" fmla="*/ 373 w 382"/>
                  <a:gd name="T31" fmla="*/ 66 h 96"/>
                  <a:gd name="T32" fmla="*/ 332 w 382"/>
                  <a:gd name="T33" fmla="*/ 78 h 96"/>
                  <a:gd name="T34" fmla="*/ 290 w 382"/>
                  <a:gd name="T35" fmla="*/ 90 h 96"/>
                  <a:gd name="T36" fmla="*/ 236 w 382"/>
                  <a:gd name="T37" fmla="*/ 96 h 96"/>
                  <a:gd name="T38" fmla="*/ 236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6 w 185"/>
                  <a:gd name="T5" fmla="*/ 36 h 210"/>
                  <a:gd name="T6" fmla="*/ 182 w 185"/>
                  <a:gd name="T7" fmla="*/ 72 h 210"/>
                  <a:gd name="T8" fmla="*/ 188 w 185"/>
                  <a:gd name="T9" fmla="*/ 90 h 210"/>
                  <a:gd name="T10" fmla="*/ 194 w 185"/>
                  <a:gd name="T11" fmla="*/ 114 h 210"/>
                  <a:gd name="T12" fmla="*/ 188 w 185"/>
                  <a:gd name="T13" fmla="*/ 138 h 210"/>
                  <a:gd name="T14" fmla="*/ 176 w 185"/>
                  <a:gd name="T15" fmla="*/ 162 h 210"/>
                  <a:gd name="T16" fmla="*/ 146 w 185"/>
                  <a:gd name="T17" fmla="*/ 180 h 210"/>
                  <a:gd name="T18" fmla="*/ 90 w 185"/>
                  <a:gd name="T19" fmla="*/ 198 h 210"/>
                  <a:gd name="T20" fmla="*/ 123 w 185"/>
                  <a:gd name="T21" fmla="*/ 210 h 210"/>
                  <a:gd name="T22" fmla="*/ 158 w 185"/>
                  <a:gd name="T23" fmla="*/ 192 h 210"/>
                  <a:gd name="T24" fmla="*/ 188 w 185"/>
                  <a:gd name="T25" fmla="*/ 168 h 210"/>
                  <a:gd name="T26" fmla="*/ 206 w 185"/>
                  <a:gd name="T27" fmla="*/ 144 h 210"/>
                  <a:gd name="T28" fmla="*/ 212 w 185"/>
                  <a:gd name="T29" fmla="*/ 114 h 210"/>
                  <a:gd name="T30" fmla="*/ 206 w 185"/>
                  <a:gd name="T31" fmla="*/ 90 h 210"/>
                  <a:gd name="T32" fmla="*/ 200 w 185"/>
                  <a:gd name="T33" fmla="*/ 66 h 210"/>
                  <a:gd name="T34" fmla="*/ 182 w 185"/>
                  <a:gd name="T35" fmla="*/ 48 h 210"/>
                  <a:gd name="T36" fmla="*/ 158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</p:grpSp>
        </p:grpSp>
      </p:grpSp>
      <p:sp>
        <p:nvSpPr>
          <p:cNvPr id="19462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9462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415CF22-1C1C-4387-9D1A-9A37F6C7CF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79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9203B-57B8-43E0-8A58-691295848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22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B0EB6-F0CC-4B9D-9DE6-2DAF2999D7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559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3673D-44E3-4913-BC84-C7DAB348EE6D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AB786-7FEF-4BF0-81F5-D9D5C4500581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80569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A6C1F-D409-4588-89FC-A3C93E52AA31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29F14-236E-4FCA-8C67-982BAB1B135D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0851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4BCF9-660E-4D6A-B291-8C0F1E459916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38E28-9193-4C2F-AC62-706A2783BBB1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52227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4220C-6CCC-4FE1-98A2-92E24C241923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F516B-92C7-4102-8590-87D3CBA2916F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38778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3183-376A-4987-AA23-36A0D17D5B28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0A585-7B79-4F5B-B75F-1D9ACBC21D9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52609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C3E61-7E4C-4C3E-AE57-B5FAB6A0DBF4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EF30B-6BAA-4AF1-9538-D10C3F5A2A1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10103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0A463-11AB-40D5-A11C-56646B1125AD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CC808-B20B-49A8-81E1-58A136D53A2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09993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38F17-AB17-45BE-AF4D-93A58B68988B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EA514-19FA-4409-942B-71AC2C2C4698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1386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6775-752F-45E9-BB2D-0C086D3B2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687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2E68-5902-4C31-A219-2FACD3A406BD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F7A23-8A6E-4964-954F-E06FE87A14A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398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ACD65-A91D-4F10-85A5-6E3AFB114C7B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4DB18-6D06-4DD1-B7C6-9D622641FA90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32703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3899-F03B-4BBE-AD3B-10320737F3FF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0EF5E-F941-4BAE-8EBF-D724C9DC775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979919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090763-9912-4806-8527-4CB8AA7480AD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F12C028-8AAF-4A51-B6AE-6341D0C8A1FA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69464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EBCD8A-BE48-4622-B40A-14F1516F6409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0174D9F-6711-49BC-A532-5B9D15150451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174204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0C9A5A-BCFA-49B5-9F50-C43E0CF35856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8097D60-C559-45FE-BED2-6AC255D0EF2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160074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1A7E76-425F-48B3-AA33-6D4916D0FE13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0046171-3F58-4420-BD9D-0FA61845F52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854110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B2A54F0-7994-4539-83FE-5CBE043A6D7B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81C49D8-AF67-46D5-83D3-A113ECAFE98F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385930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805E31B-C301-4D9C-87AA-C098861D2114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64413BF-D9B2-47AC-BC52-F0E62ACEE28F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86275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FA1A6A-05A0-4AC0-A593-AFC2FEF77E83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9A58454-AACB-4950-9A04-B4BB538D0CBF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031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64D59-71D4-4610-B7BA-3D09740BE1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227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D05BB4E-103D-425E-BE53-775CFE568358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5D2BC449-0097-4B72-9045-E516AE8B3BB3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740083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5A61A2-04EE-4BEA-9958-880615DC4429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B9D32BF-8F97-4940-A6F2-6FADBEE21511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505075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F82E71-051D-493F-B5AD-24491F5C6B64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AA6F66E-E46A-4284-BC62-9724B26917AC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774249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49E068A-9EA5-43D2-BB19-B8A0D86D5CBB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DFF1A60-CC49-45D0-9461-8C87CFBCBFE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2089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ED2DD-B63B-42E0-A413-80264C0D8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6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38910-F3F8-449A-B48C-82D805216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39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F4811-08D5-42DC-965D-C711C2810E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438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C7B42-516F-44D6-88F6-27470BA22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02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4309E-70AB-469B-96C0-4CD43234AD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37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3E181-6267-4CE2-96E4-E58961C749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0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endParaRPr lang="tr-TR">
              <a:latin typeface="Arial" charset="0"/>
              <a:cs typeface="+mn-cs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24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245 w 5740"/>
                <a:gd name="T7" fmla="*/ 0 h 4316"/>
                <a:gd name="T8" fmla="*/ 6245 w 5740"/>
                <a:gd name="T9" fmla="*/ 0 h 4316"/>
                <a:gd name="T10" fmla="*/ 624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9354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4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9355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5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56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6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9357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7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58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  <p:sp>
            <p:nvSpPr>
              <p:cNvPr id="19358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6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6 w 382"/>
                  <a:gd name="T19" fmla="*/ 96 h 96"/>
                  <a:gd name="T20" fmla="*/ 290 w 382"/>
                  <a:gd name="T21" fmla="*/ 90 h 96"/>
                  <a:gd name="T22" fmla="*/ 338 w 382"/>
                  <a:gd name="T23" fmla="*/ 84 h 96"/>
                  <a:gd name="T24" fmla="*/ 379 w 382"/>
                  <a:gd name="T25" fmla="*/ 66 h 96"/>
                  <a:gd name="T26" fmla="*/ 409 w 382"/>
                  <a:gd name="T27" fmla="*/ 42 h 96"/>
                  <a:gd name="T28" fmla="*/ 403 w 382"/>
                  <a:gd name="T29" fmla="*/ 42 h 96"/>
                  <a:gd name="T30" fmla="*/ 373 w 382"/>
                  <a:gd name="T31" fmla="*/ 66 h 96"/>
                  <a:gd name="T32" fmla="*/ 332 w 382"/>
                  <a:gd name="T33" fmla="*/ 78 h 96"/>
                  <a:gd name="T34" fmla="*/ 290 w 382"/>
                  <a:gd name="T35" fmla="*/ 90 h 96"/>
                  <a:gd name="T36" fmla="*/ 236 w 382"/>
                  <a:gd name="T37" fmla="*/ 96 h 96"/>
                  <a:gd name="T38" fmla="*/ 236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6 w 185"/>
                  <a:gd name="T5" fmla="*/ 36 h 210"/>
                  <a:gd name="T6" fmla="*/ 182 w 185"/>
                  <a:gd name="T7" fmla="*/ 72 h 210"/>
                  <a:gd name="T8" fmla="*/ 188 w 185"/>
                  <a:gd name="T9" fmla="*/ 90 h 210"/>
                  <a:gd name="T10" fmla="*/ 194 w 185"/>
                  <a:gd name="T11" fmla="*/ 114 h 210"/>
                  <a:gd name="T12" fmla="*/ 188 w 185"/>
                  <a:gd name="T13" fmla="*/ 138 h 210"/>
                  <a:gd name="T14" fmla="*/ 176 w 185"/>
                  <a:gd name="T15" fmla="*/ 162 h 210"/>
                  <a:gd name="T16" fmla="*/ 146 w 185"/>
                  <a:gd name="T17" fmla="*/ 180 h 210"/>
                  <a:gd name="T18" fmla="*/ 90 w 185"/>
                  <a:gd name="T19" fmla="*/ 198 h 210"/>
                  <a:gd name="T20" fmla="*/ 123 w 185"/>
                  <a:gd name="T21" fmla="*/ 210 h 210"/>
                  <a:gd name="T22" fmla="*/ 158 w 185"/>
                  <a:gd name="T23" fmla="*/ 192 h 210"/>
                  <a:gd name="T24" fmla="*/ 188 w 185"/>
                  <a:gd name="T25" fmla="*/ 168 h 210"/>
                  <a:gd name="T26" fmla="*/ 206 w 185"/>
                  <a:gd name="T27" fmla="*/ 144 h 210"/>
                  <a:gd name="T28" fmla="*/ 212 w 185"/>
                  <a:gd name="T29" fmla="*/ 114 h 210"/>
                  <a:gd name="T30" fmla="*/ 206 w 185"/>
                  <a:gd name="T31" fmla="*/ 90 h 210"/>
                  <a:gd name="T32" fmla="*/ 200 w 185"/>
                  <a:gd name="T33" fmla="*/ 66 h 210"/>
                  <a:gd name="T34" fmla="*/ 182 w 185"/>
                  <a:gd name="T35" fmla="*/ 48 h 210"/>
                  <a:gd name="T36" fmla="*/ 158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tr-TR" altLang="en-US"/>
                </a:p>
              </p:txBody>
            </p:sp>
          </p:grpSp>
        </p:grpSp>
      </p:grpSp>
      <p:sp>
        <p:nvSpPr>
          <p:cNvPr id="19360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360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360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60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60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E4677ED6-8AC0-424E-9640-1B0A1ACAE7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58" r:id="rId1"/>
    <p:sldLayoutId id="2147486059" r:id="rId2"/>
    <p:sldLayoutId id="2147486060" r:id="rId3"/>
    <p:sldLayoutId id="2147486061" r:id="rId4"/>
    <p:sldLayoutId id="2147486062" r:id="rId5"/>
    <p:sldLayoutId id="2147486063" r:id="rId6"/>
    <p:sldLayoutId id="2147486064" r:id="rId7"/>
    <p:sldLayoutId id="2147486065" r:id="rId8"/>
    <p:sldLayoutId id="2147486066" r:id="rId9"/>
    <p:sldLayoutId id="2147486067" r:id="rId10"/>
    <p:sldLayoutId id="214748606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2051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45E8EAF-3FE0-46FC-BBD0-5A8BE9492910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639115F-CF8B-4EA7-BEB9-6377D834D4EB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47" r:id="rId1"/>
    <p:sldLayoutId id="2147486048" r:id="rId2"/>
    <p:sldLayoutId id="2147486049" r:id="rId3"/>
    <p:sldLayoutId id="2147486050" r:id="rId4"/>
    <p:sldLayoutId id="2147486051" r:id="rId5"/>
    <p:sldLayoutId id="2147486052" r:id="rId6"/>
    <p:sldLayoutId id="2147486053" r:id="rId7"/>
    <p:sldLayoutId id="2147486054" r:id="rId8"/>
    <p:sldLayoutId id="2147486055" r:id="rId9"/>
    <p:sldLayoutId id="2147486056" r:id="rId10"/>
    <p:sldLayoutId id="21474860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3075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C9FA216D-82AC-4EA1-8D5F-F4AA93FDAF77}" type="datetimeFigureOut">
              <a:rPr lang="tr-TR"/>
              <a:pPr>
                <a:defRPr/>
              </a:pPr>
              <a:t>14.09.2019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30B5B3-52C6-405B-A2C1-5CF9746EE1A9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69" r:id="rId1"/>
    <p:sldLayoutId id="2147486070" r:id="rId2"/>
    <p:sldLayoutId id="2147486071" r:id="rId3"/>
    <p:sldLayoutId id="2147486072" r:id="rId4"/>
    <p:sldLayoutId id="2147486073" r:id="rId5"/>
    <p:sldLayoutId id="2147486074" r:id="rId6"/>
    <p:sldLayoutId id="2147486075" r:id="rId7"/>
    <p:sldLayoutId id="2147486076" r:id="rId8"/>
    <p:sldLayoutId id="2147486077" r:id="rId9"/>
    <p:sldLayoutId id="2147486078" r:id="rId10"/>
    <p:sldLayoutId id="21474860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03389" y="2349501"/>
            <a:ext cx="8713787" cy="1020763"/>
          </a:xfrm>
        </p:spPr>
        <p:txBody>
          <a:bodyPr/>
          <a:lstStyle/>
          <a:p>
            <a:pPr eaLnBrk="1" hangingPunct="1"/>
            <a:r>
              <a:rPr lang="tr-TR" altLang="en-US" sz="4800" b="1">
                <a:solidFill>
                  <a:srgbClr val="0033CC"/>
                </a:solidFill>
                <a:effectLst/>
              </a:rPr>
              <a:t/>
            </a:r>
            <a:br>
              <a:rPr lang="tr-TR" altLang="en-US" sz="4800" b="1">
                <a:solidFill>
                  <a:srgbClr val="0033CC"/>
                </a:solidFill>
                <a:effectLst/>
              </a:rPr>
            </a:br>
            <a:r>
              <a:rPr lang="tr-TR" altLang="en-US" sz="4800" b="1">
                <a:solidFill>
                  <a:srgbClr val="0033CC"/>
                </a:solidFill>
                <a:effectLst/>
              </a:rPr>
              <a:t>ÖDEMLİ HASTAYA YAKLAŞIM</a:t>
            </a:r>
            <a:endParaRPr lang="en-US" altLang="en-US" sz="4800" b="1">
              <a:solidFill>
                <a:srgbClr val="0033CC"/>
              </a:solidFill>
              <a:effectLst/>
            </a:endParaRPr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5004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Dr.Şule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Şengül</a:t>
            </a:r>
          </a:p>
          <a:p>
            <a:pPr eaLnBrk="1" hangingPunct="1">
              <a:defRPr/>
            </a:pP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Nefroloji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Bilim Dalı</a:t>
            </a:r>
          </a:p>
          <a:p>
            <a:pPr eaLnBrk="1" hangingPunct="1">
              <a:defRPr/>
            </a:pPr>
            <a:endParaRPr lang="en-US" b="1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pic>
        <p:nvPicPr>
          <p:cNvPr id="26628" name="Picture 2" descr="http://www.medicine.ankara.edu.tr/ankaratipfak/userfiles/image/ankara_t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61357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http://www.medicine.ankara.edu.tr/ankaratipfak/userfiles/image/ankara_uni_rektorlu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456" y="61357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b="1" dirty="0"/>
              <a:t>Ödem Nedenleri Arasında En Sık Görülenler: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9456" y="1600201"/>
            <a:ext cx="9468544" cy="4525963"/>
          </a:xfrm>
        </p:spPr>
        <p:txBody>
          <a:bodyPr/>
          <a:lstStyle/>
          <a:p>
            <a:pPr>
              <a:defRPr/>
            </a:pPr>
            <a:r>
              <a:rPr lang="tr-TR" sz="2800" dirty="0"/>
              <a:t>Kalp yetmezliği (Koroner arter hastalığı, hipertansiyon, </a:t>
            </a:r>
            <a:r>
              <a:rPr lang="tr-TR" sz="2800" dirty="0" err="1"/>
              <a:t>kardiyomiyopatiler</a:t>
            </a:r>
            <a:r>
              <a:rPr lang="tr-TR" sz="2800" dirty="0"/>
              <a:t>, </a:t>
            </a:r>
            <a:r>
              <a:rPr lang="tr-TR" sz="2800" dirty="0" err="1"/>
              <a:t>valvular</a:t>
            </a:r>
            <a:r>
              <a:rPr lang="tr-TR" sz="2800" dirty="0"/>
              <a:t> hastalıklar)</a:t>
            </a:r>
          </a:p>
          <a:p>
            <a:pPr>
              <a:defRPr/>
            </a:pPr>
            <a:r>
              <a:rPr lang="tr-TR" sz="2800" dirty="0"/>
              <a:t>Kor </a:t>
            </a:r>
            <a:r>
              <a:rPr lang="tr-TR" sz="2800" dirty="0" err="1"/>
              <a:t>pulmonale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Siroz</a:t>
            </a:r>
          </a:p>
          <a:p>
            <a:pPr>
              <a:defRPr/>
            </a:pPr>
            <a:r>
              <a:rPr lang="tr-TR" sz="2800" dirty="0" err="1"/>
              <a:t>Nefrotik</a:t>
            </a:r>
            <a:r>
              <a:rPr lang="tr-TR" sz="2800" dirty="0"/>
              <a:t> sendrom ve diğer </a:t>
            </a:r>
            <a:r>
              <a:rPr lang="tr-TR" sz="2800" dirty="0" err="1"/>
              <a:t>renal</a:t>
            </a:r>
            <a:r>
              <a:rPr lang="tr-TR" sz="2800" dirty="0"/>
              <a:t> hastalıklar</a:t>
            </a:r>
          </a:p>
          <a:p>
            <a:pPr>
              <a:defRPr/>
            </a:pPr>
            <a:r>
              <a:rPr lang="tr-TR" sz="2800" dirty="0" err="1"/>
              <a:t>Premenstrüel</a:t>
            </a:r>
            <a:r>
              <a:rPr lang="tr-TR" sz="2800" dirty="0"/>
              <a:t> ödem ve gebelik dönemi ödemi</a:t>
            </a:r>
          </a:p>
          <a:p>
            <a:pPr>
              <a:defRPr/>
            </a:pPr>
            <a:r>
              <a:rPr lang="tr-TR" sz="2800" dirty="0"/>
              <a:t>İlaçlar</a:t>
            </a:r>
            <a:endParaRPr lang="tr-T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İçerik Yer Tutucusu 2"/>
          <p:cNvSpPr>
            <a:spLocks noGrp="1"/>
          </p:cNvSpPr>
          <p:nvPr>
            <p:ph idx="1"/>
          </p:nvPr>
        </p:nvSpPr>
        <p:spPr>
          <a:xfrm>
            <a:off x="1631951" y="765176"/>
            <a:ext cx="8856663" cy="5688013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chemeClr val="accent4"/>
                </a:solidFill>
                <a:effectLst/>
                <a:latin typeface="Droid Sans"/>
              </a:rPr>
              <a:t>Ödem Yakınmasının Sorgulanması: (1)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Kardiyak hastalık öyküsü,</a:t>
            </a:r>
          </a:p>
          <a:p>
            <a:pPr lvl="1">
              <a:defRPr/>
            </a:pP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Pulmoner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hastalık öyküsü,</a:t>
            </a:r>
          </a:p>
          <a:p>
            <a:pPr lvl="1">
              <a:defRPr/>
            </a:pP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Hepatik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hastalık öyküsü,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Böbrek hastalığı öyküsü, 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İlaç kullanımı öyküsü,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Ödemin ne zaman, nereden ve nasıl başladığı,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Pozisyon ile değişip değişmediği, nasıl yaygınlaştığı </a:t>
            </a:r>
          </a:p>
          <a:p>
            <a:pPr lvl="1">
              <a:defRPr/>
            </a:pP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İntermittant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mı yoksa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persitan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mı olduğu sorgulanmalıdır.</a:t>
            </a:r>
          </a:p>
          <a:p>
            <a:pPr lvl="1">
              <a:defRPr/>
            </a:pPr>
            <a:endParaRPr lang="tr-TR" dirty="0" smtClean="0">
              <a:solidFill>
                <a:schemeClr val="accent4"/>
              </a:solidFill>
              <a:effectLst/>
              <a:latin typeface="Droid Sans"/>
            </a:endParaRPr>
          </a:p>
          <a:p>
            <a:pPr lvl="1">
              <a:defRPr/>
            </a:pPr>
            <a:endParaRPr lang="tr-TR" dirty="0" smtClean="0">
              <a:solidFill>
                <a:schemeClr val="accent4"/>
              </a:solidFill>
              <a:effectLst/>
              <a:latin typeface="Droid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İçerik Yer Tutucusu 2"/>
          <p:cNvSpPr>
            <a:spLocks noGrp="1"/>
          </p:cNvSpPr>
          <p:nvPr>
            <p:ph idx="1"/>
          </p:nvPr>
        </p:nvSpPr>
        <p:spPr>
          <a:xfrm>
            <a:off x="1631951" y="765176"/>
            <a:ext cx="8856663" cy="5688013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chemeClr val="accent4"/>
                </a:solidFill>
                <a:effectLst/>
                <a:latin typeface="Droid Sans"/>
              </a:rPr>
              <a:t>Ödem </a:t>
            </a:r>
            <a:r>
              <a:rPr lang="tr-TR" b="1" dirty="0">
                <a:solidFill>
                  <a:schemeClr val="accent4"/>
                </a:solidFill>
                <a:effectLst/>
                <a:latin typeface="Droid Sans"/>
              </a:rPr>
              <a:t>Y</a:t>
            </a:r>
            <a:r>
              <a:rPr lang="tr-TR" b="1" dirty="0" smtClean="0">
                <a:solidFill>
                  <a:schemeClr val="accent4"/>
                </a:solidFill>
                <a:effectLst/>
                <a:latin typeface="Droid Sans"/>
              </a:rPr>
              <a:t>akınmasının Sorgulanması: (2)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Eşlik eden </a:t>
            </a:r>
            <a:r>
              <a:rPr lang="tr-TR" dirty="0">
                <a:solidFill>
                  <a:schemeClr val="accent4"/>
                </a:solidFill>
                <a:effectLst/>
                <a:latin typeface="+mj-lt"/>
              </a:rPr>
              <a:t>s</a:t>
            </a: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emptomların sorgulanması: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Nefes darlığı-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+mj-lt"/>
              </a:rPr>
              <a:t>Ortopne</a:t>
            </a: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-PND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err="1" smtClean="0">
                <a:solidFill>
                  <a:schemeClr val="accent4"/>
                </a:solidFill>
                <a:effectLst/>
                <a:latin typeface="+mj-lt"/>
              </a:rPr>
              <a:t>Allerjik</a:t>
            </a: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 reaksiyonlar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Sabahları uyandığında göz kapakları ve çevresinde şişlik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Karında şişlik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+mj-lt"/>
              </a:rPr>
              <a:t>Kronik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+mj-lt"/>
              </a:rPr>
              <a:t>diyare</a:t>
            </a:r>
            <a:endParaRPr lang="tr-TR" dirty="0" smtClean="0">
              <a:solidFill>
                <a:schemeClr val="accent4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İçerik Yer Tutucusu 2"/>
          <p:cNvSpPr>
            <a:spLocks noGrp="1"/>
          </p:cNvSpPr>
          <p:nvPr>
            <p:ph idx="1"/>
          </p:nvPr>
        </p:nvSpPr>
        <p:spPr>
          <a:xfrm>
            <a:off x="1271464" y="765176"/>
            <a:ext cx="9793087" cy="5688013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chemeClr val="accent4"/>
                </a:solidFill>
                <a:effectLst/>
                <a:latin typeface="Droid Sans"/>
              </a:rPr>
              <a:t>Ödem yakınmasıyla başvuran bir hastada:</a:t>
            </a:r>
          </a:p>
          <a:p>
            <a:pPr lvl="1">
              <a:defRPr/>
            </a:pPr>
            <a:r>
              <a:rPr lang="tr-TR" sz="2400" b="1" dirty="0">
                <a:solidFill>
                  <a:schemeClr val="accent4"/>
                </a:solidFill>
                <a:effectLst/>
                <a:latin typeface="Droid Sans"/>
              </a:rPr>
              <a:t>Fizik incelemede;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ödemin yaygınlığı, simetrik olup olmadığı, </a:t>
            </a:r>
            <a:r>
              <a:rPr lang="tr-TR" sz="2400" i="1" dirty="0" err="1">
                <a:solidFill>
                  <a:schemeClr val="accent4"/>
                </a:solidFill>
                <a:effectLst/>
                <a:latin typeface="Droid Sans"/>
              </a:rPr>
              <a:t>godet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bırakıp bırakmadığı, üçüncü boşluklarda sıvı olup olmadığı,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juguler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venöz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basıncın yüksek olup olmadığı ve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pulmoner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ödem bulguları gibi bulgular sistemlerin muayenesiyle birlikte değerlendirilmelidir 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Ödemin </a:t>
            </a:r>
            <a:r>
              <a:rPr lang="tr-TR" i="1" dirty="0" err="1" smtClean="0">
                <a:solidFill>
                  <a:schemeClr val="accent4"/>
                </a:solidFill>
                <a:effectLst/>
                <a:latin typeface="Droid Sans"/>
              </a:rPr>
              <a:t>godet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bırakması ödemli bölgeye, kemik üzerine en az 5 saniye tercihan 30 saniye basılarak değerlendirilir </a:t>
            </a:r>
          </a:p>
          <a:p>
            <a:pPr lvl="2">
              <a:buClr>
                <a:srgbClr val="FF0000"/>
              </a:buClr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+, ++,+++ ve ++++ olarak şiddeti değerlendirilir</a:t>
            </a:r>
          </a:p>
          <a:p>
            <a:pPr lvl="1">
              <a:defRPr/>
            </a:pPr>
            <a:r>
              <a:rPr lang="tr-TR" sz="2400" b="1" dirty="0">
                <a:solidFill>
                  <a:schemeClr val="accent4"/>
                </a:solidFill>
                <a:effectLst/>
                <a:latin typeface="Droid Sans"/>
              </a:rPr>
              <a:t>Laboratuvar incelemelerinde; 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ödem ayırıcı tanısında yer alabilecek hastalıkların ayrımında kullanılmalıdır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9456" y="1268760"/>
            <a:ext cx="9433174" cy="482406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tr-TR" sz="2800" b="1" dirty="0">
                <a:solidFill>
                  <a:schemeClr val="accent4"/>
                </a:solidFill>
                <a:effectLst/>
                <a:latin typeface="Droid Sans"/>
              </a:rPr>
              <a:t>Ödem Tedavisinde Genel Prensipler: (1)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Ödem tedavisi nedeni ortaya koyulduktan sonra eğer mümkünse nedene yönelik olarak planlanmalıdır. 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Ödemden sorumlu faktör bir ilaç kullanımı ise ilaç kesilmelidir. </a:t>
            </a:r>
          </a:p>
          <a:p>
            <a:pPr lvl="1">
              <a:defRPr/>
            </a:pP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Sıvı birikimini azaltmak için tuz kısıtlaması yapılmalıdır</a:t>
            </a:r>
          </a:p>
          <a:p>
            <a:pPr lvl="1">
              <a:defRPr/>
            </a:pP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Diüretikler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(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loop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diüretikleri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,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tiyazidler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,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mineralokortikoid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reseptör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blokerleri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) ödemin </a:t>
            </a:r>
            <a:r>
              <a:rPr lang="tr-TR" dirty="0" err="1" smtClean="0">
                <a:solidFill>
                  <a:schemeClr val="accent4"/>
                </a:solidFill>
                <a:effectLst/>
                <a:latin typeface="Droid Sans"/>
              </a:rPr>
              <a:t>semptomatik</a:t>
            </a:r>
            <a:r>
              <a:rPr lang="tr-TR" dirty="0" smtClean="0">
                <a:solidFill>
                  <a:schemeClr val="accent4"/>
                </a:solidFill>
                <a:effectLst/>
                <a:latin typeface="Droid Sans"/>
              </a:rPr>
              <a:t> tedavisinde kullanılan temel ajanlardır.</a:t>
            </a:r>
          </a:p>
          <a:p>
            <a:pPr marL="0" indent="0">
              <a:buNone/>
              <a:defRPr/>
            </a:pPr>
            <a:endParaRPr lang="tr-TR" sz="16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1952" y="765323"/>
            <a:ext cx="10044608" cy="568801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tr-TR" b="1" dirty="0" smtClean="0">
                <a:solidFill>
                  <a:schemeClr val="accent4"/>
                </a:solidFill>
                <a:effectLst/>
                <a:latin typeface="Droid Sans"/>
              </a:rPr>
              <a:t>Ödem Tedavisinde Genel Prensipler: (2)</a:t>
            </a:r>
          </a:p>
          <a:p>
            <a:pPr lvl="1">
              <a:defRPr/>
            </a:pP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Pulmoner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ödemin tedavisi acildir ve hızla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diüretik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tedavisinin uygulanması gerekir</a:t>
            </a:r>
          </a:p>
          <a:p>
            <a:pPr lvl="1"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Diğer durumların çoğunda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furosemid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gibi bir </a:t>
            </a:r>
            <a:r>
              <a:rPr lang="tr-TR" sz="2400" i="1" dirty="0" err="1">
                <a:solidFill>
                  <a:schemeClr val="accent4"/>
                </a:solidFill>
                <a:effectLst/>
                <a:latin typeface="Droid Sans"/>
              </a:rPr>
              <a:t>loop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diüretiğiyle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tedaviye başlamak, sirozlu hastalarda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mineralokortikoid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reseptör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blokerlerini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(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spironolakton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,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eplerenon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) tedaviye eklemek önerilir</a:t>
            </a:r>
          </a:p>
          <a:p>
            <a:pPr lvl="1"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1,5-2 kg/gün volüm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azaltımı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sağlayacak şekilde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diüretik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dozları ve kombinasyonları uygulanabilir ve pek çok hasta tarafından iyi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tolere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edilir</a:t>
            </a:r>
          </a:p>
          <a:p>
            <a:pPr lvl="1"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Bu süreçte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diüretik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yan etkilerine, sıvı-elektrolit denge bozukluklarına ve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metabolik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alkaloz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gelişimine dikkat edilmelidir</a:t>
            </a:r>
          </a:p>
          <a:p>
            <a:pPr lvl="1"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Medikal tedaviye dirençli olgularda da mekanik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ultrafiltrasyon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ödem tedavisinde kullanılabilir</a:t>
            </a:r>
          </a:p>
          <a:p>
            <a:pPr marL="0" indent="0">
              <a:buNone/>
              <a:defRPr/>
            </a:pPr>
            <a:endParaRPr lang="tr-TR" sz="2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KAYNAKLAR</a:t>
            </a:r>
          </a:p>
        </p:txBody>
      </p:sp>
      <p:sp>
        <p:nvSpPr>
          <p:cNvPr id="41988" name="İçerik Yer Tutucusu 2"/>
          <p:cNvSpPr txBox="1">
            <a:spLocks/>
          </p:cNvSpPr>
          <p:nvPr/>
        </p:nvSpPr>
        <p:spPr bwMode="auto">
          <a:xfrm>
            <a:off x="1631950" y="1600200"/>
            <a:ext cx="8928100" cy="2044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b="1">
                <a:latin typeface="Calibri" panose="020F0502020204030204" pitchFamily="34" charset="0"/>
              </a:rPr>
              <a:t>Comprehensive Clinical Nephrology, 201</a:t>
            </a:r>
            <a:r>
              <a:rPr lang="tr-TR" altLang="en-US" sz="3200" b="1">
                <a:latin typeface="Calibri" panose="020F0502020204030204" pitchFamily="34" charset="0"/>
              </a:rPr>
              <a:t>9</a:t>
            </a:r>
            <a:endParaRPr lang="tr-TR" altLang="en-US" sz="32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b="1">
                <a:latin typeface="Calibri" panose="020F0502020204030204" pitchFamily="34" charset="0"/>
              </a:rPr>
              <a:t>The Kidney Brenner and Rector’s, 201</a:t>
            </a:r>
            <a:r>
              <a:rPr lang="tr-TR" altLang="en-US" sz="3200" b="1">
                <a:latin typeface="Calibri" panose="020F0502020204030204" pitchFamily="34" charset="0"/>
              </a:rPr>
              <a:t>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altLang="en-US" sz="3200" b="1">
                <a:latin typeface="Calibri" panose="020F0502020204030204" pitchFamily="34" charset="0"/>
              </a:rPr>
              <a:t>www.uptodate.com</a:t>
            </a:r>
            <a:endParaRPr lang="tr-TR" altLang="en-US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HEDEFLER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Ödem tanımını yapmak</a:t>
            </a:r>
          </a:p>
          <a:p>
            <a:pPr>
              <a:defRPr/>
            </a:pPr>
            <a:r>
              <a:rPr lang="tr-TR" dirty="0" smtClean="0"/>
              <a:t>Ödem </a:t>
            </a:r>
            <a:r>
              <a:rPr lang="tr-TR" dirty="0" err="1" smtClean="0"/>
              <a:t>patofizyolojisini</a:t>
            </a:r>
            <a:r>
              <a:rPr lang="tr-TR" dirty="0" smtClean="0"/>
              <a:t> anlamak</a:t>
            </a:r>
          </a:p>
          <a:p>
            <a:pPr>
              <a:defRPr/>
            </a:pPr>
            <a:r>
              <a:rPr lang="tr-TR" dirty="0" smtClean="0"/>
              <a:t>Ödem nedenlerini gözden geçirmek</a:t>
            </a:r>
          </a:p>
          <a:p>
            <a:pPr>
              <a:defRPr/>
            </a:pPr>
            <a:r>
              <a:rPr lang="tr-TR" dirty="0" smtClean="0"/>
              <a:t>Ödemli hastanın sorgulamasını ve ayırıcı tanısını yapabilmek</a:t>
            </a:r>
          </a:p>
          <a:p>
            <a:pPr>
              <a:defRPr/>
            </a:pPr>
            <a:r>
              <a:rPr lang="tr-TR" dirty="0" smtClean="0"/>
              <a:t>Ödem tedavisinde genel prensipleri öğrenmek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İçerik Yer Tutucusu 2"/>
          <p:cNvSpPr>
            <a:spLocks noGrp="1"/>
          </p:cNvSpPr>
          <p:nvPr>
            <p:ph idx="1"/>
          </p:nvPr>
        </p:nvSpPr>
        <p:spPr>
          <a:xfrm>
            <a:off x="839416" y="1341438"/>
            <a:ext cx="9720634" cy="4464050"/>
          </a:xfrm>
        </p:spPr>
        <p:txBody>
          <a:bodyPr/>
          <a:lstStyle/>
          <a:p>
            <a:r>
              <a:rPr lang="tr-TR" altLang="en-US" sz="2400" dirty="0">
                <a:solidFill>
                  <a:srgbClr val="000000"/>
                </a:solidFill>
                <a:effectLst/>
                <a:latin typeface="Droid Sans"/>
              </a:rPr>
              <a:t>Ödem, intersitisyel alanda sıvı hacminin artması olarak tanımlanır. </a:t>
            </a:r>
          </a:p>
          <a:p>
            <a:r>
              <a:rPr lang="tr-TR" altLang="en-US" sz="2400" dirty="0">
                <a:solidFill>
                  <a:srgbClr val="000000"/>
                </a:solidFill>
                <a:effectLst/>
                <a:latin typeface="Droid Sans"/>
              </a:rPr>
              <a:t>Venöz ve lenfatik drenaj bozuklukları gibi çeşitli lokal faktörlere bağlı olarak ödem gelişebileceği gibi kalp yetmezliği, nefrotik sendrom, siroz gibi çeşitli klinik durumların seyri sırasında da ödem gelişebilir. </a:t>
            </a:r>
          </a:p>
          <a:p>
            <a:r>
              <a:rPr lang="tr-TR" altLang="en-US" sz="2400" dirty="0">
                <a:solidFill>
                  <a:srgbClr val="000000"/>
                </a:solidFill>
                <a:effectLst/>
                <a:latin typeface="Droid Sans"/>
              </a:rPr>
              <a:t>Sıvı toplanması massif ve yaygın ve de üçüncü boşluları da içerecek şekilde olursa </a:t>
            </a:r>
            <a:r>
              <a:rPr lang="tr-TR" altLang="en-US" sz="2400" b="1" u="sng" dirty="0">
                <a:solidFill>
                  <a:srgbClr val="FF0000"/>
                </a:solidFill>
                <a:effectLst/>
                <a:latin typeface="Droid Sans"/>
              </a:rPr>
              <a:t>"anazarka" </a:t>
            </a:r>
            <a:r>
              <a:rPr lang="tr-TR" altLang="en-US" sz="2400" dirty="0">
                <a:solidFill>
                  <a:srgbClr val="000000"/>
                </a:solidFill>
                <a:effectLst/>
                <a:latin typeface="Droid Sans"/>
              </a:rPr>
              <a:t>olarak adlandırılır. </a:t>
            </a:r>
          </a:p>
          <a:p>
            <a:r>
              <a:rPr lang="tr-TR" altLang="en-US" sz="2400" dirty="0">
                <a:solidFill>
                  <a:srgbClr val="000000"/>
                </a:solidFill>
                <a:effectLst/>
                <a:latin typeface="Droid Sans"/>
              </a:rPr>
              <a:t>Ödem </a:t>
            </a:r>
            <a:r>
              <a:rPr lang="tr-TR" altLang="en-US" sz="2400" dirty="0" smtClean="0">
                <a:solidFill>
                  <a:srgbClr val="000000"/>
                </a:solidFill>
                <a:effectLst/>
                <a:latin typeface="Droid Sans"/>
              </a:rPr>
              <a:t>patogenezinde</a:t>
            </a:r>
            <a:r>
              <a:rPr lang="en-US" altLang="en-US" sz="2400" dirty="0" smtClean="0">
                <a:solidFill>
                  <a:srgbClr val="000000"/>
                </a:solidFill>
                <a:effectLst/>
                <a:latin typeface="Droid Sans"/>
              </a:rPr>
              <a:t>:</a:t>
            </a:r>
          </a:p>
          <a:p>
            <a:pPr lvl="1"/>
            <a:r>
              <a:rPr lang="en-US" altLang="en-US" sz="2000" dirty="0" smtClean="0">
                <a:solidFill>
                  <a:srgbClr val="000000"/>
                </a:solidFill>
                <a:effectLst/>
                <a:latin typeface="Droid Sans"/>
              </a:rPr>
              <a:t>A</a:t>
            </a:r>
            <a:r>
              <a:rPr lang="tr-TR" altLang="en-US" sz="2000" dirty="0" smtClean="0">
                <a:solidFill>
                  <a:srgbClr val="000000"/>
                </a:solidFill>
                <a:effectLst/>
                <a:latin typeface="Droid Sans"/>
              </a:rPr>
              <a:t>rtmış </a:t>
            </a:r>
            <a:r>
              <a:rPr lang="tr-TR" altLang="en-US" sz="2000" dirty="0">
                <a:solidFill>
                  <a:srgbClr val="000000"/>
                </a:solidFill>
                <a:effectLst/>
                <a:latin typeface="Droid Sans"/>
              </a:rPr>
              <a:t>kapiller hidrostatik </a:t>
            </a:r>
            <a:r>
              <a:rPr lang="tr-TR" altLang="en-US" sz="2000" dirty="0" smtClean="0">
                <a:solidFill>
                  <a:srgbClr val="000000"/>
                </a:solidFill>
                <a:effectLst/>
                <a:latin typeface="Droid Sans"/>
              </a:rPr>
              <a:t>basınç</a:t>
            </a:r>
            <a:endParaRPr lang="en-US" altLang="en-US" sz="2000" dirty="0" smtClean="0">
              <a:solidFill>
                <a:srgbClr val="000000"/>
              </a:solidFill>
              <a:effectLst/>
              <a:latin typeface="Droid Sans"/>
            </a:endParaRPr>
          </a:p>
          <a:p>
            <a:pPr lvl="1"/>
            <a:r>
              <a:rPr lang="en-US" altLang="en-US" sz="2000" dirty="0" smtClean="0">
                <a:solidFill>
                  <a:srgbClr val="000000"/>
                </a:solidFill>
                <a:effectLst/>
                <a:latin typeface="Droid Sans"/>
              </a:rPr>
              <a:t>A</a:t>
            </a:r>
            <a:r>
              <a:rPr lang="tr-TR" altLang="en-US" sz="2000" dirty="0" smtClean="0">
                <a:solidFill>
                  <a:srgbClr val="000000"/>
                </a:solidFill>
                <a:effectLst/>
                <a:latin typeface="Droid Sans"/>
              </a:rPr>
              <a:t>zalmış </a:t>
            </a:r>
            <a:r>
              <a:rPr lang="tr-TR" altLang="en-US" sz="2000" dirty="0">
                <a:solidFill>
                  <a:srgbClr val="000000"/>
                </a:solidFill>
                <a:effectLst/>
                <a:latin typeface="Droid Sans"/>
              </a:rPr>
              <a:t>kapiller onkotik basınç </a:t>
            </a:r>
            <a:endParaRPr lang="en-US" altLang="en-US" sz="2000" dirty="0" smtClean="0">
              <a:solidFill>
                <a:srgbClr val="000000"/>
              </a:solidFill>
              <a:effectLst/>
              <a:latin typeface="Droid Sans"/>
            </a:endParaRPr>
          </a:p>
          <a:p>
            <a:pPr lvl="1"/>
            <a:r>
              <a:rPr lang="en-US" altLang="en-US" sz="2000" dirty="0" smtClean="0">
                <a:solidFill>
                  <a:srgbClr val="000000"/>
                </a:solidFill>
                <a:effectLst/>
                <a:latin typeface="Droid Sans"/>
              </a:rPr>
              <a:t>A</a:t>
            </a:r>
            <a:r>
              <a:rPr lang="tr-TR" altLang="en-US" sz="2000" dirty="0" smtClean="0">
                <a:solidFill>
                  <a:srgbClr val="000000"/>
                </a:solidFill>
                <a:effectLst/>
                <a:latin typeface="Droid Sans"/>
              </a:rPr>
              <a:t>rtmış </a:t>
            </a:r>
            <a:r>
              <a:rPr lang="tr-TR" altLang="en-US" sz="2000" dirty="0">
                <a:solidFill>
                  <a:srgbClr val="000000"/>
                </a:solidFill>
                <a:effectLst/>
                <a:latin typeface="Droid Sans"/>
              </a:rPr>
              <a:t>kapiller geçirgenlik durumlarından bir ya da bir kaçı sorumludur.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İçerik Yer Tutucusu 2"/>
          <p:cNvSpPr>
            <a:spLocks noGrp="1"/>
          </p:cNvSpPr>
          <p:nvPr>
            <p:ph idx="1"/>
          </p:nvPr>
        </p:nvSpPr>
        <p:spPr>
          <a:xfrm>
            <a:off x="767408" y="1844675"/>
            <a:ext cx="10585176" cy="3384550"/>
          </a:xfrm>
        </p:spPr>
        <p:txBody>
          <a:bodyPr/>
          <a:lstStyle/>
          <a:p>
            <a:pPr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Lenfatik drenaj bozukluğu da ödem nedenidir, diğer nedenlerden en önemli farkı yüksek protein içeriği nedeniyle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lenfödem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sz="2400" i="1" dirty="0" err="1">
                <a:solidFill>
                  <a:schemeClr val="accent4"/>
                </a:solidFill>
                <a:effectLst/>
                <a:latin typeface="Droid Sans"/>
              </a:rPr>
              <a:t>godet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bırakmaz.  </a:t>
            </a:r>
          </a:p>
          <a:p>
            <a:pPr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Ödem böbrek yetmezliğine bağlı ise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primer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defekt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böbreklerden su ve sodyum atılımındaki bozukluktur. </a:t>
            </a:r>
          </a:p>
          <a:p>
            <a:pPr>
              <a:defRPr/>
            </a:pP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Kalp yetmezliği ve sirozda ise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effektif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dolaşan </a:t>
            </a:r>
            <a:r>
              <a:rPr lang="tr-TR" sz="2400" dirty="0" err="1">
                <a:solidFill>
                  <a:schemeClr val="accent4"/>
                </a:solidFill>
                <a:effectLst/>
                <a:latin typeface="Droid Sans"/>
              </a:rPr>
              <a:t>arteriyel</a:t>
            </a:r>
            <a:r>
              <a:rPr lang="tr-TR" sz="2400" dirty="0">
                <a:solidFill>
                  <a:schemeClr val="accent4"/>
                </a:solidFill>
                <a:effectLst/>
                <a:latin typeface="Droid Sans"/>
              </a:rPr>
              <a:t> volümdeki azalmaya bağlı su ve sodyum tutulumu ödem oluşumuna neden olur.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2800" b="1" dirty="0" err="1"/>
              <a:t>Patofizyolojisine</a:t>
            </a:r>
            <a:r>
              <a:rPr lang="tr-TR" sz="2800" b="1" dirty="0"/>
              <a:t> Göre Ödem Nedenleri (1)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981076"/>
            <a:ext cx="9144000" cy="4525963"/>
          </a:xfrm>
        </p:spPr>
        <p:txBody>
          <a:bodyPr/>
          <a:lstStyle/>
          <a:p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Kapiller Hidrostatik Basıncın Artışına Bağlı Nedenler (1)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Kalp yetmezliği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Kor pulmonale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Renal sodyum retansiyonu </a:t>
            </a:r>
          </a:p>
          <a:p>
            <a:pPr lvl="2">
              <a:buClr>
                <a:srgbClr val="FF0000"/>
              </a:buClr>
            </a:pP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Böbrek yetmezliği, nefrotik sendrom</a:t>
            </a:r>
          </a:p>
          <a:p>
            <a:pPr lvl="2">
              <a:buClr>
                <a:srgbClr val="FF0000"/>
              </a:buClr>
            </a:pP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İlaçlar (NSAİ, kortikosteroidler, mineralokortikoidler, glitazonlar, insülin, östrojen, andorjenler, tamoksifen…)</a:t>
            </a:r>
          </a:p>
          <a:p>
            <a:pPr lvl="2">
              <a:buClr>
                <a:srgbClr val="FF0000"/>
              </a:buClr>
            </a:pP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Yeniden beslenme ödemi</a:t>
            </a:r>
          </a:p>
          <a:p>
            <a:pPr lvl="2">
              <a:buClr>
                <a:srgbClr val="FF0000"/>
              </a:buClr>
            </a:pP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Erken hepatik siroz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Gebelik dönemi ve premenstrüel ödem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İdiyopatik ödem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Sodyum ve sıvı aşırı yüklemesi durumları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2800" b="1" dirty="0" err="1"/>
              <a:t>Patofizyolojisine</a:t>
            </a:r>
            <a:r>
              <a:rPr lang="tr-TR" sz="2800" b="1" dirty="0"/>
              <a:t> Göre Ödem Nedenleri (2)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27448" y="1279526"/>
            <a:ext cx="10081120" cy="4525963"/>
          </a:xfrm>
        </p:spPr>
        <p:txBody>
          <a:bodyPr/>
          <a:lstStyle/>
          <a:p>
            <a:r>
              <a:rPr lang="tr-TR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Kapiller Hidrostatik Basıncın Artışına Bağlı Nedenler (2)</a:t>
            </a:r>
          </a:p>
          <a:p>
            <a:pPr lvl="1"/>
            <a:r>
              <a:rPr lang="tr-TR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Venöz obstrüksiyon ve venöz yetersizlik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Siroz veya hepatik venöz obstrüksiyon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Akut pulmoner ödem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Lokal venöz obstrüksiyon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Kronik venöz yetmezlik</a:t>
            </a:r>
          </a:p>
          <a:p>
            <a:pPr lvl="1"/>
            <a:r>
              <a:rPr lang="tr-TR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Arteriolar vazodilatasyon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İlaçlar (Dihidropiridin KKB, vasodilatörler, alfa blokerler, sempatolitikler)</a:t>
            </a:r>
          </a:p>
          <a:p>
            <a:pPr lvl="2">
              <a:buClr>
                <a:srgbClr val="FF0000"/>
              </a:buClr>
            </a:pPr>
            <a:r>
              <a:rPr lang="tr-TR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İdiyopatik ödem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2800" b="1" dirty="0" err="1"/>
              <a:t>Patofizyolojisine</a:t>
            </a:r>
            <a:r>
              <a:rPr lang="tr-TR" sz="2800" b="1" dirty="0"/>
              <a:t> Göre Ödem Nedenleri (3) 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1279526"/>
            <a:ext cx="9144000" cy="4525963"/>
          </a:xfrm>
        </p:spPr>
        <p:txBody>
          <a:bodyPr/>
          <a:lstStyle/>
          <a:p>
            <a:pPr>
              <a:defRPr/>
            </a:pPr>
            <a:r>
              <a:rPr lang="tr-TR" sz="2400" b="1" dirty="0" err="1"/>
              <a:t>Hipoalbuminemi</a:t>
            </a:r>
            <a:r>
              <a:rPr lang="tr-TR" sz="2400" b="1" dirty="0"/>
              <a:t> </a:t>
            </a:r>
          </a:p>
          <a:p>
            <a:pPr lvl="1">
              <a:defRPr/>
            </a:pPr>
            <a:r>
              <a:rPr lang="tr-TR" sz="2400" dirty="0"/>
              <a:t>Protein kaybı ile seyreden nedenler</a:t>
            </a:r>
          </a:p>
          <a:p>
            <a:pPr lvl="2">
              <a:buClr>
                <a:srgbClr val="FF0000"/>
              </a:buClr>
              <a:defRPr/>
            </a:pPr>
            <a:r>
              <a:rPr lang="tr-TR" sz="2000" dirty="0" err="1"/>
              <a:t>Nefrotik</a:t>
            </a:r>
            <a:r>
              <a:rPr lang="tr-TR" sz="2000" dirty="0"/>
              <a:t> sendrom</a:t>
            </a:r>
          </a:p>
          <a:p>
            <a:pPr lvl="2">
              <a:buClr>
                <a:srgbClr val="FF0000"/>
              </a:buClr>
              <a:defRPr/>
            </a:pPr>
            <a:r>
              <a:rPr lang="tr-TR" sz="2000" dirty="0"/>
              <a:t>Protein kaybettiren </a:t>
            </a:r>
            <a:r>
              <a:rPr lang="tr-TR" sz="2000" dirty="0" err="1"/>
              <a:t>enteropatiler</a:t>
            </a:r>
            <a:endParaRPr lang="tr-TR" sz="2000" dirty="0"/>
          </a:p>
          <a:p>
            <a:pPr lvl="2">
              <a:buClr>
                <a:srgbClr val="FF0000"/>
              </a:buClr>
              <a:defRPr/>
            </a:pPr>
            <a:endParaRPr lang="tr-TR" sz="2000" dirty="0"/>
          </a:p>
          <a:p>
            <a:pPr lvl="1">
              <a:defRPr/>
            </a:pPr>
            <a:r>
              <a:rPr lang="tr-TR" sz="2400" dirty="0" err="1"/>
              <a:t>Albumin</a:t>
            </a:r>
            <a:r>
              <a:rPr lang="tr-TR" sz="2400" dirty="0"/>
              <a:t> sentezinin azaldığı nedenler</a:t>
            </a:r>
          </a:p>
          <a:p>
            <a:pPr lvl="2">
              <a:buClr>
                <a:srgbClr val="FF0000"/>
              </a:buClr>
              <a:defRPr/>
            </a:pPr>
            <a:r>
              <a:rPr lang="tr-TR" sz="2000" dirty="0"/>
              <a:t>Karaciğer hastalıkları</a:t>
            </a:r>
          </a:p>
          <a:p>
            <a:pPr lvl="2">
              <a:buClr>
                <a:srgbClr val="FF0000"/>
              </a:buClr>
              <a:defRPr/>
            </a:pPr>
            <a:r>
              <a:rPr lang="tr-TR" sz="2000" dirty="0" err="1"/>
              <a:t>Malnutrisyon</a:t>
            </a:r>
            <a:endParaRPr lang="tr-T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2800" b="1" dirty="0" err="1"/>
              <a:t>Patofizyolojisine</a:t>
            </a:r>
            <a:r>
              <a:rPr lang="tr-TR" sz="2800" b="1" dirty="0"/>
              <a:t> Göre Ödem Nedenleri (4)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1279526"/>
            <a:ext cx="9144000" cy="4525963"/>
          </a:xfrm>
        </p:spPr>
        <p:txBody>
          <a:bodyPr/>
          <a:lstStyle/>
          <a:p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Kapiller geçirgenlik artışı üzerinden ödem nedenleri 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Yanıklar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Travma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İnflamasyon ve sepsis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Allerjik reaksiyonlar ve angioödem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Erişkin respiratuar stres sendromu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Diabetes Mellitus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İnterlökin-2 tedavisi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Malign asit</a:t>
            </a:r>
            <a:endParaRPr lang="tr-TR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2800" b="1" dirty="0" err="1"/>
              <a:t>Patofizyolojisine</a:t>
            </a:r>
            <a:r>
              <a:rPr lang="tr-TR" sz="2800" b="1" dirty="0"/>
              <a:t> Göre Ödem Nedenleri (5) 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1279526"/>
            <a:ext cx="9144000" cy="4525963"/>
          </a:xfrm>
        </p:spPr>
        <p:txBody>
          <a:bodyPr/>
          <a:lstStyle/>
          <a:p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Lenfatik obstrüksiyon veya interstisyel onkotik basıncın artışı üzerinden ödem nedenleri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Lenf nodu diseksiyonu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Lenf nodlarında malign infiltrasyon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Hipotiroidizim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Malign asit</a:t>
            </a:r>
          </a:p>
          <a:p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Mekanizması bilinmeyen nedenler</a:t>
            </a:r>
          </a:p>
          <a:p>
            <a:pPr lvl="1"/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İlaçlar: Gabapentin, pregabalin, docetaxel, sisplatin, pramipexol, ropirinole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11">
      <a:dk1>
        <a:srgbClr val="000000"/>
      </a:dk1>
      <a:lt1>
        <a:srgbClr val="FFFF99"/>
      </a:lt1>
      <a:dk2>
        <a:srgbClr val="000000"/>
      </a:dk2>
      <a:lt2>
        <a:srgbClr val="CCECFF"/>
      </a:lt2>
      <a:accent1>
        <a:srgbClr val="A4BCC4"/>
      </a:accent1>
      <a:accent2>
        <a:srgbClr val="FFFFFF"/>
      </a:accent2>
      <a:accent3>
        <a:srgbClr val="FFFFCA"/>
      </a:accent3>
      <a:accent4>
        <a:srgbClr val="000000"/>
      </a:accent4>
      <a:accent5>
        <a:srgbClr val="CFDADE"/>
      </a:accent5>
      <a:accent6>
        <a:srgbClr val="E7E7E7"/>
      </a:accent6>
      <a:hlink>
        <a:srgbClr val="0066FF"/>
      </a:hlink>
      <a:folHlink>
        <a:srgbClr val="00CC66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10">
        <a:dk1>
          <a:srgbClr val="000000"/>
        </a:dk1>
        <a:lt1>
          <a:srgbClr val="FFFF99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FFFCA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11">
        <a:dk1>
          <a:srgbClr val="000000"/>
        </a:dk1>
        <a:lt1>
          <a:srgbClr val="FFFF99"/>
        </a:lt1>
        <a:dk2>
          <a:srgbClr val="000000"/>
        </a:dk2>
        <a:lt2>
          <a:srgbClr val="CCECFF"/>
        </a:lt2>
        <a:accent1>
          <a:srgbClr val="A4BCC4"/>
        </a:accent1>
        <a:accent2>
          <a:srgbClr val="FFFFFF"/>
        </a:accent2>
        <a:accent3>
          <a:srgbClr val="FFFFCA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7211</TotalTime>
  <Words>699</Words>
  <Application>Microsoft Office PowerPoint</Application>
  <PresentationFormat>Widescreen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Droid Sans</vt:lpstr>
      <vt:lpstr>Times New Roman</vt:lpstr>
      <vt:lpstr>Wingdings</vt:lpstr>
      <vt:lpstr>Ripple</vt:lpstr>
      <vt:lpstr>Özel Tasarım</vt:lpstr>
      <vt:lpstr>Ofis Teması</vt:lpstr>
      <vt:lpstr> ÖDEMLİ HASTAYA YAKLAŞIM</vt:lpstr>
      <vt:lpstr>HEDEFLER</vt:lpstr>
      <vt:lpstr>PowerPoint Presentation</vt:lpstr>
      <vt:lpstr>PowerPoint Presentation</vt:lpstr>
      <vt:lpstr>Patofizyolojisine Göre Ödem Nedenleri (1)</vt:lpstr>
      <vt:lpstr>Patofizyolojisine Göre Ödem Nedenleri (2)</vt:lpstr>
      <vt:lpstr>Patofizyolojisine Göre Ödem Nedenleri (3) </vt:lpstr>
      <vt:lpstr>Patofizyolojisine Göre Ödem Nedenleri (4)</vt:lpstr>
      <vt:lpstr>Patofizyolojisine Göre Ödem Nedenleri (5) </vt:lpstr>
      <vt:lpstr>Ödem Nedenleri Arasında En Sık Görülenler: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HASU</dc:creator>
  <cp:lastModifiedBy>Sule.Sengul</cp:lastModifiedBy>
  <cp:revision>183</cp:revision>
  <dcterms:created xsi:type="dcterms:W3CDTF">1601-01-01T00:00:00Z</dcterms:created>
  <dcterms:modified xsi:type="dcterms:W3CDTF">2019-09-16T18:20:14Z</dcterms:modified>
</cp:coreProperties>
</file>