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80" r:id="rId3"/>
    <p:sldId id="281" r:id="rId4"/>
    <p:sldId id="282" r:id="rId5"/>
    <p:sldId id="284" r:id="rId6"/>
    <p:sldId id="347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734" autoAdjust="0"/>
    <p:restoredTop sz="94660"/>
  </p:normalViewPr>
  <p:slideViewPr>
    <p:cSldViewPr snapToGrid="0" showGuides="1">
      <p:cViewPr varScale="1">
        <p:scale>
          <a:sx n="88" d="100"/>
          <a:sy n="88" d="100"/>
        </p:scale>
        <p:origin x="509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5/1/2019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Unvan 1"/>
          <p:cNvSpPr txBox="1">
            <a:spLocks/>
          </p:cNvSpPr>
          <p:nvPr userDrawn="1"/>
        </p:nvSpPr>
        <p:spPr>
          <a:xfrm rot="19943020">
            <a:off x="-241085" y="2704036"/>
            <a:ext cx="13088960" cy="137699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8800" b="0" cap="none" spc="50" dirty="0" smtClean="0">
                <a:ln w="0"/>
                <a:solidFill>
                  <a:schemeClr val="bg2">
                    <a:alpha val="9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Öğr. Gör. Fuat ATASOY</a:t>
            </a:r>
            <a:endParaRPr lang="tr-TR" sz="8800" b="0" cap="none" spc="50" dirty="0">
              <a:ln w="0"/>
              <a:solidFill>
                <a:schemeClr val="bg2">
                  <a:alpha val="9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5/1/2019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2E497E8-C68C-450E-8755-81D3DDBA3F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08303" y="501843"/>
            <a:ext cx="7766936" cy="1646302"/>
          </a:xfrm>
        </p:spPr>
        <p:txBody>
          <a:bodyPr/>
          <a:lstStyle/>
          <a:p>
            <a:r>
              <a:rPr lang="tr-TR" dirty="0"/>
              <a:t>TURİZM PAZARLAMASI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387859F3-26E5-49D7-9AA6-AA28DB7284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0631" y="2465098"/>
            <a:ext cx="8549409" cy="4194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2815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>
            <a:extLst>
              <a:ext uri="{FF2B5EF4-FFF2-40B4-BE49-F238E27FC236}">
                <a16:creationId xmlns:a16="http://schemas.microsoft.com/office/drawing/2014/main" id="{51A11805-2851-4D21-9068-9590E2D777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4063" y="2500313"/>
            <a:ext cx="8229600" cy="1143000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tr-TR" b="1" dirty="0"/>
              <a:t>Pazarlamada Temel Yönetim Yaklaşımları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>
            <a:extLst>
              <a:ext uri="{FF2B5EF4-FFF2-40B4-BE49-F238E27FC236}">
                <a16:creationId xmlns:a16="http://schemas.microsoft.com/office/drawing/2014/main" id="{E8D64017-A27F-4375-A64A-E78FB65BD0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609600"/>
            <a:ext cx="11182157" cy="1320800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tr-TR" sz="4400" b="1" dirty="0"/>
              <a:t>Üretime &amp; Satışa Dönük Pazarlama Yaklaşımı</a:t>
            </a:r>
            <a:endParaRPr lang="tr-TR" sz="4400" dirty="0"/>
          </a:p>
        </p:txBody>
      </p:sp>
      <p:sp>
        <p:nvSpPr>
          <p:cNvPr id="3" name="2 İçerik Yer Tutucusu">
            <a:extLst>
              <a:ext uri="{FF2B5EF4-FFF2-40B4-BE49-F238E27FC236}">
                <a16:creationId xmlns:a16="http://schemas.microsoft.com/office/drawing/2014/main" id="{EFE98F49-DAB1-46F6-AA3D-1005BAC829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2367627"/>
            <a:ext cx="11182157" cy="3880773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tr-TR" sz="2400" dirty="0"/>
              <a:t>Pazarlama  ile ilgili planlama çalışmaları kısa vadelidir.</a:t>
            </a:r>
          </a:p>
          <a:p>
            <a:pPr>
              <a:defRPr/>
            </a:pPr>
            <a:r>
              <a:rPr lang="tr-TR" sz="2400" dirty="0"/>
              <a:t>Uzun vadeli planlama ancak ciddi sorunlar varsa yapılır.</a:t>
            </a:r>
          </a:p>
          <a:p>
            <a:pPr>
              <a:defRPr/>
            </a:pPr>
            <a:r>
              <a:rPr lang="tr-TR" sz="2400" dirty="0"/>
              <a:t>Tüketici istek ve gereksinimlerine özen gösterilmez.</a:t>
            </a:r>
          </a:p>
          <a:p>
            <a:pPr>
              <a:defRPr/>
            </a:pPr>
            <a:r>
              <a:rPr lang="tr-TR" sz="2400" dirty="0"/>
              <a:t>Pazarlama araştırmasına önem verilmez.</a:t>
            </a:r>
          </a:p>
          <a:p>
            <a:pPr>
              <a:defRPr/>
            </a:pPr>
            <a:r>
              <a:rPr lang="tr-TR" sz="2400" dirty="0"/>
              <a:t>Tanıtım çalışmaları ürünün özelliğini vurgular.</a:t>
            </a:r>
          </a:p>
          <a:p>
            <a:pPr>
              <a:defRPr/>
            </a:pPr>
            <a:r>
              <a:rPr lang="tr-TR" sz="2400" dirty="0"/>
              <a:t>Diğer bölümlerle işbirliği ve koordinasyona önem verilmez.</a:t>
            </a:r>
          </a:p>
          <a:p>
            <a:pPr>
              <a:buNone/>
              <a:defRPr/>
            </a:pPr>
            <a:endParaRPr lang="tr-TR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1 Başlık">
            <a:extLst>
              <a:ext uri="{FF2B5EF4-FFF2-40B4-BE49-F238E27FC236}">
                <a16:creationId xmlns:a16="http://schemas.microsoft.com/office/drawing/2014/main" id="{B589B1E2-1A66-457D-A420-E5E00E3D56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200" y="311584"/>
            <a:ext cx="9836727" cy="122555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altLang="tr-TR" sz="4000" b="1" dirty="0"/>
              <a:t>Pazara ve Tüketiciye Dönük Pazarlama Yaklaşımı</a:t>
            </a:r>
            <a:endParaRPr lang="tr-TR" altLang="tr-TR" sz="4000" dirty="0"/>
          </a:p>
        </p:txBody>
      </p:sp>
      <p:sp>
        <p:nvSpPr>
          <p:cNvPr id="3" name="2 İçerik Yer Tutucusu">
            <a:extLst>
              <a:ext uri="{FF2B5EF4-FFF2-40B4-BE49-F238E27FC236}">
                <a16:creationId xmlns:a16="http://schemas.microsoft.com/office/drawing/2014/main" id="{13182F5C-EF1F-48DC-B123-9D2420E68D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061" y="2114407"/>
            <a:ext cx="10092266" cy="3880773"/>
          </a:xfrm>
        </p:spPr>
        <p:txBody>
          <a:bodyPr rtlCol="0">
            <a:normAutofit fontScale="92500"/>
          </a:bodyPr>
          <a:lstStyle/>
          <a:p>
            <a:pPr>
              <a:defRPr/>
            </a:pPr>
            <a:r>
              <a:rPr lang="tr-TR" sz="2400" dirty="0"/>
              <a:t>Pazarlama eylemlerinin temelini tüketici istek ve gereksinimleri oluşturur.</a:t>
            </a:r>
          </a:p>
          <a:p>
            <a:pPr>
              <a:defRPr/>
            </a:pPr>
            <a:r>
              <a:rPr lang="tr-TR" sz="2400" dirty="0"/>
              <a:t>Pazarlama araştırması son derece önemlidir.</a:t>
            </a:r>
          </a:p>
          <a:p>
            <a:pPr>
              <a:defRPr/>
            </a:pPr>
            <a:r>
              <a:rPr lang="tr-TR" sz="2400" dirty="0"/>
              <a:t>Uzun vadeli pazarlama planlaması benimsenmiştir.</a:t>
            </a:r>
          </a:p>
          <a:p>
            <a:pPr>
              <a:defRPr/>
            </a:pPr>
            <a:r>
              <a:rPr lang="tr-TR" sz="2400" dirty="0"/>
              <a:t>Bölümler arası işbirliği ön plandadır.</a:t>
            </a:r>
          </a:p>
          <a:p>
            <a:pPr>
              <a:defRPr/>
            </a:pPr>
            <a:r>
              <a:rPr lang="tr-TR" sz="2400" dirty="0"/>
              <a:t>Tamamlayıcı işletmelerle işbirliği çok önemlidir.</a:t>
            </a:r>
          </a:p>
          <a:p>
            <a:pPr>
              <a:defRPr/>
            </a:pPr>
            <a:r>
              <a:rPr lang="tr-TR" sz="2400" dirty="0"/>
              <a:t>Mümkün olduğunca ürün çeşitlendirmesine gidilir.</a:t>
            </a:r>
          </a:p>
          <a:p>
            <a:pPr>
              <a:defRPr/>
            </a:pPr>
            <a:r>
              <a:rPr lang="tr-TR" altLang="tr-TR" sz="2400" dirty="0"/>
              <a:t>United </a:t>
            </a:r>
            <a:r>
              <a:rPr lang="tr-TR" altLang="tr-TR" sz="2400" dirty="0" err="1"/>
              <a:t>Airlines</a:t>
            </a:r>
            <a:r>
              <a:rPr lang="tr-TR" altLang="tr-TR" sz="2400" dirty="0"/>
              <a:t> "Patron sizsiniz", </a:t>
            </a:r>
            <a:r>
              <a:rPr lang="tr-TR" altLang="tr-TR" sz="2400" dirty="0" err="1"/>
              <a:t>Burger</a:t>
            </a:r>
            <a:r>
              <a:rPr lang="tr-TR" altLang="tr-TR" sz="2400" dirty="0"/>
              <a:t> </a:t>
            </a:r>
            <a:r>
              <a:rPr lang="tr-TR" altLang="tr-TR" sz="2400" dirty="0" err="1"/>
              <a:t>King</a:t>
            </a:r>
            <a:r>
              <a:rPr lang="tr-TR" altLang="tr-TR" sz="2400" dirty="0"/>
              <a:t> "Yapabildiğini satmaya çalışmaktansa satabileceğini yap"; </a:t>
            </a:r>
            <a:r>
              <a:rPr lang="tr-TR" altLang="tr-TR" sz="2400" dirty="0" err="1"/>
              <a:t>Four</a:t>
            </a:r>
            <a:r>
              <a:rPr lang="tr-TR" altLang="tr-TR" sz="2400" dirty="0"/>
              <a:t> </a:t>
            </a:r>
            <a:r>
              <a:rPr lang="tr-TR" altLang="tr-TR" sz="2400" dirty="0" err="1"/>
              <a:t>Seasons</a:t>
            </a:r>
            <a:r>
              <a:rPr lang="tr-TR" altLang="tr-TR" sz="2400" dirty="0"/>
              <a:t> </a:t>
            </a:r>
            <a:r>
              <a:rPr lang="tr-TR" altLang="tr-TR" sz="2400" dirty="0" err="1"/>
              <a:t>Hotels</a:t>
            </a:r>
            <a:r>
              <a:rPr lang="tr-TR" altLang="tr-TR" sz="2400" dirty="0"/>
              <a:t>, </a:t>
            </a:r>
            <a:r>
              <a:rPr lang="tr-TR" altLang="tr-TR" sz="2400" dirty="0" err="1"/>
              <a:t>Marriot</a:t>
            </a:r>
            <a:r>
              <a:rPr lang="tr-TR" altLang="tr-TR" sz="2400" dirty="0"/>
              <a:t>, </a:t>
            </a:r>
            <a:r>
              <a:rPr lang="tr-TR" altLang="tr-TR" sz="2400" dirty="0" err="1"/>
              <a:t>Mc</a:t>
            </a:r>
            <a:r>
              <a:rPr lang="tr-TR" altLang="tr-TR" sz="2400" dirty="0"/>
              <a:t> </a:t>
            </a:r>
            <a:r>
              <a:rPr lang="tr-TR" altLang="tr-TR" sz="2400" dirty="0" err="1"/>
              <a:t>Donalds</a:t>
            </a:r>
            <a:r>
              <a:rPr lang="tr-TR" altLang="tr-TR" sz="2400" dirty="0"/>
              <a:t> önde gelen firmalardır.</a:t>
            </a:r>
          </a:p>
          <a:p>
            <a:pPr>
              <a:defRPr/>
            </a:pPr>
            <a:endParaRPr lang="tr-TR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1 Başlık">
            <a:extLst>
              <a:ext uri="{FF2B5EF4-FFF2-40B4-BE49-F238E27FC236}">
                <a16:creationId xmlns:a16="http://schemas.microsoft.com/office/drawing/2014/main" id="{DF74161D-C1C7-4783-A4A8-44C8C94A72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7235" y="199407"/>
            <a:ext cx="9933709" cy="1320800"/>
          </a:xfrm>
        </p:spPr>
        <p:txBody>
          <a:bodyPr/>
          <a:lstStyle/>
          <a:p>
            <a:pPr eaLnBrk="1" hangingPunct="1"/>
            <a:r>
              <a:rPr lang="tr-TR" altLang="tr-TR" sz="3200" b="1" dirty="0"/>
              <a:t>Çıkış </a:t>
            </a:r>
            <a:r>
              <a:rPr lang="tr-TR" altLang="tr-TR" sz="3200" b="1" dirty="0" err="1"/>
              <a:t>Nokt</a:t>
            </a:r>
            <a:r>
              <a:rPr lang="tr-TR" altLang="tr-TR" sz="3200" b="1" dirty="0"/>
              <a:t>.    Odak </a:t>
            </a:r>
            <a:r>
              <a:rPr lang="tr-TR" altLang="tr-TR" sz="3200" b="1" dirty="0" err="1"/>
              <a:t>Nokt</a:t>
            </a:r>
            <a:r>
              <a:rPr lang="tr-TR" altLang="tr-TR" sz="3200" b="1" dirty="0"/>
              <a:t>.     Araçlar           Sonuç	</a:t>
            </a:r>
            <a:endParaRPr lang="tr-TR" altLang="tr-TR" sz="3200" dirty="0"/>
          </a:p>
        </p:txBody>
      </p:sp>
      <p:sp>
        <p:nvSpPr>
          <p:cNvPr id="27651" name="2 İçerik Yer Tutucusu">
            <a:extLst>
              <a:ext uri="{FF2B5EF4-FFF2-40B4-BE49-F238E27FC236}">
                <a16:creationId xmlns:a16="http://schemas.microsoft.com/office/drawing/2014/main" id="{7E5EF5BD-82B3-4BC3-B09A-6FA51CF47E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1624880"/>
            <a:ext cx="12521045" cy="3880773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tr-TR" altLang="tr-TR" sz="2800" b="1" i="1" dirty="0"/>
              <a:t>Satışa Dönük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tr-TR" altLang="tr-TR" sz="2800" b="1" i="1" dirty="0"/>
              <a:t>Yaklaşım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tr-TR" altLang="tr-TR" sz="2800" dirty="0"/>
              <a:t>				       İşletme	          Mevcut Ürünler	Satış ve tanıtım     Satış Hacmine 																						  Bağlı Kazanç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tr-TR" altLang="tr-TR" sz="2800" dirty="0"/>
              <a:t>      	               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tr-TR" altLang="tr-TR" sz="2800" b="1" i="1" dirty="0"/>
              <a:t>Pazarlama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tr-TR" altLang="tr-TR" sz="2800" b="1" i="1" dirty="0"/>
              <a:t>Yaklaşımı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tr-TR" altLang="tr-TR" sz="2800" dirty="0"/>
              <a:t>					  Pazar	          Tüketici              Bütünleşmiş         Müşteri Tatminine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tr-TR" altLang="tr-TR" sz="2800" dirty="0"/>
              <a:t>	               				    İhtiyaçları	          Pazarlama             Bağlı Kazanç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tr-TR" altLang="tr-TR" sz="2800" b="1" i="1" dirty="0"/>
          </a:p>
          <a:p>
            <a:pPr eaLnBrk="1" hangingPunct="1">
              <a:buFont typeface="Arial" panose="020B0604020202020204" pitchFamily="34" charset="0"/>
              <a:buNone/>
            </a:pPr>
            <a:endParaRPr lang="tr-TR" altLang="tr-TR" sz="2800" dirty="0"/>
          </a:p>
        </p:txBody>
      </p:sp>
      <p:cxnSp>
        <p:nvCxnSpPr>
          <p:cNvPr id="5" name="4 Düz Bağlayıcı">
            <a:extLst>
              <a:ext uri="{FF2B5EF4-FFF2-40B4-BE49-F238E27FC236}">
                <a16:creationId xmlns:a16="http://schemas.microsoft.com/office/drawing/2014/main" id="{096ED5C9-EB96-409F-A3EC-467760C89A6E}"/>
              </a:ext>
            </a:extLst>
          </p:cNvPr>
          <p:cNvCxnSpPr>
            <a:cxnSpLocks/>
          </p:cNvCxnSpPr>
          <p:nvPr/>
        </p:nvCxnSpPr>
        <p:spPr>
          <a:xfrm>
            <a:off x="-1" y="1234931"/>
            <a:ext cx="1209848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5 Düz Bağlayıcı">
            <a:extLst>
              <a:ext uri="{FF2B5EF4-FFF2-40B4-BE49-F238E27FC236}">
                <a16:creationId xmlns:a16="http://schemas.microsoft.com/office/drawing/2014/main" id="{8155AE42-7D76-4008-BDBC-5B635A08A4C9}"/>
              </a:ext>
            </a:extLst>
          </p:cNvPr>
          <p:cNvCxnSpPr>
            <a:cxnSpLocks/>
          </p:cNvCxnSpPr>
          <p:nvPr/>
        </p:nvCxnSpPr>
        <p:spPr>
          <a:xfrm>
            <a:off x="113915" y="3362470"/>
            <a:ext cx="11984564" cy="6653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Düz Bağlayıcı">
            <a:extLst>
              <a:ext uri="{FF2B5EF4-FFF2-40B4-BE49-F238E27FC236}">
                <a16:creationId xmlns:a16="http://schemas.microsoft.com/office/drawing/2014/main" id="{AE8DC3C5-4C84-4E26-8098-2072C3117143}"/>
              </a:ext>
            </a:extLst>
          </p:cNvPr>
          <p:cNvCxnSpPr>
            <a:cxnSpLocks/>
          </p:cNvCxnSpPr>
          <p:nvPr/>
        </p:nvCxnSpPr>
        <p:spPr>
          <a:xfrm>
            <a:off x="0" y="5610326"/>
            <a:ext cx="1209847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4BAAAE3-2F95-4666-83AB-7A97485155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694" y="935083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Kaynakça</a:t>
            </a:r>
            <a:br>
              <a:rPr lang="tr-TR" b="1" dirty="0" smtClean="0"/>
            </a:br>
            <a:r>
              <a:rPr lang="tr-TR" b="1" dirty="0"/>
              <a:t/>
            </a:r>
            <a:br>
              <a:rPr lang="tr-TR" b="1" dirty="0"/>
            </a:br>
            <a:endParaRPr lang="tr-TR" dirty="0"/>
          </a:p>
        </p:txBody>
      </p:sp>
      <p:sp>
        <p:nvSpPr>
          <p:cNvPr id="3" name="Unvan 1">
            <a:extLst>
              <a:ext uri="{FF2B5EF4-FFF2-40B4-BE49-F238E27FC236}">
                <a16:creationId xmlns:a16="http://schemas.microsoft.com/office/drawing/2014/main" id="{84BAAAE3-2F95-4666-83AB-7A974851554E}"/>
              </a:ext>
            </a:extLst>
          </p:cNvPr>
          <p:cNvSpPr txBox="1">
            <a:spLocks/>
          </p:cNvSpPr>
          <p:nvPr/>
        </p:nvSpPr>
        <p:spPr>
          <a:xfrm>
            <a:off x="718694" y="2672443"/>
            <a:ext cx="9583546" cy="318842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tr-TR" sz="2400" b="1" dirty="0" smtClean="0"/>
              <a:t>Nazmi Kozak, Turizm Pazarlaması, Detay Yayıncılık</a:t>
            </a:r>
          </a:p>
          <a:p>
            <a:endParaRPr lang="tr-TR" sz="2400" b="1" dirty="0"/>
          </a:p>
          <a:p>
            <a:r>
              <a:rPr lang="tr-TR" sz="2400" b="1" dirty="0" smtClean="0"/>
              <a:t/>
            </a:r>
            <a:br>
              <a:rPr lang="tr-TR" sz="2400" b="1" dirty="0" smtClean="0"/>
            </a:br>
            <a:r>
              <a:rPr lang="tr-TR" sz="2400" b="1" dirty="0" smtClean="0"/>
              <a:t>Bahattin </a:t>
            </a:r>
            <a:r>
              <a:rPr lang="tr-TR" sz="2400" b="1" dirty="0" err="1" smtClean="0"/>
              <a:t>Rızaoğlu</a:t>
            </a:r>
            <a:r>
              <a:rPr lang="tr-TR" sz="2400" b="1" dirty="0" smtClean="0"/>
              <a:t>, </a:t>
            </a:r>
            <a:r>
              <a:rPr lang="tr-TR" sz="2400" b="1" dirty="0"/>
              <a:t>Turizm Pazarlaması, Detay </a:t>
            </a:r>
            <a:r>
              <a:rPr lang="tr-TR" sz="2400" b="1" dirty="0" smtClean="0"/>
              <a:t>Yayıncılık</a:t>
            </a:r>
          </a:p>
          <a:p>
            <a:endParaRPr lang="tr-TR" sz="2400" b="1" dirty="0" smtClean="0"/>
          </a:p>
          <a:p>
            <a:endParaRPr lang="tr-TR" sz="2400" b="1" dirty="0"/>
          </a:p>
          <a:p>
            <a:r>
              <a:rPr lang="tr-TR" sz="2400" b="1" dirty="0" smtClean="0"/>
              <a:t>Hacıoğlu Necdet, </a:t>
            </a:r>
            <a:r>
              <a:rPr lang="tr-TR" sz="2400" b="1" dirty="0"/>
              <a:t>Turizm Pazarlaması, </a:t>
            </a:r>
            <a:r>
              <a:rPr lang="tr-TR" sz="2400" b="1" dirty="0" smtClean="0"/>
              <a:t>Nobel </a:t>
            </a:r>
            <a:r>
              <a:rPr lang="tr-TR" sz="2400" b="1" dirty="0"/>
              <a:t>Yayıncılık</a:t>
            </a:r>
          </a:p>
          <a:p>
            <a:endParaRPr lang="tr-TR" sz="2400" b="1" dirty="0"/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636548730"/>
      </p:ext>
    </p:extLst>
  </p:cSld>
  <p:clrMapOvr>
    <a:masterClrMapping/>
  </p:clrMapOvr>
</p:sld>
</file>

<file path=ppt/theme/theme1.xml><?xml version="1.0" encoding="utf-8"?>
<a:theme xmlns:a="http://schemas.openxmlformats.org/drawingml/2006/main" name="Yüzeyler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253</TotalTime>
  <Words>147</Words>
  <Application>Microsoft Office PowerPoint</Application>
  <PresentationFormat>Geniş ekran</PresentationFormat>
  <Paragraphs>33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1" baseType="lpstr">
      <vt:lpstr>Arial</vt:lpstr>
      <vt:lpstr>Times New Roman</vt:lpstr>
      <vt:lpstr>Trebuchet MS</vt:lpstr>
      <vt:lpstr>Wingdings 3</vt:lpstr>
      <vt:lpstr>Yüzeyler</vt:lpstr>
      <vt:lpstr>TURİZM PAZARLAMASI</vt:lpstr>
      <vt:lpstr>Pazarlamada Temel Yönetim Yaklaşımları</vt:lpstr>
      <vt:lpstr>Üretime &amp; Satışa Dönük Pazarlama Yaklaşımı</vt:lpstr>
      <vt:lpstr>Pazara ve Tüketiciye Dönük Pazarlama Yaklaşımı</vt:lpstr>
      <vt:lpstr>Çıkış Nokt.    Odak Nokt.     Araçlar           Sonuç </vt:lpstr>
      <vt:lpstr>Kaynakça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TURİZM PAZARLAMASI</dc:title>
  <dc:creator>Fuat Atasoy</dc:creator>
  <cp:lastModifiedBy>Fuat Atasoy</cp:lastModifiedBy>
  <cp:revision>33</cp:revision>
  <dcterms:created xsi:type="dcterms:W3CDTF">2019-02-18T10:31:28Z</dcterms:created>
  <dcterms:modified xsi:type="dcterms:W3CDTF">2019-05-01T17:11:57Z</dcterms:modified>
</cp:coreProperties>
</file>