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845" r:id="rId2"/>
    <p:sldId id="846" r:id="rId3"/>
    <p:sldId id="324" r:id="rId4"/>
    <p:sldId id="325" r:id="rId5"/>
    <p:sldId id="327" r:id="rId6"/>
    <p:sldId id="595" r:id="rId7"/>
    <p:sldId id="596" r:id="rId8"/>
    <p:sldId id="330" r:id="rId9"/>
    <p:sldId id="331" r:id="rId10"/>
    <p:sldId id="332" r:id="rId11"/>
    <p:sldId id="333" r:id="rId12"/>
    <p:sldId id="334" r:id="rId13"/>
    <p:sldId id="853" r:id="rId14"/>
    <p:sldId id="335" r:id="rId15"/>
    <p:sldId id="852" r:id="rId16"/>
    <p:sldId id="850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25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68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73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59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49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29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5052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74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53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82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628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08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43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43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13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60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88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8E421F-223D-4E65-AEBB-F535412E1C22}" type="datetimeFigureOut">
              <a:rPr lang="tr-TR" smtClean="0"/>
              <a:t>13.03.2021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47EF0B-4EB9-4B56-9BA6-53DA8B2F22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45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25951" y="3093459"/>
            <a:ext cx="9436962" cy="2616199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ÇOCUK İSTİSMARI VE </a:t>
            </a:r>
            <a:r>
              <a:rPr lang="tr-TR" b="1" dirty="0" smtClean="0">
                <a:solidFill>
                  <a:srgbClr val="FF0000"/>
                </a:solidFill>
              </a:rPr>
              <a:t>İHMALİ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sz="3100" b="1" dirty="0" err="1">
                <a:solidFill>
                  <a:srgbClr val="FF0000"/>
                </a:solidFill>
              </a:rPr>
              <a:t>Prof.Dr</a:t>
            </a:r>
            <a:r>
              <a:rPr lang="tr-TR" sz="3100" b="1" dirty="0">
                <a:solidFill>
                  <a:srgbClr val="FF0000"/>
                </a:solidFill>
              </a:rPr>
              <a:t>. Aynur Bütün Ayhan</a:t>
            </a:r>
            <a:br>
              <a:rPr lang="tr-TR" sz="3100" b="1" dirty="0">
                <a:solidFill>
                  <a:srgbClr val="FF0000"/>
                </a:solidFill>
              </a:rPr>
            </a:br>
            <a:r>
              <a:rPr lang="tr-TR" sz="3100" b="1" dirty="0">
                <a:solidFill>
                  <a:srgbClr val="FF0000"/>
                </a:solidFill>
              </a:rPr>
              <a:t>Ankara Üniversitesi</a:t>
            </a:r>
            <a:br>
              <a:rPr lang="tr-TR" sz="3100" b="1" dirty="0">
                <a:solidFill>
                  <a:srgbClr val="FF0000"/>
                </a:solidFill>
              </a:rPr>
            </a:br>
            <a:r>
              <a:rPr lang="tr-TR" sz="3100" b="1" dirty="0">
                <a:solidFill>
                  <a:srgbClr val="FF0000"/>
                </a:solidFill>
              </a:rPr>
              <a:t>Sağlık Bilimleri Fakültesi</a:t>
            </a:r>
            <a:br>
              <a:rPr lang="tr-TR" sz="3100" b="1" dirty="0">
                <a:solidFill>
                  <a:srgbClr val="FF0000"/>
                </a:solidFill>
              </a:rPr>
            </a:br>
            <a:r>
              <a:rPr lang="tr-TR" sz="3100" b="1" dirty="0">
                <a:solidFill>
                  <a:srgbClr val="FF0000"/>
                </a:solidFill>
              </a:rPr>
              <a:t/>
            </a:r>
            <a:br>
              <a:rPr lang="tr-TR" sz="3100" b="1" dirty="0">
                <a:solidFill>
                  <a:srgbClr val="FF0000"/>
                </a:solidFill>
              </a:rPr>
            </a:br>
            <a:endParaRPr lang="tr-TR" sz="3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9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15634" y="233039"/>
            <a:ext cx="10018713" cy="1752599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Yaşanılan Çevreye İlişkin Etmenler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5634" y="423537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 </a:t>
            </a:r>
          </a:p>
          <a:p>
            <a:r>
              <a:rPr lang="tr-TR" dirty="0"/>
              <a:t>Yoksulluk ve </a:t>
            </a:r>
            <a:r>
              <a:rPr lang="tr-TR" dirty="0" smtClean="0"/>
              <a:t>işsizlik </a:t>
            </a:r>
            <a:r>
              <a:rPr lang="tr-TR" dirty="0"/>
              <a:t>istismar ve ihmal olgularında sıkça rastlanan etmenler arasındadır. Ancak yüksek </a:t>
            </a:r>
            <a:r>
              <a:rPr lang="tr-TR" dirty="0" err="1"/>
              <a:t>sosyo</a:t>
            </a:r>
            <a:r>
              <a:rPr lang="tr-TR" dirty="0"/>
              <a:t>-ekonomik ailelerde de çocuğun bakıcılara bırakılması, yatılı okula gönderilmesi ve ilgisiz kalınması gibi </a:t>
            </a:r>
            <a:r>
              <a:rPr lang="tr-TR" dirty="0" smtClean="0"/>
              <a:t>faktörler </a:t>
            </a:r>
            <a:r>
              <a:rPr lang="tr-TR" dirty="0"/>
              <a:t>istismar ve ihmale neden olabilmektedir.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0753"/>
            <a:ext cx="12192000" cy="39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7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87991" y="1424125"/>
            <a:ext cx="10018713" cy="4479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 </a:t>
            </a:r>
          </a:p>
          <a:p>
            <a:pPr lvl="0"/>
            <a:r>
              <a:rPr lang="tr-TR" dirty="0"/>
              <a:t>Düşük </a:t>
            </a:r>
            <a:r>
              <a:rPr lang="tr-TR" dirty="0" err="1"/>
              <a:t>sosyo</a:t>
            </a:r>
            <a:r>
              <a:rPr lang="tr-TR" dirty="0"/>
              <a:t>-ekonomik düzey </a:t>
            </a:r>
          </a:p>
          <a:p>
            <a:pPr lvl="0"/>
            <a:r>
              <a:rPr lang="tr-TR" dirty="0"/>
              <a:t>İşsizlik </a:t>
            </a:r>
          </a:p>
          <a:p>
            <a:pPr lvl="0"/>
            <a:r>
              <a:rPr lang="tr-TR" dirty="0"/>
              <a:t>Çocuk sayısının fazla olması </a:t>
            </a:r>
          </a:p>
          <a:p>
            <a:pPr lvl="0"/>
            <a:r>
              <a:rPr lang="tr-TR" dirty="0"/>
              <a:t>Tek ebeveynli olmak </a:t>
            </a:r>
          </a:p>
          <a:p>
            <a:pPr lvl="0"/>
            <a:r>
              <a:rPr lang="tr-TR" dirty="0"/>
              <a:t>Aile içi şiddet </a:t>
            </a:r>
          </a:p>
          <a:p>
            <a:pPr lvl="0"/>
            <a:r>
              <a:rPr lang="tr-TR" dirty="0"/>
              <a:t>Sağlıksız yaşam koşulları</a:t>
            </a:r>
          </a:p>
          <a:p>
            <a:pPr lvl="0"/>
            <a:r>
              <a:rPr lang="tr-TR" dirty="0" smtClean="0"/>
              <a:t>Sosyal </a:t>
            </a:r>
            <a:r>
              <a:rPr lang="tr-TR" dirty="0"/>
              <a:t>izolasyon, sosyal desteğin olmaması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90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Kültüre İlişkin Etmenler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7778" y="2054439"/>
            <a:ext cx="10018713" cy="3982377"/>
          </a:xfrm>
        </p:spPr>
        <p:txBody>
          <a:bodyPr>
            <a:normAutofit/>
          </a:bodyPr>
          <a:lstStyle/>
          <a:p>
            <a:r>
              <a:rPr lang="tr-TR" sz="3200" dirty="0"/>
              <a:t>İstismar ve ihmal her toplumda karşılaşılan, bir olgudur. Ancak, ortaya çıkış şekli ve tanımı kültürden kültüre farklılıklar göstermektedir. </a:t>
            </a:r>
          </a:p>
          <a:p>
            <a:r>
              <a:rPr lang="tr-TR" sz="3200" dirty="0"/>
              <a:t>Çocuk yetiştirmede başvurulan bazı disipline etme davranışları, kimi kültürlerde bir gereklilik olarak algılanırken, kimilerinde ise ağır istismar davranışı olarak değerlendirilmektedir. </a:t>
            </a:r>
          </a:p>
        </p:txBody>
      </p:sp>
    </p:spTree>
    <p:extLst>
      <p:ext uri="{BB962C8B-B14F-4D97-AF65-F5344CB8AC3E}">
        <p14:creationId xmlns:p14="http://schemas.microsoft.com/office/powerpoint/2010/main" val="107489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Bazı kültürler alkol </a:t>
            </a:r>
            <a:r>
              <a:rPr lang="tr-TR" dirty="0" smtClean="0"/>
              <a:t>kullanımı </a:t>
            </a:r>
            <a:r>
              <a:rPr lang="tr-TR" dirty="0"/>
              <a:t>gibi olguları normal karşılarken; bu olgular başka kültürlerde istismar ve ihmale yol açabilecek faktörler olarak algılanmaktadır. </a:t>
            </a:r>
          </a:p>
          <a:p>
            <a:r>
              <a:rPr lang="tr-TR" dirty="0"/>
              <a:t>Eğitim ve sağlık haklarının cinsiyete göre verilmesi, erken yaşta evliliklerin onaylanması ve çocuklara davranış şekli, çocuk yetiştirme tutumları gibi faktörler, istismar ve ihmal olgularında kültüre ait etmenlerdir.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951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7779" y="162016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tr-TR" dirty="0"/>
              <a:t> </a:t>
            </a:r>
            <a:br>
              <a:rPr lang="tr-TR" dirty="0"/>
            </a:br>
            <a:r>
              <a:rPr lang="tr-TR" b="1" dirty="0">
                <a:solidFill>
                  <a:srgbClr val="FF0000"/>
                </a:solidFill>
              </a:rPr>
              <a:t>Aile İle İlgili Etmenler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2986" y="1775534"/>
            <a:ext cx="10018713" cy="4264241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Eşler arası şiddet, anlaşma sorunları</a:t>
            </a:r>
          </a:p>
          <a:p>
            <a:pPr lvl="0"/>
            <a:r>
              <a:rPr lang="tr-TR" dirty="0" smtClean="0"/>
              <a:t>Erken yaşta çocuk sahibi olma </a:t>
            </a:r>
          </a:p>
          <a:p>
            <a:pPr lvl="0"/>
            <a:r>
              <a:rPr lang="tr-TR" dirty="0" smtClean="0"/>
              <a:t>Çocuk sayısının ve evde yaşayan birey sayısının fazla olması </a:t>
            </a:r>
          </a:p>
          <a:p>
            <a:pPr lvl="0"/>
            <a:r>
              <a:rPr lang="tr-TR" dirty="0" smtClean="0"/>
              <a:t>Düşük </a:t>
            </a:r>
            <a:r>
              <a:rPr lang="tr-TR" dirty="0"/>
              <a:t>öğrenim düzeyi </a:t>
            </a:r>
            <a:endParaRPr lang="tr-TR" dirty="0" smtClean="0"/>
          </a:p>
          <a:p>
            <a:pPr lvl="0"/>
            <a:r>
              <a:rPr lang="tr-TR" dirty="0" smtClean="0"/>
              <a:t>Anne </a:t>
            </a:r>
            <a:r>
              <a:rPr lang="tr-TR" dirty="0"/>
              <a:t>babanın çocukluk döneminde istismara maruz kalmış olmaları </a:t>
            </a:r>
          </a:p>
          <a:p>
            <a:pPr lvl="0"/>
            <a:r>
              <a:rPr lang="tr-TR" dirty="0"/>
              <a:t>Anne babanın çocuğu sahiplenmesi ile ilgili sorunlar </a:t>
            </a:r>
          </a:p>
          <a:p>
            <a:pPr lvl="0"/>
            <a:r>
              <a:rPr lang="tr-TR" dirty="0"/>
              <a:t>Anne babanın boşanmış olması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844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0156" y="2209799"/>
            <a:ext cx="10018713" cy="3124201"/>
          </a:xfrm>
        </p:spPr>
        <p:txBody>
          <a:bodyPr>
            <a:noAutofit/>
          </a:bodyPr>
          <a:lstStyle/>
          <a:p>
            <a:pPr lvl="0"/>
            <a:r>
              <a:rPr lang="tr-TR" sz="3200" dirty="0"/>
              <a:t>Fiziksel şiddetin bir disiplin yöntemi olarak kullanılması </a:t>
            </a:r>
          </a:p>
          <a:p>
            <a:pPr lvl="0"/>
            <a:r>
              <a:rPr lang="tr-TR" sz="3200" dirty="0"/>
              <a:t>Anne babanın çeşitli ruhsal sorunlarının olması</a:t>
            </a:r>
          </a:p>
          <a:p>
            <a:pPr lvl="0"/>
            <a:r>
              <a:rPr lang="tr-TR" sz="3200" dirty="0"/>
              <a:t>Yoğun stres ve düşük benlik saygısı </a:t>
            </a:r>
          </a:p>
          <a:p>
            <a:pPr lvl="0"/>
            <a:r>
              <a:rPr lang="tr-TR" sz="3200" dirty="0"/>
              <a:t>Anne babanın alkol ve madde kullanması </a:t>
            </a:r>
          </a:p>
          <a:p>
            <a:pPr lvl="0"/>
            <a:r>
              <a:rPr lang="tr-TR" sz="3200" dirty="0"/>
              <a:t>Çocuğa yaşına uygun olmayan sorumluluklar verilmesi, çalışmaya zorlanması </a:t>
            </a:r>
          </a:p>
          <a:p>
            <a:pPr lvl="0"/>
            <a:r>
              <a:rPr lang="tr-TR" sz="3200" dirty="0"/>
              <a:t>Çocuğun suça yöneltilmesi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08215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0" y="79310"/>
            <a:ext cx="10018713" cy="1752599"/>
          </a:xfrm>
        </p:spPr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4939" y="2405742"/>
            <a:ext cx="10018713" cy="3124201"/>
          </a:xfrm>
        </p:spPr>
        <p:txBody>
          <a:bodyPr>
            <a:noAutofit/>
          </a:bodyPr>
          <a:lstStyle/>
          <a:p>
            <a:r>
              <a:rPr lang="tr-TR" sz="1800" dirty="0" smtClean="0"/>
              <a:t>BAYSAL</a:t>
            </a:r>
            <a:r>
              <a:rPr lang="tr-TR" sz="1800" dirty="0"/>
              <a:t>, S. U., ŞAHİN, F. (2014). Çocuk istismarı ve ihmali. </a:t>
            </a:r>
            <a:r>
              <a:rPr lang="tr-TR" sz="1800" i="1" dirty="0"/>
              <a:t>Türkiye Milli Pediatri Derneği ve Sosyal Pediatri Derneği Ortak Kılavuzu</a:t>
            </a:r>
            <a:r>
              <a:rPr lang="tr-TR" sz="1800" dirty="0"/>
              <a:t> içinde (s. 93-16). Ankara: Türkiye Milli Pediatri Derneği.</a:t>
            </a:r>
          </a:p>
          <a:p>
            <a:r>
              <a:rPr lang="tr-TR" sz="1800" dirty="0" smtClean="0"/>
              <a:t>ÇOCUK </a:t>
            </a:r>
            <a:r>
              <a:rPr lang="tr-TR" sz="1800" dirty="0"/>
              <a:t>MERKEZİ DERNEĞİ (2012). Çocukların Ev İçinde Yaşadıkları Şiddet Araştırması. İstanbul: Genç Hayat Yayınları, s.: 25-55.</a:t>
            </a:r>
          </a:p>
          <a:p>
            <a:r>
              <a:rPr lang="tr-TR" sz="1800" dirty="0"/>
              <a:t>DERMAN, O. (2014). Çocuk İstismarı ve İhmaline Yaklaşım. Ankara: Akademisyen Tıp Kitabevi</a:t>
            </a:r>
            <a:r>
              <a:rPr lang="tr-TR" sz="1800" dirty="0" smtClean="0"/>
              <a:t>.</a:t>
            </a:r>
          </a:p>
          <a:p>
            <a:r>
              <a:rPr lang="tr-TR" sz="1800" dirty="0"/>
              <a:t>KEZER, İ. (2014). Çocuk ihmal ve istismarında risk etmenleri. Çocuk İstismarına ve İhmaline Yaklaşım. Temel Bilgiler. Ed.: O. Derman, Ankara: Akademisyen Tıp Kitabevi, s.: 29-33</a:t>
            </a:r>
            <a:r>
              <a:rPr lang="tr-TR" sz="1800" dirty="0" smtClean="0"/>
              <a:t>.</a:t>
            </a:r>
          </a:p>
          <a:p>
            <a:r>
              <a:rPr lang="tr-TR" sz="1800" dirty="0"/>
              <a:t>POLAT, O. (2007). Tüm Boyutlarıyla Çocuk İstismarı: Tanımlar. Ankara: Seçkin Yayıncılık.</a:t>
            </a:r>
          </a:p>
          <a:p>
            <a:r>
              <a:rPr lang="tr-TR" sz="1800" dirty="0"/>
              <a:t>UNICEF (2010). Türkiye’de Çocuk İstismarı ve Aile İçi Şiddet Araştırması. Erişim: [</a:t>
            </a:r>
            <a:r>
              <a:rPr lang="tr-TR" sz="1800" u="sng" dirty="0"/>
              <a:t>http://www.unicef.org.tr/</a:t>
            </a:r>
            <a:r>
              <a:rPr lang="tr-TR" sz="1800" u="sng" dirty="0" err="1"/>
              <a:t>files</a:t>
            </a:r>
            <a:r>
              <a:rPr lang="tr-TR" sz="1800" u="sng" dirty="0"/>
              <a:t>/</a:t>
            </a:r>
            <a:r>
              <a:rPr lang="tr-TR" sz="1800" u="sng" dirty="0" err="1"/>
              <a:t>bilgimerkezi</a:t>
            </a:r>
            <a:r>
              <a:rPr lang="tr-TR" sz="1800" u="sng" dirty="0"/>
              <a:t>/</a:t>
            </a:r>
            <a:r>
              <a:rPr lang="tr-TR" sz="1800" u="sng" dirty="0" err="1"/>
              <a:t>doc</a:t>
            </a:r>
            <a:r>
              <a:rPr lang="tr-TR" sz="1800" u="sng" dirty="0"/>
              <a:t>/cocuk-istismari-raporu-tr.pdf</a:t>
            </a:r>
            <a:r>
              <a:rPr lang="tr-TR" sz="1800" dirty="0"/>
              <a:t>]. UNICEF (2011). Türkiye’de Çocukların Durumu Raporu. Erişim: [</a:t>
            </a:r>
            <a:r>
              <a:rPr lang="tr-TR" sz="1800" u="sng" dirty="0"/>
              <a:t>http://abdigm.m eb.gov.tr/projeler/</a:t>
            </a:r>
            <a:r>
              <a:rPr lang="tr-TR" sz="1800" u="sng" dirty="0" err="1"/>
              <a:t>ois</a:t>
            </a:r>
            <a:r>
              <a:rPr lang="tr-TR" sz="1800" u="sng" dirty="0"/>
              <a:t>/</a:t>
            </a:r>
            <a:r>
              <a:rPr lang="tr-TR" sz="1800" u="sng" dirty="0" err="1"/>
              <a:t>egitim</a:t>
            </a:r>
            <a:r>
              <a:rPr lang="tr-TR" sz="1800" u="sng" dirty="0"/>
              <a:t>/032.pdf</a:t>
            </a:r>
            <a:r>
              <a:rPr lang="tr-TR" sz="1800" dirty="0"/>
              <a:t>]. </a:t>
            </a:r>
          </a:p>
          <a:p>
            <a:endParaRPr lang="tr-TR" sz="1800" dirty="0"/>
          </a:p>
          <a:p>
            <a:endParaRPr lang="tr-TR" sz="1800" dirty="0"/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83385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3600" y="1510004"/>
            <a:ext cx="10018713" cy="3124201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/>
              <a:t>Çocuk İstismarı ve İhmalinin Yaygınlığı</a:t>
            </a:r>
          </a:p>
          <a:p>
            <a:pPr algn="ctr"/>
            <a:r>
              <a:rPr lang="tr-TR" sz="3600" dirty="0" smtClean="0"/>
              <a:t>Çocuk İstismarı ve İhmaline İlişkin Risk Etmenleri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2517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1" y="1562099"/>
            <a:ext cx="10018713" cy="4210975"/>
          </a:xfrm>
        </p:spPr>
        <p:txBody>
          <a:bodyPr>
            <a:normAutofit/>
          </a:bodyPr>
          <a:lstStyle/>
          <a:p>
            <a:r>
              <a:rPr lang="tr-TR" sz="3200" dirty="0"/>
              <a:t>Çocuk istismarı olgusu insanlık tarihi kadar eski olmakla birlikte, bilinen ve ortaya çıkarılan olgular kadar, tespit edilememiş ya da gün ışığına çıkarılamamış pek çok olguyu da içermektedir</a:t>
            </a:r>
            <a:r>
              <a:rPr lang="tr-TR" sz="3200" dirty="0" smtClean="0"/>
              <a:t>.</a:t>
            </a:r>
            <a:r>
              <a:rPr lang="tr-TR" sz="3200" dirty="0"/>
              <a:t> </a:t>
            </a:r>
          </a:p>
          <a:p>
            <a:r>
              <a:rPr lang="tr-TR" sz="3200" dirty="0"/>
              <a:t>Dünya’da fakirlik, kötü beslenme, uluslararası bunalım, savaş gibi durumlarda istismar ve ihmalin sıklığı artmaktadır.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50408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Dünyadaki </a:t>
            </a:r>
            <a:r>
              <a:rPr lang="tr-TR" b="1" dirty="0" smtClean="0">
                <a:solidFill>
                  <a:srgbClr val="FF0000"/>
                </a:solidFill>
              </a:rPr>
              <a:t> Yaygınlığı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9720" y="2347403"/>
            <a:ext cx="10018713" cy="3124201"/>
          </a:xfrm>
        </p:spPr>
        <p:txBody>
          <a:bodyPr/>
          <a:lstStyle/>
          <a:p>
            <a:r>
              <a:rPr lang="tr-TR" dirty="0"/>
              <a:t>Tüm dünyada kadınların %20’sinin, erkeklerin ise %5-10’ unun çocukluklarında cinsel istismara, tüm çocukların ise %25-50’ sinin fiziksel istismara maruz kaldıkları belirtilmektedir (Dünya Sağlık Örgütü).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UNICEF’e göre, her yıl dünya çapında beş yüz milyon ile bir buçuk milyar arasında çocuk şiddete maruz kalmakta, iki yüz yetmiş beş milyon çocuk da ev içi şiddete tanık olmaktadır.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582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6454" y="2514600"/>
            <a:ext cx="10018713" cy="1752599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Türkiye’deki </a:t>
            </a:r>
            <a:r>
              <a:rPr lang="tr-TR" b="1" dirty="0" smtClean="0">
                <a:solidFill>
                  <a:srgbClr val="FF0000"/>
                </a:solidFill>
              </a:rPr>
              <a:t> Yaygınlığı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102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4939" y="2023186"/>
            <a:ext cx="10018713" cy="3124201"/>
          </a:xfrm>
        </p:spPr>
        <p:txBody>
          <a:bodyPr>
            <a:noAutofit/>
          </a:bodyPr>
          <a:lstStyle/>
          <a:p>
            <a:r>
              <a:rPr lang="tr-TR" sz="3200" dirty="0"/>
              <a:t>Türkiye İstatistik Kurumu (2019) “Güvenlik birimlerine gelen veya getirilen suç mağduru çocuk” verilerine göre 2016 yılında güvenlik birimlerine mağdur olarak gelen veya getirilen 158.343 çocuk bulunmaktadır. </a:t>
            </a:r>
            <a:endParaRPr lang="tr-TR" sz="3200" dirty="0" smtClean="0"/>
          </a:p>
          <a:p>
            <a:endParaRPr lang="tr-TR" sz="3200" dirty="0"/>
          </a:p>
          <a:p>
            <a:r>
              <a:rPr lang="tr-TR" sz="3200" dirty="0" smtClean="0"/>
              <a:t>Bu </a:t>
            </a:r>
            <a:r>
              <a:rPr lang="tr-TR" sz="3200" dirty="0"/>
              <a:t>çocukların 16.877’si cinsel suçlar nedeniyle mağdur olmuş çocuklardan oluşmaktadır ve cinsel şiddete maruz kalan çocukların yaklaşık %87’si kız çocuğudur (2.202 erkek çocuk; 14.671 kız çocuk)</a:t>
            </a:r>
          </a:p>
        </p:txBody>
      </p:sp>
    </p:spTree>
    <p:extLst>
      <p:ext uri="{BB962C8B-B14F-4D97-AF65-F5344CB8AC3E}">
        <p14:creationId xmlns:p14="http://schemas.microsoft.com/office/powerpoint/2010/main" val="328687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89583" y="1696616"/>
            <a:ext cx="10018713" cy="3124201"/>
          </a:xfrm>
        </p:spPr>
        <p:txBody>
          <a:bodyPr>
            <a:noAutofit/>
          </a:bodyPr>
          <a:lstStyle/>
          <a:p>
            <a:r>
              <a:rPr lang="tr-TR" sz="4000" dirty="0"/>
              <a:t>2017 yılı güvenlik birimlerine </a:t>
            </a:r>
            <a:r>
              <a:rPr lang="tr-TR" sz="4000" dirty="0" smtClean="0"/>
              <a:t>şiddet mağduru </a:t>
            </a:r>
            <a:r>
              <a:rPr lang="tr-TR" sz="4000" dirty="0"/>
              <a:t>olarak gelen veya getirilen çocuklara ilişkin istatistiklerine bakıldığında toplam sayının 137.482 </a:t>
            </a:r>
            <a:r>
              <a:rPr lang="tr-TR" sz="4000" dirty="0" smtClean="0"/>
              <a:t>olduğu görülmüştür.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73320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2" cy="175259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ÇOCUK İSTİSMARI VE İHMALİNE İLİŞKİN RİSK ETMENLERİ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İstismar ve ihmal aile ve çocukta bazı risk etmenlerinin olması durumunda daha sık görülmektedir.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355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Çocukla İlgili Etmenler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tr-TR" dirty="0" smtClean="0"/>
              <a:t>Yaş, cinsiyet vb.</a:t>
            </a:r>
            <a:endParaRPr lang="tr-TR" dirty="0"/>
          </a:p>
          <a:p>
            <a:pPr lvl="0"/>
            <a:r>
              <a:rPr lang="tr-TR" dirty="0"/>
              <a:t>Erken doğum ya da benzeri nedenlerle bakıma muhtaç olması </a:t>
            </a:r>
          </a:p>
          <a:p>
            <a:pPr lvl="0"/>
            <a:r>
              <a:rPr lang="tr-TR" dirty="0"/>
              <a:t>Çocuğun zor mizaçlı olması </a:t>
            </a:r>
          </a:p>
          <a:p>
            <a:pPr lvl="0"/>
            <a:r>
              <a:rPr lang="tr-TR" dirty="0"/>
              <a:t>Çocuğun engelli olması </a:t>
            </a:r>
          </a:p>
          <a:p>
            <a:pPr lvl="0"/>
            <a:r>
              <a:rPr lang="tr-TR" dirty="0"/>
              <a:t>Kronik hastalıklar</a:t>
            </a:r>
          </a:p>
          <a:p>
            <a:pPr lvl="0"/>
            <a:r>
              <a:rPr lang="tr-TR" dirty="0"/>
              <a:t>Ruhsal hastalıklar ve davranım bozuklukları </a:t>
            </a:r>
          </a:p>
          <a:p>
            <a:pPr lvl="0"/>
            <a:r>
              <a:rPr lang="tr-TR" dirty="0"/>
              <a:t>Dikkat eksikliği ve </a:t>
            </a:r>
            <a:r>
              <a:rPr lang="tr-TR" dirty="0" err="1"/>
              <a:t>hiperaktivite</a:t>
            </a:r>
            <a:r>
              <a:rPr lang="tr-TR" dirty="0"/>
              <a:t> bozukluğu </a:t>
            </a:r>
          </a:p>
          <a:p>
            <a:pPr lvl="0"/>
            <a:r>
              <a:rPr lang="tr-TR" dirty="0"/>
              <a:t>Çocuğun planlanmamış gebelik sonucu doğmuş olması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8463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TM03457496[[fn=Paralaks]]</Template>
  <TotalTime>1038</TotalTime>
  <Words>733</Words>
  <Application>Microsoft Office PowerPoint</Application>
  <PresentationFormat>Geniş ekran</PresentationFormat>
  <Paragraphs>64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Corbel</vt:lpstr>
      <vt:lpstr>Paralaks</vt:lpstr>
      <vt:lpstr>ÇOCUK İSTİSMARI VE İHMALİ  Prof.Dr. Aynur Bütün Ayhan Ankara Üniversitesi Sağlık Bilimleri Fakültesi  </vt:lpstr>
      <vt:lpstr>PowerPoint Sunusu</vt:lpstr>
      <vt:lpstr> </vt:lpstr>
      <vt:lpstr>Dünyadaki  Yaygınlığı </vt:lpstr>
      <vt:lpstr>Türkiye’deki  Yaygınlığı </vt:lpstr>
      <vt:lpstr>PowerPoint Sunusu</vt:lpstr>
      <vt:lpstr>PowerPoint Sunusu</vt:lpstr>
      <vt:lpstr>ÇOCUK İSTİSMARI VE İHMALİNE İLİŞKİN RİSK ETMENLERİ </vt:lpstr>
      <vt:lpstr>Çocukla İlgili Etmenler </vt:lpstr>
      <vt:lpstr>Yaşanılan Çevreye İlişkin Etmenler </vt:lpstr>
      <vt:lpstr>PowerPoint Sunusu</vt:lpstr>
      <vt:lpstr>Kültüre İlişkin Etmenler </vt:lpstr>
      <vt:lpstr>PowerPoint Sunusu</vt:lpstr>
      <vt:lpstr>  Aile İle İlgili Etmenler  </vt:lpstr>
      <vt:lpstr>PowerPoint Sunusu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İSTİSMARI VE İHMALİ</dc:title>
  <dc:creator>Lenovo</dc:creator>
  <cp:lastModifiedBy>Hp</cp:lastModifiedBy>
  <cp:revision>115</cp:revision>
  <dcterms:created xsi:type="dcterms:W3CDTF">2019-08-30T07:33:32Z</dcterms:created>
  <dcterms:modified xsi:type="dcterms:W3CDTF">2021-03-13T17:08:38Z</dcterms:modified>
</cp:coreProperties>
</file>