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256" r:id="rId2"/>
    <p:sldId id="260" r:id="rId3"/>
    <p:sldId id="262" r:id="rId4"/>
    <p:sldId id="261" r:id="rId5"/>
    <p:sldId id="263" r:id="rId6"/>
    <p:sldId id="285" r:id="rId7"/>
    <p:sldId id="286" r:id="rId8"/>
    <p:sldId id="287" r:id="rId9"/>
    <p:sldId id="265" r:id="rId10"/>
    <p:sldId id="288" r:id="rId11"/>
    <p:sldId id="268" r:id="rId12"/>
    <p:sldId id="267" r:id="rId1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746926A1-CC00-47E2-8F39-D476A13AA9B6}" type="datetimeFigureOut">
              <a:rPr lang="tr-TR" smtClean="0"/>
              <a:t>24.01.2018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5BBF4E2-AD65-47B4-A088-70C3DD23F64E}" type="slidenum">
              <a:rPr lang="tr-TR" smtClean="0"/>
              <a:t>‹#›</a:t>
            </a:fld>
            <a:endParaRPr lang="tr-TR"/>
          </a:p>
        </p:txBody>
      </p:sp>
    </p:spTree>
    <p:extLst>
      <p:ext uri="{BB962C8B-B14F-4D97-AF65-F5344CB8AC3E}">
        <p14:creationId xmlns:p14="http://schemas.microsoft.com/office/powerpoint/2010/main" val="31341400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46926A1-CC00-47E2-8F39-D476A13AA9B6}" type="datetimeFigureOut">
              <a:rPr lang="tr-TR" smtClean="0"/>
              <a:t>24.01.2018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5BBF4E2-AD65-47B4-A088-70C3DD23F64E}" type="slidenum">
              <a:rPr lang="tr-TR" smtClean="0"/>
              <a:t>‹#›</a:t>
            </a:fld>
            <a:endParaRPr lang="tr-TR"/>
          </a:p>
        </p:txBody>
      </p:sp>
    </p:spTree>
    <p:extLst>
      <p:ext uri="{BB962C8B-B14F-4D97-AF65-F5344CB8AC3E}">
        <p14:creationId xmlns:p14="http://schemas.microsoft.com/office/powerpoint/2010/main" val="16482878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46926A1-CC00-47E2-8F39-D476A13AA9B6}" type="datetimeFigureOut">
              <a:rPr lang="tr-TR" smtClean="0"/>
              <a:t>24.01.2018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5BBF4E2-AD65-47B4-A088-70C3DD23F64E}" type="slidenum">
              <a:rPr lang="tr-TR" smtClean="0"/>
              <a:t>‹#›</a:t>
            </a:fld>
            <a:endParaRPr lang="tr-TR"/>
          </a:p>
        </p:txBody>
      </p:sp>
    </p:spTree>
    <p:extLst>
      <p:ext uri="{BB962C8B-B14F-4D97-AF65-F5344CB8AC3E}">
        <p14:creationId xmlns:p14="http://schemas.microsoft.com/office/powerpoint/2010/main" val="669502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46926A1-CC00-47E2-8F39-D476A13AA9B6}" type="datetimeFigureOut">
              <a:rPr lang="tr-TR" smtClean="0"/>
              <a:t>24.01.2018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5BBF4E2-AD65-47B4-A088-70C3DD23F64E}" type="slidenum">
              <a:rPr lang="tr-TR" smtClean="0"/>
              <a:t>‹#›</a:t>
            </a:fld>
            <a:endParaRPr lang="tr-TR"/>
          </a:p>
        </p:txBody>
      </p:sp>
    </p:spTree>
    <p:extLst>
      <p:ext uri="{BB962C8B-B14F-4D97-AF65-F5344CB8AC3E}">
        <p14:creationId xmlns:p14="http://schemas.microsoft.com/office/powerpoint/2010/main" val="40713548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746926A1-CC00-47E2-8F39-D476A13AA9B6}" type="datetimeFigureOut">
              <a:rPr lang="tr-TR" smtClean="0"/>
              <a:t>24.01.2018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5BBF4E2-AD65-47B4-A088-70C3DD23F64E}" type="slidenum">
              <a:rPr lang="tr-TR" smtClean="0"/>
              <a:t>‹#›</a:t>
            </a:fld>
            <a:endParaRPr lang="tr-TR"/>
          </a:p>
        </p:txBody>
      </p:sp>
    </p:spTree>
    <p:extLst>
      <p:ext uri="{BB962C8B-B14F-4D97-AF65-F5344CB8AC3E}">
        <p14:creationId xmlns:p14="http://schemas.microsoft.com/office/powerpoint/2010/main" val="32291050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746926A1-CC00-47E2-8F39-D476A13AA9B6}" type="datetimeFigureOut">
              <a:rPr lang="tr-TR" smtClean="0"/>
              <a:t>24.01.2018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5BBF4E2-AD65-47B4-A088-70C3DD23F64E}" type="slidenum">
              <a:rPr lang="tr-TR" smtClean="0"/>
              <a:t>‹#›</a:t>
            </a:fld>
            <a:endParaRPr lang="tr-TR"/>
          </a:p>
        </p:txBody>
      </p:sp>
    </p:spTree>
    <p:extLst>
      <p:ext uri="{BB962C8B-B14F-4D97-AF65-F5344CB8AC3E}">
        <p14:creationId xmlns:p14="http://schemas.microsoft.com/office/powerpoint/2010/main" val="8500821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746926A1-CC00-47E2-8F39-D476A13AA9B6}" type="datetimeFigureOut">
              <a:rPr lang="tr-TR" smtClean="0"/>
              <a:t>24.01.2018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E5BBF4E2-AD65-47B4-A088-70C3DD23F64E}" type="slidenum">
              <a:rPr lang="tr-TR" smtClean="0"/>
              <a:t>‹#›</a:t>
            </a:fld>
            <a:endParaRPr lang="tr-TR"/>
          </a:p>
        </p:txBody>
      </p:sp>
    </p:spTree>
    <p:extLst>
      <p:ext uri="{BB962C8B-B14F-4D97-AF65-F5344CB8AC3E}">
        <p14:creationId xmlns:p14="http://schemas.microsoft.com/office/powerpoint/2010/main" val="38782331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746926A1-CC00-47E2-8F39-D476A13AA9B6}" type="datetimeFigureOut">
              <a:rPr lang="tr-TR" smtClean="0"/>
              <a:t>24.01.2018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E5BBF4E2-AD65-47B4-A088-70C3DD23F64E}" type="slidenum">
              <a:rPr lang="tr-TR" smtClean="0"/>
              <a:t>‹#›</a:t>
            </a:fld>
            <a:endParaRPr lang="tr-TR"/>
          </a:p>
        </p:txBody>
      </p:sp>
    </p:spTree>
    <p:extLst>
      <p:ext uri="{BB962C8B-B14F-4D97-AF65-F5344CB8AC3E}">
        <p14:creationId xmlns:p14="http://schemas.microsoft.com/office/powerpoint/2010/main" val="11922992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746926A1-CC00-47E2-8F39-D476A13AA9B6}" type="datetimeFigureOut">
              <a:rPr lang="tr-TR" smtClean="0"/>
              <a:t>24.01.2018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E5BBF4E2-AD65-47B4-A088-70C3DD23F64E}" type="slidenum">
              <a:rPr lang="tr-TR" smtClean="0"/>
              <a:t>‹#›</a:t>
            </a:fld>
            <a:endParaRPr lang="tr-TR"/>
          </a:p>
        </p:txBody>
      </p:sp>
    </p:spTree>
    <p:extLst>
      <p:ext uri="{BB962C8B-B14F-4D97-AF65-F5344CB8AC3E}">
        <p14:creationId xmlns:p14="http://schemas.microsoft.com/office/powerpoint/2010/main" val="33323795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746926A1-CC00-47E2-8F39-D476A13AA9B6}" type="datetimeFigureOut">
              <a:rPr lang="tr-TR" smtClean="0"/>
              <a:t>24.01.2018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5BBF4E2-AD65-47B4-A088-70C3DD23F64E}" type="slidenum">
              <a:rPr lang="tr-TR" smtClean="0"/>
              <a:t>‹#›</a:t>
            </a:fld>
            <a:endParaRPr lang="tr-TR"/>
          </a:p>
        </p:txBody>
      </p:sp>
    </p:spTree>
    <p:extLst>
      <p:ext uri="{BB962C8B-B14F-4D97-AF65-F5344CB8AC3E}">
        <p14:creationId xmlns:p14="http://schemas.microsoft.com/office/powerpoint/2010/main" val="3688066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746926A1-CC00-47E2-8F39-D476A13AA9B6}" type="datetimeFigureOut">
              <a:rPr lang="tr-TR" smtClean="0"/>
              <a:t>24.01.2018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5BBF4E2-AD65-47B4-A088-70C3DD23F64E}" type="slidenum">
              <a:rPr lang="tr-TR" smtClean="0"/>
              <a:t>‹#›</a:t>
            </a:fld>
            <a:endParaRPr lang="tr-TR"/>
          </a:p>
        </p:txBody>
      </p:sp>
    </p:spTree>
    <p:extLst>
      <p:ext uri="{BB962C8B-B14F-4D97-AF65-F5344CB8AC3E}">
        <p14:creationId xmlns:p14="http://schemas.microsoft.com/office/powerpoint/2010/main" val="19200971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46926A1-CC00-47E2-8F39-D476A13AA9B6}" type="datetimeFigureOut">
              <a:rPr lang="tr-TR" smtClean="0"/>
              <a:t>24.01.2018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5BBF4E2-AD65-47B4-A088-70C3DD23F64E}" type="slidenum">
              <a:rPr lang="tr-TR" smtClean="0"/>
              <a:t>‹#›</a:t>
            </a:fld>
            <a:endParaRPr lang="tr-TR"/>
          </a:p>
        </p:txBody>
      </p:sp>
    </p:spTree>
    <p:extLst>
      <p:ext uri="{BB962C8B-B14F-4D97-AF65-F5344CB8AC3E}">
        <p14:creationId xmlns:p14="http://schemas.microsoft.com/office/powerpoint/2010/main" val="4179289724"/>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fontScale="90000"/>
          </a:bodyPr>
          <a:lstStyle/>
          <a:p>
            <a:r>
              <a:rPr lang="tr-TR" dirty="0" smtClean="0"/>
              <a:t/>
            </a:r>
            <a:br>
              <a:rPr lang="tr-TR" dirty="0" smtClean="0"/>
            </a:br>
            <a:r>
              <a:rPr lang="tr-TR" dirty="0"/>
              <a:t/>
            </a:r>
            <a:br>
              <a:rPr lang="tr-TR" dirty="0"/>
            </a:br>
            <a:r>
              <a:rPr lang="tr-TR" dirty="0" smtClean="0"/>
              <a:t/>
            </a:r>
            <a:br>
              <a:rPr lang="tr-TR" dirty="0" smtClean="0"/>
            </a:br>
            <a:r>
              <a:rPr lang="tr-TR" dirty="0"/>
              <a:t/>
            </a:r>
            <a:br>
              <a:rPr lang="tr-TR" dirty="0"/>
            </a:br>
            <a:r>
              <a:rPr lang="tr-TR" dirty="0" smtClean="0"/>
              <a:t/>
            </a:r>
            <a:br>
              <a:rPr lang="tr-TR" dirty="0" smtClean="0"/>
            </a:br>
            <a:r>
              <a:rPr lang="tr-TR" sz="3600" dirty="0" smtClean="0">
                <a:latin typeface="Cambria" panose="02040503050406030204" pitchFamily="18" charset="0"/>
              </a:rPr>
              <a:t>COG211 ENERJİ KAYNAKLARI</a:t>
            </a:r>
            <a:br>
              <a:rPr lang="tr-TR" sz="3600" dirty="0" smtClean="0">
                <a:latin typeface="Cambria" panose="02040503050406030204" pitchFamily="18" charset="0"/>
              </a:rPr>
            </a:br>
            <a:endParaRPr lang="tr-TR" sz="3600" dirty="0">
              <a:latin typeface="Cambria" panose="02040503050406030204" pitchFamily="18" charset="0"/>
            </a:endParaRPr>
          </a:p>
        </p:txBody>
      </p:sp>
      <p:sp>
        <p:nvSpPr>
          <p:cNvPr id="3" name="Alt Başlık 2"/>
          <p:cNvSpPr>
            <a:spLocks noGrp="1"/>
          </p:cNvSpPr>
          <p:nvPr>
            <p:ph type="subTitle" idx="1"/>
          </p:nvPr>
        </p:nvSpPr>
        <p:spPr/>
        <p:txBody>
          <a:bodyPr>
            <a:normAutofit fontScale="77500" lnSpcReduction="20000"/>
          </a:bodyPr>
          <a:lstStyle/>
          <a:p>
            <a:endParaRPr lang="tr-TR" dirty="0" smtClean="0">
              <a:latin typeface="Cambria" panose="02040503050406030204" pitchFamily="18" charset="0"/>
            </a:endParaRPr>
          </a:p>
          <a:p>
            <a:r>
              <a:rPr lang="tr-TR" b="1" dirty="0" err="1" smtClean="0">
                <a:latin typeface="Cambria" panose="02040503050406030204" pitchFamily="18" charset="0"/>
              </a:rPr>
              <a:t>Doç.Dr</a:t>
            </a:r>
            <a:r>
              <a:rPr lang="tr-TR" b="1" dirty="0" smtClean="0">
                <a:latin typeface="Cambria" panose="02040503050406030204" pitchFamily="18" charset="0"/>
              </a:rPr>
              <a:t>. Mutlu </a:t>
            </a:r>
            <a:r>
              <a:rPr lang="tr-TR" b="1" dirty="0" smtClean="0">
                <a:latin typeface="Cambria" panose="02040503050406030204" pitchFamily="18" charset="0"/>
              </a:rPr>
              <a:t>YILMAZ</a:t>
            </a:r>
          </a:p>
          <a:p>
            <a:r>
              <a:rPr lang="tr-TR" b="1" dirty="0" smtClean="0">
                <a:latin typeface="Cambria" panose="02040503050406030204" pitchFamily="18" charset="0"/>
              </a:rPr>
              <a:t>ANKARA ÜNİVERSİTESİ</a:t>
            </a:r>
          </a:p>
          <a:p>
            <a:r>
              <a:rPr lang="tr-TR" b="1" dirty="0" smtClean="0">
                <a:latin typeface="Cambria" panose="02040503050406030204" pitchFamily="18" charset="0"/>
              </a:rPr>
              <a:t>DİL VE TARİH-COPRAFYA FAKÜLTESİ</a:t>
            </a:r>
          </a:p>
          <a:p>
            <a:r>
              <a:rPr lang="tr-TR" b="1" dirty="0" smtClean="0">
                <a:latin typeface="Cambria" panose="02040503050406030204" pitchFamily="18" charset="0"/>
              </a:rPr>
              <a:t>COĞRAFYA BÖLÜMÜ</a:t>
            </a:r>
            <a:endParaRPr lang="tr-TR" b="1" dirty="0">
              <a:latin typeface="Cambria" panose="02040503050406030204" pitchFamily="18" charset="0"/>
            </a:endParaRPr>
          </a:p>
        </p:txBody>
      </p:sp>
    </p:spTree>
    <p:extLst>
      <p:ext uri="{BB962C8B-B14F-4D97-AF65-F5344CB8AC3E}">
        <p14:creationId xmlns:p14="http://schemas.microsoft.com/office/powerpoint/2010/main" val="3419356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692331" y="418011"/>
            <a:ext cx="5969726" cy="4893647"/>
          </a:xfrm>
          <a:prstGeom prst="rect">
            <a:avLst/>
          </a:prstGeom>
        </p:spPr>
        <p:txBody>
          <a:bodyPr wrap="square">
            <a:spAutoFit/>
          </a:bodyPr>
          <a:lstStyle/>
          <a:p>
            <a:pPr algn="just">
              <a:spcAft>
                <a:spcPts val="0"/>
              </a:spcAft>
            </a:pPr>
            <a:endParaRPr lang="tr-TR" dirty="0" smtClean="0">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endParaRPr lang="tr-TR" dirty="0">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endParaRPr lang="tr-TR" dirty="0" smtClean="0">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endParaRPr lang="tr-TR" dirty="0">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 </a:t>
            </a:r>
            <a:r>
              <a:rPr lang="tr-TR" sz="2400" dirty="0">
                <a:solidFill>
                  <a:srgbClr val="FF0000"/>
                </a:solidFill>
                <a:latin typeface="Cambria" panose="02040503050406030204" pitchFamily="18" charset="0"/>
                <a:ea typeface="Times New Roman" panose="02020603050405020304" pitchFamily="18" charset="0"/>
                <a:cs typeface="Times New Roman" panose="02020603050405020304" pitchFamily="18" charset="0"/>
              </a:rPr>
              <a:t>II. İkincil (</a:t>
            </a:r>
            <a:r>
              <a:rPr lang="tr-TR" sz="2400" dirty="0" err="1">
                <a:solidFill>
                  <a:srgbClr val="FF0000"/>
                </a:solidFill>
                <a:latin typeface="Cambria" panose="02040503050406030204" pitchFamily="18" charset="0"/>
                <a:ea typeface="Times New Roman" panose="02020603050405020304" pitchFamily="18" charset="0"/>
                <a:cs typeface="Times New Roman" panose="02020603050405020304" pitchFamily="18" charset="0"/>
              </a:rPr>
              <a:t>seconder</a:t>
            </a:r>
            <a:r>
              <a:rPr lang="tr-TR" sz="2400" dirty="0">
                <a:solidFill>
                  <a:srgbClr val="FF0000"/>
                </a:solidFill>
                <a:latin typeface="Cambria" panose="02040503050406030204" pitchFamily="18" charset="0"/>
                <a:ea typeface="Times New Roman" panose="02020603050405020304" pitchFamily="18" charset="0"/>
                <a:cs typeface="Times New Roman" panose="02020603050405020304" pitchFamily="18" charset="0"/>
              </a:rPr>
              <a:t>) enerji kaynakları: </a:t>
            </a:r>
            <a:r>
              <a:rPr lang="tr-TR" sz="2400" dirty="0">
                <a:latin typeface="Cambria" panose="02040503050406030204" pitchFamily="18" charset="0"/>
                <a:ea typeface="Times New Roman" panose="02020603050405020304" pitchFamily="18" charset="0"/>
                <a:cs typeface="Times New Roman" panose="02020603050405020304" pitchFamily="18" charset="0"/>
              </a:rPr>
              <a:t>Bunlar da doğal nitelikleri farklı bir enerji kaynağı durumuna getirildikten sonra yararlanılan enerji kaynaklarıdır. </a:t>
            </a:r>
            <a:r>
              <a:rPr lang="tr-TR" sz="2400" dirty="0" smtClean="0">
                <a:latin typeface="Cambria" panose="02040503050406030204" pitchFamily="18" charset="0"/>
                <a:ea typeface="Times New Roman" panose="02020603050405020304" pitchFamily="18" charset="0"/>
                <a:cs typeface="Times New Roman" panose="02020603050405020304" pitchFamily="18" charset="0"/>
              </a:rPr>
              <a:t>Hava </a:t>
            </a:r>
            <a:r>
              <a:rPr lang="tr-TR" sz="2400" dirty="0">
                <a:latin typeface="Cambria" panose="02040503050406030204" pitchFamily="18" charset="0"/>
                <a:ea typeface="Times New Roman" panose="02020603050405020304" pitchFamily="18" charset="0"/>
                <a:cs typeface="Times New Roman" panose="02020603050405020304" pitchFamily="18" charset="0"/>
              </a:rPr>
              <a:t>gazı</a:t>
            </a:r>
          </a:p>
          <a:p>
            <a:pPr algn="just">
              <a:spcAft>
                <a:spcPts val="0"/>
              </a:spcAft>
            </a:pPr>
            <a:r>
              <a:rPr lang="tr-TR" sz="2400" dirty="0" smtClean="0">
                <a:latin typeface="Cambria" panose="02040503050406030204" pitchFamily="18" charset="0"/>
                <a:ea typeface="Times New Roman" panose="02020603050405020304" pitchFamily="18" charset="0"/>
                <a:cs typeface="Times New Roman" panose="02020603050405020304" pitchFamily="18" charset="0"/>
              </a:rPr>
              <a:t>Kok kömürü</a:t>
            </a:r>
          </a:p>
          <a:p>
            <a:pPr algn="just">
              <a:spcAft>
                <a:spcPts val="0"/>
              </a:spcAft>
            </a:pPr>
            <a:r>
              <a:rPr lang="tr-TR" sz="2400" dirty="0" smtClean="0">
                <a:latin typeface="Cambria" panose="02040503050406030204" pitchFamily="18" charset="0"/>
                <a:ea typeface="Times New Roman" panose="02020603050405020304" pitchFamily="18" charset="0"/>
                <a:cs typeface="Times New Roman" panose="02020603050405020304" pitchFamily="18" charset="0"/>
              </a:rPr>
              <a:t>Elektrik</a:t>
            </a:r>
          </a:p>
          <a:p>
            <a:pPr algn="just">
              <a:spcAft>
                <a:spcPts val="0"/>
              </a:spcAft>
            </a:pPr>
            <a:r>
              <a:rPr lang="tr-TR" sz="2400" dirty="0" smtClean="0">
                <a:latin typeface="Cambria" panose="02040503050406030204" pitchFamily="18" charset="0"/>
                <a:ea typeface="Times New Roman" panose="02020603050405020304" pitchFamily="18" charset="0"/>
                <a:cs typeface="Times New Roman" panose="02020603050405020304" pitchFamily="18" charset="0"/>
              </a:rPr>
              <a:t>Taş </a:t>
            </a:r>
            <a:r>
              <a:rPr lang="tr-TR" sz="2400" dirty="0">
                <a:latin typeface="Cambria" panose="02040503050406030204" pitchFamily="18" charset="0"/>
                <a:ea typeface="Times New Roman" panose="02020603050405020304" pitchFamily="18" charset="0"/>
                <a:cs typeface="Times New Roman" panose="02020603050405020304" pitchFamily="18" charset="0"/>
              </a:rPr>
              <a:t>kömürü ve linyit </a:t>
            </a:r>
            <a:r>
              <a:rPr lang="tr-TR" sz="2400" dirty="0" smtClean="0">
                <a:latin typeface="Cambria" panose="02040503050406030204" pitchFamily="18" charset="0"/>
                <a:ea typeface="Times New Roman" panose="02020603050405020304" pitchFamily="18" charset="0"/>
                <a:cs typeface="Times New Roman" panose="02020603050405020304" pitchFamily="18" charset="0"/>
              </a:rPr>
              <a:t>briketleri</a:t>
            </a:r>
          </a:p>
          <a:p>
            <a:pPr algn="just">
              <a:spcAft>
                <a:spcPts val="0"/>
              </a:spcAft>
            </a:pPr>
            <a:r>
              <a:rPr lang="tr-TR" sz="2400" dirty="0" smtClean="0">
                <a:latin typeface="Cambria" panose="02040503050406030204" pitchFamily="18" charset="0"/>
                <a:cs typeface="Times New Roman" panose="02020603050405020304" pitchFamily="18" charset="0"/>
              </a:rPr>
              <a:t>Ham </a:t>
            </a:r>
            <a:r>
              <a:rPr lang="tr-TR" sz="2400" dirty="0">
                <a:latin typeface="Cambria" panose="02040503050406030204" pitchFamily="18" charset="0"/>
                <a:cs typeface="Times New Roman" panose="02020603050405020304" pitchFamily="18" charset="0"/>
              </a:rPr>
              <a:t>petrolün rafine edilmesi sonucu elde edilen benzin, gaz yağı, </a:t>
            </a:r>
            <a:r>
              <a:rPr lang="tr-TR" sz="2400" dirty="0" err="1">
                <a:latin typeface="Cambria" panose="02040503050406030204" pitchFamily="18" charset="0"/>
                <a:cs typeface="Times New Roman" panose="02020603050405020304" pitchFamily="18" charset="0"/>
              </a:rPr>
              <a:t>fuel-oil</a:t>
            </a:r>
            <a:r>
              <a:rPr lang="tr-TR" sz="2400" dirty="0">
                <a:latin typeface="Cambria" panose="02040503050406030204" pitchFamily="18" charset="0"/>
                <a:cs typeface="Times New Roman" panose="02020603050405020304" pitchFamily="18" charset="0"/>
              </a:rPr>
              <a:t> de ikincil enerji kaynaklarını oluşturmaktadır</a:t>
            </a:r>
            <a:endParaRPr lang="tr-TR" sz="2400" dirty="0">
              <a:latin typeface="Cambria" panose="02040503050406030204" pitchFamily="18" charset="0"/>
              <a:ea typeface="Times New Roman" panose="02020603050405020304" pitchFamily="18" charset="0"/>
              <a:cs typeface="Times New Roman" panose="02020603050405020304" pitchFamily="18" charset="0"/>
            </a:endParaRPr>
          </a:p>
        </p:txBody>
      </p:sp>
      <p:pic>
        <p:nvPicPr>
          <p:cNvPr id="4098" name="Picture 2" descr="havagazı ile ilgili görsel sonucu"/>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05334" y="319840"/>
            <a:ext cx="4498985" cy="2828310"/>
          </a:xfrm>
          <a:prstGeom prst="rect">
            <a:avLst/>
          </a:prstGeom>
          <a:noFill/>
          <a:extLst>
            <a:ext uri="{909E8E84-426E-40DD-AFC4-6F175D3DCCD1}">
              <a14:hiddenFill xmlns:a14="http://schemas.microsoft.com/office/drawing/2010/main">
                <a:solidFill>
                  <a:srgbClr val="FFFFFF"/>
                </a:solidFill>
              </a14:hiddenFill>
            </a:ext>
          </a:extLst>
        </p:spPr>
      </p:pic>
      <p:pic>
        <p:nvPicPr>
          <p:cNvPr id="4100" name="Picture 4" descr="briket kömür ile ilgili görsel sonucu"/>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05334" y="3452748"/>
            <a:ext cx="4498985" cy="302241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005740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44137" y="1825625"/>
            <a:ext cx="10909663" cy="4351338"/>
          </a:xfrm>
        </p:spPr>
        <p:txBody>
          <a:bodyPr>
            <a:normAutofit/>
          </a:bodyPr>
          <a:lstStyle/>
          <a:p>
            <a:pPr marL="0" indent="0" algn="just">
              <a:buNone/>
            </a:pPr>
            <a:r>
              <a:rPr lang="tr-TR" sz="2400" dirty="0" smtClean="0">
                <a:solidFill>
                  <a:srgbClr val="FF0000"/>
                </a:solidFill>
                <a:latin typeface="Cambria" panose="02040503050406030204" pitchFamily="18" charset="0"/>
              </a:rPr>
              <a:t>TEP : Ton Eşdeğer Petrol : </a:t>
            </a:r>
            <a:r>
              <a:rPr lang="tr-TR" sz="2400" dirty="0" smtClean="0">
                <a:latin typeface="Cambria" panose="02040503050406030204" pitchFamily="18" charset="0"/>
              </a:rPr>
              <a:t>Enerji kaynaklarının tek birim ile ifade edilmesini sağlayan ve 10 milyon </a:t>
            </a:r>
            <a:r>
              <a:rPr lang="tr-TR" sz="2400" dirty="0" err="1" smtClean="0">
                <a:latin typeface="Cambria" panose="02040503050406030204" pitchFamily="18" charset="0"/>
              </a:rPr>
              <a:t>kCal</a:t>
            </a:r>
            <a:r>
              <a:rPr lang="tr-TR" sz="2400" dirty="0" smtClean="0">
                <a:latin typeface="Cambria" panose="02040503050406030204" pitchFamily="18" charset="0"/>
              </a:rPr>
              <a:t> karşılığı enerji birimidir. </a:t>
            </a:r>
          </a:p>
          <a:p>
            <a:pPr algn="just"/>
            <a:endParaRPr lang="tr-TR" sz="2400" dirty="0" smtClean="0">
              <a:latin typeface="Cambria" panose="02040503050406030204" pitchFamily="18" charset="0"/>
            </a:endParaRPr>
          </a:p>
          <a:p>
            <a:pPr marL="0" indent="0" algn="just">
              <a:buNone/>
            </a:pPr>
            <a:r>
              <a:rPr lang="tr-TR" sz="2400" dirty="0" smtClean="0">
                <a:latin typeface="Cambria" panose="02040503050406030204" pitchFamily="18" charset="0"/>
              </a:rPr>
              <a:t>Tüm enerji kaynaklarının TEP e  dönüşüm katsayıları 25 Ekim 2008 tarihli Enerji Kaynaklarının ve Enerjinin Kullanımında  Verimliliğin Artırılmasına Dair Yönetmelik ile belirlenmiştir. Hesaplarda bunların kullanılması gerekmektedir.</a:t>
            </a:r>
          </a:p>
          <a:p>
            <a:pPr marL="0" indent="0" algn="just">
              <a:buNone/>
            </a:pPr>
            <a:endParaRPr lang="tr-TR" sz="2400" i="1" dirty="0" smtClean="0">
              <a:latin typeface="Cambria" panose="02040503050406030204" pitchFamily="18" charset="0"/>
            </a:endParaRPr>
          </a:p>
          <a:p>
            <a:pPr marL="914400" lvl="2" indent="0">
              <a:buNone/>
            </a:pPr>
            <a:r>
              <a:rPr lang="tr-TR" sz="2400" b="1" i="0" dirty="0" smtClean="0">
                <a:solidFill>
                  <a:srgbClr val="333333"/>
                </a:solidFill>
                <a:effectLst/>
                <a:latin typeface="Cambria" panose="02040503050406030204" pitchFamily="18" charset="0"/>
              </a:rPr>
              <a:t>           Tüketim Miktarı (verilen </a:t>
            </a:r>
            <a:r>
              <a:rPr lang="tr-TR" sz="2400" b="1" i="0" dirty="0" err="1" smtClean="0">
                <a:solidFill>
                  <a:srgbClr val="333333"/>
                </a:solidFill>
                <a:effectLst/>
                <a:latin typeface="Cambria" panose="02040503050406030204" pitchFamily="18" charset="0"/>
              </a:rPr>
              <a:t>brimde</a:t>
            </a:r>
            <a:r>
              <a:rPr lang="tr-TR" sz="2400" b="1" i="0" dirty="0" smtClean="0">
                <a:solidFill>
                  <a:srgbClr val="333333"/>
                </a:solidFill>
                <a:effectLst/>
                <a:latin typeface="Cambria" panose="02040503050406030204" pitchFamily="18" charset="0"/>
              </a:rPr>
              <a:t>) × Isıl Değeri</a:t>
            </a:r>
            <a:br>
              <a:rPr lang="tr-TR" sz="2400" b="1" i="0" dirty="0" smtClean="0">
                <a:solidFill>
                  <a:srgbClr val="333333"/>
                </a:solidFill>
                <a:effectLst/>
                <a:latin typeface="Cambria" panose="02040503050406030204" pitchFamily="18" charset="0"/>
              </a:rPr>
            </a:br>
            <a:r>
              <a:rPr lang="tr-TR" sz="2400" b="1" i="0" dirty="0" smtClean="0">
                <a:solidFill>
                  <a:srgbClr val="333333"/>
                </a:solidFill>
                <a:effectLst/>
                <a:latin typeface="Cambria" panose="02040503050406030204" pitchFamily="18" charset="0"/>
              </a:rPr>
              <a:t>TEP = ————————————————————————</a:t>
            </a:r>
            <a:br>
              <a:rPr lang="tr-TR" sz="2400" b="1" i="0" dirty="0" smtClean="0">
                <a:solidFill>
                  <a:srgbClr val="333333"/>
                </a:solidFill>
                <a:effectLst/>
                <a:latin typeface="Cambria" panose="02040503050406030204" pitchFamily="18" charset="0"/>
              </a:rPr>
            </a:br>
            <a:r>
              <a:rPr lang="tr-TR" sz="2400" b="1" i="0" dirty="0" smtClean="0">
                <a:solidFill>
                  <a:srgbClr val="333333"/>
                </a:solidFill>
                <a:effectLst/>
                <a:latin typeface="Cambria" panose="02040503050406030204" pitchFamily="18" charset="0"/>
              </a:rPr>
              <a:t>                                     10 000 000</a:t>
            </a:r>
            <a:br>
              <a:rPr lang="tr-TR" sz="2400" b="1" i="0" dirty="0" smtClean="0">
                <a:solidFill>
                  <a:srgbClr val="333333"/>
                </a:solidFill>
                <a:effectLst/>
                <a:latin typeface="Cambria" panose="02040503050406030204" pitchFamily="18" charset="0"/>
              </a:rPr>
            </a:br>
            <a:endParaRPr lang="tr-TR" sz="2400" b="1" i="1" dirty="0" smtClean="0">
              <a:latin typeface="Cambria" panose="02040503050406030204" pitchFamily="18" charset="0"/>
            </a:endParaRPr>
          </a:p>
          <a:p>
            <a:endParaRPr lang="tr-TR" b="1" i="1" dirty="0" smtClean="0"/>
          </a:p>
          <a:p>
            <a:endParaRPr lang="tr-TR" dirty="0"/>
          </a:p>
        </p:txBody>
      </p:sp>
    </p:spTree>
    <p:extLst>
      <p:ext uri="{BB962C8B-B14F-4D97-AF65-F5344CB8AC3E}">
        <p14:creationId xmlns:p14="http://schemas.microsoft.com/office/powerpoint/2010/main" val="279818158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1502229" y="495445"/>
            <a:ext cx="9326880" cy="876154"/>
          </a:xfrm>
        </p:spPr>
        <p:txBody>
          <a:bodyPr>
            <a:normAutofit fontScale="32500" lnSpcReduction="20000"/>
          </a:bodyPr>
          <a:lstStyle/>
          <a:p>
            <a:endParaRPr lang="tr-TR" dirty="0" smtClean="0"/>
          </a:p>
          <a:p>
            <a:endParaRPr lang="tr-TR" dirty="0" smtClean="0">
              <a:latin typeface="Cambria" panose="02040503050406030204" pitchFamily="18" charset="0"/>
            </a:endParaRPr>
          </a:p>
          <a:p>
            <a:r>
              <a:rPr lang="tr-TR" sz="6000" dirty="0" smtClean="0">
                <a:latin typeface="Cambria" panose="02040503050406030204" pitchFamily="18" charset="0"/>
              </a:rPr>
              <a:t>Enerji </a:t>
            </a:r>
            <a:r>
              <a:rPr lang="tr-TR" sz="6000" dirty="0">
                <a:latin typeface="Cambria" panose="02040503050406030204" pitchFamily="18" charset="0"/>
              </a:rPr>
              <a:t>Kaynaklarını Petrol Eşdeğerine (TEP) Dönüştürme Katsayıları</a:t>
            </a:r>
          </a:p>
          <a:p>
            <a:endParaRPr lang="tr-TR" sz="6000" dirty="0">
              <a:latin typeface="Cambria" panose="02040503050406030204" pitchFamily="18" charset="0"/>
            </a:endParaRPr>
          </a:p>
        </p:txBody>
      </p:sp>
      <p:graphicFrame>
        <p:nvGraphicFramePr>
          <p:cNvPr id="7" name="İçerik Yer Tutucusu 6"/>
          <p:cNvGraphicFramePr>
            <a:graphicFrameLocks noGrp="1"/>
          </p:cNvGraphicFramePr>
          <p:nvPr>
            <p:ph sz="half" idx="2"/>
            <p:extLst>
              <p:ext uri="{D42A27DB-BD31-4B8C-83A1-F6EECF244321}">
                <p14:modId xmlns:p14="http://schemas.microsoft.com/office/powerpoint/2010/main" val="2232264611"/>
              </p:ext>
            </p:extLst>
          </p:nvPr>
        </p:nvGraphicFramePr>
        <p:xfrm>
          <a:off x="1502229" y="1371599"/>
          <a:ext cx="9170125" cy="4911635"/>
        </p:xfrm>
        <a:graphic>
          <a:graphicData uri="http://schemas.openxmlformats.org/drawingml/2006/table">
            <a:tbl>
              <a:tblPr firstRow="1" bandRow="1">
                <a:tableStyleId>{5C22544A-7EE6-4342-B048-85BDC9FD1C3A}</a:tableStyleId>
              </a:tblPr>
              <a:tblGrid>
                <a:gridCol w="4451754">
                  <a:extLst>
                    <a:ext uri="{9D8B030D-6E8A-4147-A177-3AD203B41FA5}">
                      <a16:colId xmlns:a16="http://schemas.microsoft.com/office/drawing/2014/main" val="20000"/>
                    </a:ext>
                  </a:extLst>
                </a:gridCol>
                <a:gridCol w="2183815">
                  <a:extLst>
                    <a:ext uri="{9D8B030D-6E8A-4147-A177-3AD203B41FA5}">
                      <a16:colId xmlns:a16="http://schemas.microsoft.com/office/drawing/2014/main" val="20001"/>
                    </a:ext>
                  </a:extLst>
                </a:gridCol>
                <a:gridCol w="2534556">
                  <a:extLst>
                    <a:ext uri="{9D8B030D-6E8A-4147-A177-3AD203B41FA5}">
                      <a16:colId xmlns:a16="http://schemas.microsoft.com/office/drawing/2014/main" val="20002"/>
                    </a:ext>
                  </a:extLst>
                </a:gridCol>
              </a:tblGrid>
              <a:tr h="596589">
                <a:tc>
                  <a:txBody>
                    <a:bodyPr/>
                    <a:lstStyle/>
                    <a:p>
                      <a:pPr>
                        <a:spcAft>
                          <a:spcPts val="0"/>
                        </a:spcAft>
                      </a:pPr>
                      <a:r>
                        <a:rPr lang="tr-TR" sz="1600" dirty="0">
                          <a:effectLst/>
                          <a:latin typeface="Times New Roman" panose="02020603050405020304" pitchFamily="18" charset="0"/>
                          <a:ea typeface="Times New Roman" panose="02020603050405020304" pitchFamily="18" charset="0"/>
                        </a:rPr>
                        <a:t>Enerji Kaynağı</a:t>
                      </a:r>
                    </a:p>
                  </a:txBody>
                  <a:tcPr marL="44450" marR="44450" marT="0" marB="0"/>
                </a:tc>
                <a:tc>
                  <a:txBody>
                    <a:bodyPr/>
                    <a:lstStyle/>
                    <a:p>
                      <a:pPr algn="r">
                        <a:spcAft>
                          <a:spcPts val="0"/>
                        </a:spcAft>
                      </a:pPr>
                      <a:r>
                        <a:rPr lang="tr-TR" sz="1600" dirty="0">
                          <a:effectLst/>
                          <a:latin typeface="Times New Roman" panose="02020603050405020304" pitchFamily="18" charset="0"/>
                          <a:ea typeface="Times New Roman" panose="02020603050405020304" pitchFamily="18" charset="0"/>
                        </a:rPr>
                        <a:t>TEP</a:t>
                      </a:r>
                    </a:p>
                  </a:txBody>
                  <a:tcPr marL="44450" marR="44450" marT="0" marB="0"/>
                </a:tc>
                <a:tc>
                  <a:txBody>
                    <a:bodyPr/>
                    <a:lstStyle/>
                    <a:p>
                      <a:pPr algn="ctr">
                        <a:spcAft>
                          <a:spcPts val="0"/>
                        </a:spcAft>
                      </a:pPr>
                      <a:r>
                        <a:rPr lang="tr-TR" sz="1600" dirty="0">
                          <a:effectLst/>
                          <a:latin typeface="Times New Roman" panose="02020603050405020304" pitchFamily="18" charset="0"/>
                          <a:ea typeface="Times New Roman" panose="02020603050405020304" pitchFamily="18" charset="0"/>
                        </a:rPr>
                        <a:t>Isıl değer (</a:t>
                      </a:r>
                      <a:r>
                        <a:rPr lang="tr-TR" sz="1600" dirty="0" err="1">
                          <a:effectLst/>
                          <a:latin typeface="Times New Roman" panose="02020603050405020304" pitchFamily="18" charset="0"/>
                          <a:ea typeface="Times New Roman" panose="02020603050405020304" pitchFamily="18" charset="0"/>
                        </a:rPr>
                        <a:t>Kcal</a:t>
                      </a:r>
                      <a:r>
                        <a:rPr lang="tr-TR" sz="1600" dirty="0">
                          <a:effectLst/>
                          <a:latin typeface="Times New Roman" panose="02020603050405020304" pitchFamily="18" charset="0"/>
                          <a:ea typeface="Times New Roman" panose="02020603050405020304" pitchFamily="18" charset="0"/>
                        </a:rPr>
                        <a:t>)</a:t>
                      </a:r>
                    </a:p>
                  </a:txBody>
                  <a:tcPr marL="44450" marR="44450" marT="0" marB="0"/>
                </a:tc>
                <a:extLst>
                  <a:ext uri="{0D108BD9-81ED-4DB2-BD59-A6C34878D82A}">
                    <a16:rowId xmlns:a16="http://schemas.microsoft.com/office/drawing/2014/main" val="10000"/>
                  </a:ext>
                </a:extLst>
              </a:tr>
              <a:tr h="4315046">
                <a:tc>
                  <a:txBody>
                    <a:bodyPr/>
                    <a:lstStyle/>
                    <a:p>
                      <a:pPr algn="just">
                        <a:spcAft>
                          <a:spcPts val="0"/>
                        </a:spcAft>
                      </a:pPr>
                      <a:r>
                        <a:rPr lang="tr-TR" sz="2000" dirty="0">
                          <a:effectLst/>
                          <a:latin typeface="Times New Roman" panose="02020603050405020304" pitchFamily="18" charset="0"/>
                          <a:ea typeface="Times New Roman" panose="02020603050405020304" pitchFamily="18" charset="0"/>
                        </a:rPr>
                        <a:t>   1 Ton Taş kömürü</a:t>
                      </a:r>
                    </a:p>
                    <a:p>
                      <a:pPr algn="just">
                        <a:spcAft>
                          <a:spcPts val="0"/>
                        </a:spcAft>
                      </a:pPr>
                      <a:r>
                        <a:rPr lang="tr-TR" sz="2000" dirty="0">
                          <a:effectLst/>
                          <a:latin typeface="Times New Roman" panose="02020603050405020304" pitchFamily="18" charset="0"/>
                          <a:ea typeface="Times New Roman" panose="02020603050405020304" pitchFamily="18" charset="0"/>
                        </a:rPr>
                        <a:t>   1 Ton Linyit</a:t>
                      </a:r>
                    </a:p>
                    <a:p>
                      <a:pPr algn="just">
                        <a:spcAft>
                          <a:spcPts val="0"/>
                        </a:spcAft>
                      </a:pPr>
                      <a:r>
                        <a:rPr lang="tr-TR" sz="2000" dirty="0">
                          <a:effectLst/>
                          <a:latin typeface="Times New Roman" panose="02020603050405020304" pitchFamily="18" charset="0"/>
                          <a:ea typeface="Times New Roman" panose="02020603050405020304" pitchFamily="18" charset="0"/>
                        </a:rPr>
                        <a:t>   1 Ton Asfaltit</a:t>
                      </a:r>
                    </a:p>
                    <a:p>
                      <a:pPr algn="just">
                        <a:spcAft>
                          <a:spcPts val="0"/>
                        </a:spcAft>
                      </a:pPr>
                      <a:r>
                        <a:rPr lang="tr-TR" sz="2000" dirty="0">
                          <a:effectLst/>
                          <a:latin typeface="Times New Roman" panose="02020603050405020304" pitchFamily="18" charset="0"/>
                          <a:ea typeface="Times New Roman" panose="02020603050405020304" pitchFamily="18" charset="0"/>
                        </a:rPr>
                        <a:t>   1 Ton Kok</a:t>
                      </a:r>
                    </a:p>
                    <a:p>
                      <a:pPr algn="just">
                        <a:spcAft>
                          <a:spcPts val="0"/>
                        </a:spcAft>
                      </a:pPr>
                      <a:r>
                        <a:rPr lang="tr-TR" sz="2000" dirty="0">
                          <a:effectLst/>
                          <a:latin typeface="Times New Roman" panose="02020603050405020304" pitchFamily="18" charset="0"/>
                          <a:ea typeface="Times New Roman" panose="02020603050405020304" pitchFamily="18" charset="0"/>
                        </a:rPr>
                        <a:t>   1 Ton Briket</a:t>
                      </a:r>
                    </a:p>
                    <a:p>
                      <a:pPr algn="just">
                        <a:spcAft>
                          <a:spcPts val="0"/>
                        </a:spcAft>
                      </a:pPr>
                      <a:r>
                        <a:rPr lang="tr-TR" sz="2000" dirty="0">
                          <a:effectLst/>
                          <a:latin typeface="Times New Roman" panose="02020603050405020304" pitchFamily="18" charset="0"/>
                          <a:ea typeface="Times New Roman" panose="02020603050405020304" pitchFamily="18" charset="0"/>
                        </a:rPr>
                        <a:t>   1 </a:t>
                      </a:r>
                      <a:r>
                        <a:rPr lang="tr-TR" sz="2000" dirty="0" err="1">
                          <a:effectLst/>
                          <a:latin typeface="Times New Roman" panose="02020603050405020304" pitchFamily="18" charset="0"/>
                          <a:ea typeface="Times New Roman" panose="02020603050405020304" pitchFamily="18" charset="0"/>
                        </a:rPr>
                        <a:t>Kwh</a:t>
                      </a:r>
                      <a:r>
                        <a:rPr lang="tr-TR" sz="2000" dirty="0">
                          <a:effectLst/>
                          <a:latin typeface="Times New Roman" panose="02020603050405020304" pitchFamily="18" charset="0"/>
                          <a:ea typeface="Times New Roman" panose="02020603050405020304" pitchFamily="18" charset="0"/>
                        </a:rPr>
                        <a:t> Elektrik Enerjisi</a:t>
                      </a:r>
                    </a:p>
                    <a:p>
                      <a:pPr algn="just">
                        <a:spcAft>
                          <a:spcPts val="0"/>
                        </a:spcAft>
                      </a:pPr>
                      <a:r>
                        <a:rPr lang="tr-TR" sz="2000" dirty="0">
                          <a:effectLst/>
                          <a:latin typeface="Times New Roman" panose="02020603050405020304" pitchFamily="18" charset="0"/>
                          <a:ea typeface="Times New Roman" panose="02020603050405020304" pitchFamily="18" charset="0"/>
                        </a:rPr>
                        <a:t>   1 </a:t>
                      </a:r>
                      <a:r>
                        <a:rPr lang="tr-TR" sz="2000" dirty="0" err="1">
                          <a:effectLst/>
                          <a:latin typeface="Times New Roman" panose="02020603050405020304" pitchFamily="18" charset="0"/>
                          <a:ea typeface="Times New Roman" panose="02020603050405020304" pitchFamily="18" charset="0"/>
                        </a:rPr>
                        <a:t>Kwh</a:t>
                      </a:r>
                      <a:r>
                        <a:rPr lang="tr-TR" sz="2000" dirty="0">
                          <a:effectLst/>
                          <a:latin typeface="Times New Roman" panose="02020603050405020304" pitchFamily="18" charset="0"/>
                          <a:ea typeface="Times New Roman" panose="02020603050405020304" pitchFamily="18" charset="0"/>
                        </a:rPr>
                        <a:t> Jeotermal Enerji</a:t>
                      </a:r>
                    </a:p>
                    <a:p>
                      <a:pPr algn="just">
                        <a:spcAft>
                          <a:spcPts val="0"/>
                        </a:spcAft>
                      </a:pPr>
                      <a:r>
                        <a:rPr lang="tr-TR" sz="2000" dirty="0">
                          <a:effectLst/>
                          <a:latin typeface="Times New Roman" panose="02020603050405020304" pitchFamily="18" charset="0"/>
                          <a:ea typeface="Times New Roman" panose="02020603050405020304" pitchFamily="18" charset="0"/>
                        </a:rPr>
                        <a:t>   1 </a:t>
                      </a:r>
                      <a:r>
                        <a:rPr lang="tr-TR" sz="2000" dirty="0" err="1">
                          <a:effectLst/>
                          <a:latin typeface="Times New Roman" panose="02020603050405020304" pitchFamily="18" charset="0"/>
                          <a:ea typeface="Times New Roman" panose="02020603050405020304" pitchFamily="18" charset="0"/>
                        </a:rPr>
                        <a:t>Kwh</a:t>
                      </a:r>
                      <a:r>
                        <a:rPr lang="tr-TR" sz="2000" dirty="0">
                          <a:effectLst/>
                          <a:latin typeface="Times New Roman" panose="02020603050405020304" pitchFamily="18" charset="0"/>
                          <a:ea typeface="Times New Roman" panose="02020603050405020304" pitchFamily="18" charset="0"/>
                        </a:rPr>
                        <a:t> Nükleer Enerji</a:t>
                      </a:r>
                    </a:p>
                    <a:p>
                      <a:pPr algn="just">
                        <a:spcAft>
                          <a:spcPts val="0"/>
                        </a:spcAft>
                      </a:pPr>
                      <a:r>
                        <a:rPr lang="tr-TR" sz="2000" dirty="0">
                          <a:effectLst/>
                          <a:latin typeface="Times New Roman" panose="02020603050405020304" pitchFamily="18" charset="0"/>
                          <a:ea typeface="Times New Roman" panose="02020603050405020304" pitchFamily="18" charset="0"/>
                        </a:rPr>
                        <a:t>   1 Ton Odun</a:t>
                      </a:r>
                    </a:p>
                    <a:p>
                      <a:pPr algn="just">
                        <a:spcAft>
                          <a:spcPts val="0"/>
                        </a:spcAft>
                      </a:pPr>
                      <a:r>
                        <a:rPr lang="tr-TR" sz="2000" dirty="0">
                          <a:effectLst/>
                          <a:latin typeface="Times New Roman" panose="02020603050405020304" pitchFamily="18" charset="0"/>
                          <a:ea typeface="Times New Roman" panose="02020603050405020304" pitchFamily="18" charset="0"/>
                        </a:rPr>
                        <a:t>   1 Ton Hayvan ve Bitki Atığı</a:t>
                      </a:r>
                    </a:p>
                    <a:p>
                      <a:pPr algn="just">
                        <a:spcAft>
                          <a:spcPts val="0"/>
                        </a:spcAft>
                      </a:pPr>
                      <a:r>
                        <a:rPr lang="tr-TR" sz="2000" dirty="0">
                          <a:effectLst/>
                          <a:latin typeface="Times New Roman" panose="02020603050405020304" pitchFamily="18" charset="0"/>
                          <a:ea typeface="Times New Roman" panose="02020603050405020304" pitchFamily="18" charset="0"/>
                        </a:rPr>
                        <a:t>   1 Ton Ham Petrol</a:t>
                      </a:r>
                    </a:p>
                  </a:txBody>
                  <a:tcPr marL="44450" marR="44450" marT="0" marB="0"/>
                </a:tc>
                <a:tc>
                  <a:txBody>
                    <a:bodyPr/>
                    <a:lstStyle/>
                    <a:p>
                      <a:pPr algn="r">
                        <a:spcAft>
                          <a:spcPts val="0"/>
                        </a:spcAft>
                      </a:pPr>
                      <a:r>
                        <a:rPr lang="tr-TR" sz="2000" dirty="0">
                          <a:effectLst/>
                          <a:latin typeface="Times New Roman" panose="02020603050405020304" pitchFamily="18" charset="0"/>
                          <a:ea typeface="Times New Roman" panose="02020603050405020304" pitchFamily="18" charset="0"/>
                        </a:rPr>
                        <a:t>0.61</a:t>
                      </a:r>
                    </a:p>
                    <a:p>
                      <a:pPr algn="r">
                        <a:spcAft>
                          <a:spcPts val="0"/>
                        </a:spcAft>
                      </a:pPr>
                      <a:r>
                        <a:rPr lang="tr-TR" sz="2000" dirty="0">
                          <a:effectLst/>
                          <a:latin typeface="Times New Roman" panose="02020603050405020304" pitchFamily="18" charset="0"/>
                          <a:ea typeface="Times New Roman" panose="02020603050405020304" pitchFamily="18" charset="0"/>
                        </a:rPr>
                        <a:t>         0.3</a:t>
                      </a:r>
                    </a:p>
                    <a:p>
                      <a:pPr algn="r">
                        <a:spcAft>
                          <a:spcPts val="0"/>
                        </a:spcAft>
                      </a:pPr>
                      <a:r>
                        <a:rPr lang="tr-TR" sz="2000" dirty="0">
                          <a:effectLst/>
                          <a:latin typeface="Times New Roman" panose="02020603050405020304" pitchFamily="18" charset="0"/>
                          <a:ea typeface="Times New Roman" panose="02020603050405020304" pitchFamily="18" charset="0"/>
                        </a:rPr>
                        <a:t>0.43</a:t>
                      </a:r>
                    </a:p>
                    <a:p>
                      <a:pPr algn="r">
                        <a:spcAft>
                          <a:spcPts val="0"/>
                        </a:spcAft>
                      </a:pPr>
                      <a:r>
                        <a:rPr lang="tr-TR" sz="2000" dirty="0">
                          <a:effectLst/>
                          <a:latin typeface="Times New Roman" panose="02020603050405020304" pitchFamily="18" charset="0"/>
                          <a:ea typeface="Times New Roman" panose="02020603050405020304" pitchFamily="18" charset="0"/>
                        </a:rPr>
                        <a:t>         0.7</a:t>
                      </a:r>
                    </a:p>
                    <a:p>
                      <a:pPr algn="r">
                        <a:spcAft>
                          <a:spcPts val="0"/>
                        </a:spcAft>
                      </a:pPr>
                      <a:r>
                        <a:rPr lang="tr-TR" sz="2000" dirty="0">
                          <a:effectLst/>
                          <a:latin typeface="Times New Roman" panose="02020603050405020304" pitchFamily="18" charset="0"/>
                          <a:ea typeface="Times New Roman" panose="02020603050405020304" pitchFamily="18" charset="0"/>
                        </a:rPr>
                        <a:t>         0.5</a:t>
                      </a:r>
                    </a:p>
                    <a:p>
                      <a:pPr algn="r">
                        <a:spcAft>
                          <a:spcPts val="0"/>
                        </a:spcAft>
                      </a:pPr>
                      <a:r>
                        <a:rPr lang="tr-TR" sz="2000" dirty="0">
                          <a:effectLst/>
                          <a:latin typeface="Times New Roman" panose="02020603050405020304" pitchFamily="18" charset="0"/>
                          <a:ea typeface="Times New Roman" panose="02020603050405020304" pitchFamily="18" charset="0"/>
                        </a:rPr>
                        <a:t>  0.086</a:t>
                      </a:r>
                    </a:p>
                    <a:p>
                      <a:pPr algn="r">
                        <a:spcAft>
                          <a:spcPts val="0"/>
                        </a:spcAft>
                      </a:pPr>
                      <a:r>
                        <a:rPr lang="tr-TR" sz="2000" dirty="0">
                          <a:effectLst/>
                          <a:latin typeface="Times New Roman" panose="02020603050405020304" pitchFamily="18" charset="0"/>
                          <a:ea typeface="Times New Roman" panose="02020603050405020304" pitchFamily="18" charset="0"/>
                        </a:rPr>
                        <a:t>         0.86</a:t>
                      </a:r>
                    </a:p>
                    <a:p>
                      <a:pPr algn="r">
                        <a:spcAft>
                          <a:spcPts val="0"/>
                        </a:spcAft>
                      </a:pPr>
                      <a:r>
                        <a:rPr lang="tr-TR" sz="2000" dirty="0">
                          <a:effectLst/>
                          <a:latin typeface="Times New Roman" panose="02020603050405020304" pitchFamily="18" charset="0"/>
                          <a:ea typeface="Times New Roman" panose="02020603050405020304" pitchFamily="18" charset="0"/>
                        </a:rPr>
                        <a:t>   0.2606</a:t>
                      </a:r>
                    </a:p>
                    <a:p>
                      <a:pPr marR="225425" algn="r">
                        <a:spcAft>
                          <a:spcPts val="0"/>
                        </a:spcAft>
                      </a:pPr>
                      <a:r>
                        <a:rPr lang="tr-TR" sz="2000" dirty="0">
                          <a:effectLst/>
                          <a:latin typeface="Times New Roman" panose="02020603050405020304" pitchFamily="18" charset="0"/>
                          <a:ea typeface="Times New Roman" panose="02020603050405020304" pitchFamily="18" charset="0"/>
                        </a:rPr>
                        <a:t>    </a:t>
                      </a:r>
                      <a:r>
                        <a:rPr lang="tr-TR" sz="2000" dirty="0" smtClean="0">
                          <a:effectLst/>
                          <a:latin typeface="Times New Roman" panose="02020603050405020304" pitchFamily="18" charset="0"/>
                          <a:ea typeface="Times New Roman" panose="02020603050405020304" pitchFamily="18" charset="0"/>
                        </a:rPr>
                        <a:t>       0.23     </a:t>
                      </a:r>
                      <a:r>
                        <a:rPr lang="tr-TR" sz="2000" dirty="0">
                          <a:effectLst/>
                          <a:latin typeface="Times New Roman" panose="02020603050405020304" pitchFamily="18" charset="0"/>
                          <a:ea typeface="Times New Roman" panose="02020603050405020304" pitchFamily="18" charset="0"/>
                        </a:rPr>
                        <a:t>1.05</a:t>
                      </a:r>
                    </a:p>
                  </a:txBody>
                  <a:tcPr marL="44450" marR="44450" marT="0" marB="0"/>
                </a:tc>
                <a:tc>
                  <a:txBody>
                    <a:bodyPr/>
                    <a:lstStyle/>
                    <a:p>
                      <a:pPr algn="r">
                        <a:spcAft>
                          <a:spcPts val="0"/>
                        </a:spcAft>
                      </a:pPr>
                      <a:r>
                        <a:rPr lang="tr-TR" sz="2000" dirty="0">
                          <a:effectLst/>
                          <a:latin typeface="Times New Roman" panose="02020603050405020304" pitchFamily="18" charset="0"/>
                          <a:ea typeface="Times New Roman" panose="02020603050405020304" pitchFamily="18" charset="0"/>
                        </a:rPr>
                        <a:t> 6.100</a:t>
                      </a:r>
                    </a:p>
                    <a:p>
                      <a:pPr algn="r">
                        <a:spcAft>
                          <a:spcPts val="0"/>
                        </a:spcAft>
                      </a:pPr>
                      <a:r>
                        <a:rPr lang="tr-TR" sz="2000" dirty="0">
                          <a:effectLst/>
                          <a:latin typeface="Times New Roman" panose="02020603050405020304" pitchFamily="18" charset="0"/>
                          <a:ea typeface="Times New Roman" panose="02020603050405020304" pitchFamily="18" charset="0"/>
                        </a:rPr>
                        <a:t>  3.000</a:t>
                      </a:r>
                    </a:p>
                    <a:p>
                      <a:pPr algn="r">
                        <a:spcAft>
                          <a:spcPts val="0"/>
                        </a:spcAft>
                      </a:pPr>
                      <a:r>
                        <a:rPr lang="tr-TR" sz="2000" dirty="0">
                          <a:effectLst/>
                          <a:latin typeface="Times New Roman" panose="02020603050405020304" pitchFamily="18" charset="0"/>
                          <a:ea typeface="Times New Roman" panose="02020603050405020304" pitchFamily="18" charset="0"/>
                        </a:rPr>
                        <a:t>  4.300</a:t>
                      </a:r>
                    </a:p>
                    <a:p>
                      <a:pPr algn="r">
                        <a:spcAft>
                          <a:spcPts val="0"/>
                        </a:spcAft>
                      </a:pPr>
                      <a:r>
                        <a:rPr lang="tr-TR" sz="2000" dirty="0">
                          <a:effectLst/>
                          <a:latin typeface="Times New Roman" panose="02020603050405020304" pitchFamily="18" charset="0"/>
                          <a:ea typeface="Times New Roman" panose="02020603050405020304" pitchFamily="18" charset="0"/>
                        </a:rPr>
                        <a:t>  7.000</a:t>
                      </a:r>
                    </a:p>
                    <a:p>
                      <a:pPr algn="r">
                        <a:spcAft>
                          <a:spcPts val="0"/>
                        </a:spcAft>
                      </a:pPr>
                      <a:r>
                        <a:rPr lang="tr-TR" sz="2000" dirty="0">
                          <a:effectLst/>
                          <a:latin typeface="Times New Roman" panose="02020603050405020304" pitchFamily="18" charset="0"/>
                          <a:ea typeface="Times New Roman" panose="02020603050405020304" pitchFamily="18" charset="0"/>
                        </a:rPr>
                        <a:t>  5.000</a:t>
                      </a:r>
                    </a:p>
                    <a:p>
                      <a:pPr algn="r">
                        <a:spcAft>
                          <a:spcPts val="0"/>
                        </a:spcAft>
                      </a:pPr>
                      <a:r>
                        <a:rPr lang="tr-TR" sz="2000" dirty="0">
                          <a:effectLst/>
                          <a:latin typeface="Times New Roman" panose="02020603050405020304" pitchFamily="18" charset="0"/>
                          <a:ea typeface="Times New Roman" panose="02020603050405020304" pitchFamily="18" charset="0"/>
                        </a:rPr>
                        <a:t>     860</a:t>
                      </a:r>
                    </a:p>
                    <a:p>
                      <a:pPr algn="r">
                        <a:spcAft>
                          <a:spcPts val="0"/>
                        </a:spcAft>
                      </a:pPr>
                      <a:r>
                        <a:rPr lang="tr-TR" sz="2000" dirty="0">
                          <a:effectLst/>
                          <a:latin typeface="Times New Roman" panose="02020603050405020304" pitchFamily="18" charset="0"/>
                          <a:ea typeface="Times New Roman" panose="02020603050405020304" pitchFamily="18" charset="0"/>
                        </a:rPr>
                        <a:t>  8.600</a:t>
                      </a:r>
                    </a:p>
                    <a:p>
                      <a:pPr algn="r">
                        <a:spcAft>
                          <a:spcPts val="0"/>
                        </a:spcAft>
                      </a:pPr>
                      <a:r>
                        <a:rPr lang="tr-TR" sz="2000" dirty="0">
                          <a:effectLst/>
                          <a:latin typeface="Times New Roman" panose="02020603050405020304" pitchFamily="18" charset="0"/>
                          <a:ea typeface="Times New Roman" panose="02020603050405020304" pitchFamily="18" charset="0"/>
                        </a:rPr>
                        <a:t>  2.606</a:t>
                      </a:r>
                    </a:p>
                    <a:p>
                      <a:pPr algn="r">
                        <a:spcAft>
                          <a:spcPts val="0"/>
                        </a:spcAft>
                      </a:pPr>
                      <a:r>
                        <a:rPr lang="tr-TR" sz="2000" dirty="0">
                          <a:effectLst/>
                          <a:latin typeface="Times New Roman" panose="02020603050405020304" pitchFamily="18" charset="0"/>
                          <a:ea typeface="Times New Roman" panose="02020603050405020304" pitchFamily="18" charset="0"/>
                        </a:rPr>
                        <a:t>  3.000</a:t>
                      </a:r>
                    </a:p>
                    <a:p>
                      <a:pPr algn="r">
                        <a:spcAft>
                          <a:spcPts val="0"/>
                        </a:spcAft>
                      </a:pPr>
                      <a:r>
                        <a:rPr lang="tr-TR" sz="2000" dirty="0">
                          <a:effectLst/>
                          <a:latin typeface="Times New Roman" panose="02020603050405020304" pitchFamily="18" charset="0"/>
                          <a:ea typeface="Times New Roman" panose="02020603050405020304" pitchFamily="18" charset="0"/>
                        </a:rPr>
                        <a:t>  2.300</a:t>
                      </a:r>
                    </a:p>
                    <a:p>
                      <a:pPr algn="r">
                        <a:spcAft>
                          <a:spcPts val="0"/>
                        </a:spcAft>
                      </a:pPr>
                      <a:r>
                        <a:rPr lang="tr-TR" sz="2000" dirty="0">
                          <a:effectLst/>
                          <a:latin typeface="Times New Roman" panose="02020603050405020304" pitchFamily="18" charset="0"/>
                          <a:ea typeface="Times New Roman" panose="02020603050405020304" pitchFamily="18" charset="0"/>
                        </a:rPr>
                        <a:t>10.500</a:t>
                      </a:r>
                    </a:p>
                  </a:txBody>
                  <a:tcPr marL="44450" marR="44450" marT="0" marB="0"/>
                </a:tc>
                <a:extLst>
                  <a:ext uri="{0D108BD9-81ED-4DB2-BD59-A6C34878D82A}">
                    <a16:rowId xmlns:a16="http://schemas.microsoft.com/office/drawing/2014/main" val="10001"/>
                  </a:ext>
                </a:extLst>
              </a:tr>
            </a:tbl>
          </a:graphicData>
        </a:graphic>
      </p:graphicFrame>
      <p:sp>
        <p:nvSpPr>
          <p:cNvPr id="6" name="İçerik Yer Tutucusu 5"/>
          <p:cNvSpPr>
            <a:spLocks noGrp="1"/>
          </p:cNvSpPr>
          <p:nvPr>
            <p:ph sz="quarter" idx="4"/>
          </p:nvPr>
        </p:nvSpPr>
        <p:spPr>
          <a:xfrm>
            <a:off x="1172095" y="1163782"/>
            <a:ext cx="10183294" cy="5025881"/>
          </a:xfrm>
        </p:spPr>
        <p:txBody>
          <a:bodyPr>
            <a:normAutofit/>
          </a:bodyPr>
          <a:lstStyle/>
          <a:p>
            <a:pPr algn="ctr"/>
            <a:endParaRPr lang="tr-TR" dirty="0" smtClean="0"/>
          </a:p>
          <a:p>
            <a:pPr algn="ctr"/>
            <a:endParaRPr lang="tr-TR" dirty="0"/>
          </a:p>
        </p:txBody>
      </p:sp>
    </p:spTree>
    <p:extLst>
      <p:ext uri="{BB962C8B-B14F-4D97-AF65-F5344CB8AC3E}">
        <p14:creationId xmlns:p14="http://schemas.microsoft.com/office/powerpoint/2010/main" val="246204473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12875"/>
            <a:ext cx="10855234" cy="875846"/>
          </a:xfrm>
        </p:spPr>
        <p:txBody>
          <a:bodyPr/>
          <a:lstStyle/>
          <a:p>
            <a:r>
              <a:rPr lang="tr-TR" dirty="0" smtClean="0">
                <a:latin typeface="Cambria" panose="02040503050406030204" pitchFamily="18" charset="0"/>
              </a:rPr>
              <a:t>Enerji nedir</a:t>
            </a:r>
            <a:endParaRPr lang="tr-TR" dirty="0">
              <a:latin typeface="Cambria" panose="02040503050406030204" pitchFamily="18" charset="0"/>
            </a:endParaRPr>
          </a:p>
        </p:txBody>
      </p:sp>
      <p:sp>
        <p:nvSpPr>
          <p:cNvPr id="3" name="İçerik Yer Tutucusu 2"/>
          <p:cNvSpPr>
            <a:spLocks noGrp="1"/>
          </p:cNvSpPr>
          <p:nvPr>
            <p:ph sz="half" idx="1"/>
          </p:nvPr>
        </p:nvSpPr>
        <p:spPr>
          <a:xfrm>
            <a:off x="838200" y="1188721"/>
            <a:ext cx="10855234" cy="4988242"/>
          </a:xfrm>
        </p:spPr>
        <p:txBody>
          <a:bodyPr>
            <a:normAutofit/>
          </a:bodyPr>
          <a:lstStyle/>
          <a:p>
            <a:pPr marL="0" indent="0" algn="just">
              <a:buNone/>
            </a:pPr>
            <a:endParaRPr lang="tr-TR" sz="2400" dirty="0" smtClean="0">
              <a:latin typeface="Cambria" panose="02040503050406030204" pitchFamily="18" charset="0"/>
            </a:endParaRPr>
          </a:p>
          <a:p>
            <a:pPr marL="0" indent="0" algn="just">
              <a:buNone/>
            </a:pPr>
            <a:endParaRPr lang="tr-TR" sz="2400" dirty="0">
              <a:latin typeface="Cambria" panose="02040503050406030204" pitchFamily="18" charset="0"/>
            </a:endParaRPr>
          </a:p>
          <a:p>
            <a:pPr marL="0" indent="0" algn="just">
              <a:buNone/>
            </a:pPr>
            <a:r>
              <a:rPr lang="tr-TR" sz="2400" dirty="0" smtClean="0">
                <a:latin typeface="Cambria" panose="02040503050406030204" pitchFamily="18" charset="0"/>
              </a:rPr>
              <a:t>Bir cismin iş yapabilme yeteneğine enerji denir. Bir araç, bir yerden bir yere giderken bir kuvvet harcar ve yol alır ve bir enerji harcar. Bir silahtan çıkan mermi, önüne çıkan cisimleri tahrip eder veya deler. Bir insan bir masayı alıp başka yere taşırsa bir enerji harcamıştır. Yani iş yapabilecek durumda olan her şeyin bir enerjisi vardır. Bu enerji kullanılmadığı durumlarda potansiyel enerji iken kullanılma durumunda kinetik enerji halindedir. </a:t>
            </a:r>
          </a:p>
          <a:p>
            <a:pPr marL="0" indent="0">
              <a:lnSpc>
                <a:spcPct val="100000"/>
              </a:lnSpc>
              <a:buNone/>
            </a:pPr>
            <a:r>
              <a:rPr lang="tr-TR" sz="2400" dirty="0" smtClean="0">
                <a:latin typeface="Cambria" panose="02040503050406030204" pitchFamily="18" charset="0"/>
              </a:rPr>
              <a:t>Enerji türleri potansiyel ve kinetik enerji olmak üzere iki gruba ayrılır.</a:t>
            </a:r>
          </a:p>
          <a:p>
            <a:pPr marL="0" indent="0" algn="just">
              <a:buNone/>
            </a:pPr>
            <a:endParaRPr lang="tr-TR" sz="2400" dirty="0">
              <a:latin typeface="Cambria" panose="02040503050406030204" pitchFamily="18" charset="0"/>
            </a:endParaRPr>
          </a:p>
        </p:txBody>
      </p:sp>
    </p:spTree>
    <p:extLst>
      <p:ext uri="{BB962C8B-B14F-4D97-AF65-F5344CB8AC3E}">
        <p14:creationId xmlns:p14="http://schemas.microsoft.com/office/powerpoint/2010/main" val="11484145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half" idx="1"/>
          </p:nvPr>
        </p:nvSpPr>
        <p:spPr>
          <a:xfrm>
            <a:off x="838200" y="705394"/>
            <a:ext cx="5181600" cy="5471569"/>
          </a:xfrm>
        </p:spPr>
        <p:txBody>
          <a:bodyPr>
            <a:normAutofit fontScale="85000" lnSpcReduction="10000"/>
          </a:bodyPr>
          <a:lstStyle/>
          <a:p>
            <a:pPr marL="0" indent="0" algn="just">
              <a:lnSpc>
                <a:spcPct val="100000"/>
              </a:lnSpc>
              <a:buNone/>
            </a:pPr>
            <a:r>
              <a:rPr lang="tr-TR" b="1" dirty="0">
                <a:solidFill>
                  <a:srgbClr val="FF0000"/>
                </a:solidFill>
                <a:latin typeface="Cambria" panose="02040503050406030204" pitchFamily="18" charset="0"/>
              </a:rPr>
              <a:t>Kinetik Enerji:</a:t>
            </a:r>
          </a:p>
          <a:p>
            <a:pPr marL="0" indent="0" algn="just">
              <a:lnSpc>
                <a:spcPct val="100000"/>
              </a:lnSpc>
              <a:buNone/>
            </a:pPr>
            <a:r>
              <a:rPr lang="tr-TR" dirty="0">
                <a:latin typeface="Cambria" panose="02040503050406030204" pitchFamily="18" charset="0"/>
              </a:rPr>
              <a:t>Cisimlerde hareket hâlinde olmalarından dolayı var olan enerjidir. Yukarıda potansiyel enerji için verilen örnekteki füzenin ateşlenmesi, yayın bırakılarak oku fırlatması, yüksekten akan suyun çarkı ya da dinamoyu çevirmesi potansiyel enerjinin kinetik enerjiye dönüşmüş olmasından kaynaklanmaktadır. </a:t>
            </a:r>
          </a:p>
          <a:p>
            <a:pPr marL="0" indent="0" algn="just">
              <a:buNone/>
            </a:pPr>
            <a:r>
              <a:rPr lang="tr-TR" dirty="0" smtClean="0">
                <a:latin typeface="Cambria" panose="02040503050406030204" pitchFamily="18" charset="0"/>
              </a:rPr>
              <a:t>Eğer </a:t>
            </a:r>
            <a:r>
              <a:rPr lang="tr-TR" dirty="0">
                <a:latin typeface="Cambria" panose="02040503050406030204" pitchFamily="18" charset="0"/>
              </a:rPr>
              <a:t>bir cismin kinetik enerjisi varsa o cisim iş yapabilir, yani hareket edebilir. Kinetik enerji, cismin hızının karesiyle doğru orantılıdır ve ayriyeten kütlesiyle de doğru orantılıdır. </a:t>
            </a:r>
          </a:p>
        </p:txBody>
      </p:sp>
      <p:pic>
        <p:nvPicPr>
          <p:cNvPr id="3074" name="Picture 2" descr="http://www.serdarhan.com/wp-content/uploads/2013/09/kinetikenerjiformulu.jpg"/>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tretch>
            <a:fillRect/>
          </a:stretch>
        </p:blipFill>
        <p:spPr bwMode="auto">
          <a:xfrm>
            <a:off x="6172200" y="2058194"/>
            <a:ext cx="5181600" cy="3886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526919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ttp://www.erguven.net/medya/www.erguven.net-iS_gUC_enerji_(5).JPG"/>
          <p:cNvPicPr>
            <a:picLocks noGrp="1"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bwMode="auto">
          <a:xfrm>
            <a:off x="838200" y="1825625"/>
            <a:ext cx="5181600" cy="4118769"/>
          </a:xfrm>
          <a:prstGeom prst="rect">
            <a:avLst/>
          </a:prstGeom>
          <a:noFill/>
          <a:extLst>
            <a:ext uri="{909E8E84-426E-40DD-AFC4-6F175D3DCCD1}">
              <a14:hiddenFill xmlns:a14="http://schemas.microsoft.com/office/drawing/2010/main">
                <a:solidFill>
                  <a:srgbClr val="FFFFFF"/>
                </a:solidFill>
              </a14:hiddenFill>
            </a:ext>
          </a:extLst>
        </p:spPr>
      </p:pic>
      <p:sp>
        <p:nvSpPr>
          <p:cNvPr id="4" name="İçerik Yer Tutucusu 3"/>
          <p:cNvSpPr>
            <a:spLocks noGrp="1"/>
          </p:cNvSpPr>
          <p:nvPr>
            <p:ph sz="half" idx="2"/>
          </p:nvPr>
        </p:nvSpPr>
        <p:spPr/>
        <p:txBody>
          <a:bodyPr>
            <a:normAutofit/>
          </a:bodyPr>
          <a:lstStyle/>
          <a:p>
            <a:pPr marL="0" indent="0" algn="just">
              <a:buNone/>
            </a:pPr>
            <a:r>
              <a:rPr lang="tr-TR" sz="2400" b="1" dirty="0" smtClean="0">
                <a:solidFill>
                  <a:srgbClr val="FF0000"/>
                </a:solidFill>
                <a:latin typeface="Cambria" panose="02040503050406030204" pitchFamily="18" charset="0"/>
              </a:rPr>
              <a:t>Potansiyel Enerji</a:t>
            </a:r>
            <a:r>
              <a:rPr lang="tr-TR" sz="2400" dirty="0" smtClean="0">
                <a:solidFill>
                  <a:srgbClr val="FF0000"/>
                </a:solidFill>
                <a:latin typeface="Cambria" panose="02040503050406030204" pitchFamily="18" charset="0"/>
              </a:rPr>
              <a:t>:</a:t>
            </a:r>
          </a:p>
          <a:p>
            <a:pPr marL="0" indent="0" algn="just">
              <a:buNone/>
            </a:pPr>
            <a:r>
              <a:rPr lang="tr-TR" sz="2400" dirty="0" smtClean="0">
                <a:latin typeface="Cambria" panose="02040503050406030204" pitchFamily="18" charset="0"/>
              </a:rPr>
              <a:t> Bir cismin bulunduğu durumdan dolayı sahip olduğu enerji miktarıdır. Örneğin; yüksekten düşen suda, fırlatılmak üzere rampaya oturtulmuş füzede, oku fırlatmak için gerilmiş olan yayda, dolu bir aküde potansiyel enerji vardır.</a:t>
            </a:r>
          </a:p>
          <a:p>
            <a:endParaRPr lang="tr-TR" dirty="0"/>
          </a:p>
        </p:txBody>
      </p:sp>
    </p:spTree>
    <p:extLst>
      <p:ext uri="{BB962C8B-B14F-4D97-AF65-F5344CB8AC3E}">
        <p14:creationId xmlns:p14="http://schemas.microsoft.com/office/powerpoint/2010/main" val="1868585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470264" y="648228"/>
            <a:ext cx="6868989" cy="5309146"/>
          </a:xfrm>
          <a:prstGeom prst="rect">
            <a:avLst/>
          </a:prstGeom>
        </p:spPr>
        <p:txBody>
          <a:bodyPr wrap="square">
            <a:spAutoFit/>
          </a:bodyPr>
          <a:lstStyle/>
          <a:p>
            <a:pPr>
              <a:spcAft>
                <a:spcPts val="0"/>
              </a:spcAft>
            </a:pPr>
            <a:r>
              <a:rPr lang="tr-TR" sz="2400" dirty="0" smtClean="0">
                <a:effectLst/>
                <a:latin typeface="Cambria" panose="02040503050406030204" pitchFamily="18" charset="0"/>
                <a:ea typeface="Times New Roman" panose="02020603050405020304" pitchFamily="18" charset="0"/>
              </a:rPr>
              <a:t>ENERJİ KAYNAKLARININ SINIFLANDIRILMASI</a:t>
            </a:r>
          </a:p>
          <a:p>
            <a:pPr>
              <a:spcAft>
                <a:spcPts val="0"/>
              </a:spcAft>
            </a:pPr>
            <a:endParaRPr lang="tr-TR" sz="2400" dirty="0" smtClean="0">
              <a:effectLst/>
              <a:latin typeface="Cambria" panose="02040503050406030204" pitchFamily="18" charset="0"/>
              <a:ea typeface="Times New Roman" panose="02020603050405020304" pitchFamily="18" charset="0"/>
            </a:endParaRPr>
          </a:p>
          <a:p>
            <a:pPr>
              <a:spcAft>
                <a:spcPts val="0"/>
              </a:spcAft>
            </a:pPr>
            <a:r>
              <a:rPr lang="tr-TR" sz="2400" dirty="0" smtClean="0">
                <a:solidFill>
                  <a:srgbClr val="FF0000"/>
                </a:solidFill>
                <a:effectLst/>
                <a:latin typeface="Cambria" panose="02040503050406030204" pitchFamily="18" charset="0"/>
                <a:ea typeface="Times New Roman" panose="02020603050405020304" pitchFamily="18" charset="0"/>
              </a:rPr>
              <a:t>I. Yenilenmeleri Mümkün Olan Enerji Kaynakları </a:t>
            </a:r>
          </a:p>
          <a:p>
            <a:pPr>
              <a:spcAft>
                <a:spcPts val="0"/>
              </a:spcAft>
            </a:pPr>
            <a:r>
              <a:rPr lang="tr-TR" sz="2400" dirty="0" smtClean="0">
                <a:effectLst/>
                <a:latin typeface="Cambria" panose="02040503050406030204" pitchFamily="18" charset="0"/>
                <a:ea typeface="Times New Roman" panose="02020603050405020304" pitchFamily="18" charset="0"/>
              </a:rPr>
              <a:t>       A. Fiziksel Kökenli Enerji Kaynakları</a:t>
            </a:r>
          </a:p>
          <a:p>
            <a:pPr>
              <a:spcAft>
                <a:spcPts val="0"/>
              </a:spcAft>
            </a:pPr>
            <a:r>
              <a:rPr lang="tr-TR" sz="2400" dirty="0" smtClean="0">
                <a:effectLst/>
                <a:latin typeface="Cambria" panose="02040503050406030204" pitchFamily="18" charset="0"/>
                <a:ea typeface="Times New Roman" panose="02020603050405020304" pitchFamily="18" charset="0"/>
              </a:rPr>
              <a:t>            a. Güneş</a:t>
            </a:r>
          </a:p>
          <a:p>
            <a:pPr>
              <a:spcAft>
                <a:spcPts val="0"/>
              </a:spcAft>
            </a:pPr>
            <a:r>
              <a:rPr lang="tr-TR" sz="2400" dirty="0" smtClean="0">
                <a:effectLst/>
                <a:latin typeface="Cambria" panose="02040503050406030204" pitchFamily="18" charset="0"/>
                <a:ea typeface="Times New Roman" panose="02020603050405020304" pitchFamily="18" charset="0"/>
              </a:rPr>
              <a:t>	b. Rüzgâr</a:t>
            </a:r>
          </a:p>
          <a:p>
            <a:pPr>
              <a:spcAft>
                <a:spcPts val="0"/>
              </a:spcAft>
            </a:pPr>
            <a:r>
              <a:rPr lang="tr-TR" sz="2400" dirty="0" smtClean="0">
                <a:effectLst/>
                <a:latin typeface="Cambria" panose="02040503050406030204" pitchFamily="18" charset="0"/>
                <a:ea typeface="Times New Roman" panose="02020603050405020304" pitchFamily="18" charset="0"/>
              </a:rPr>
              <a:t>	c. Akarsu</a:t>
            </a:r>
          </a:p>
          <a:p>
            <a:pPr>
              <a:spcAft>
                <a:spcPts val="0"/>
              </a:spcAft>
            </a:pPr>
            <a:r>
              <a:rPr lang="tr-TR" sz="2400" dirty="0" smtClean="0">
                <a:effectLst/>
                <a:latin typeface="Cambria" panose="02040503050406030204" pitchFamily="18" charset="0"/>
                <a:ea typeface="Times New Roman" panose="02020603050405020304" pitchFamily="18" charset="0"/>
              </a:rPr>
              <a:t>	d. Denizlerin termik (sıcaklık farkı)</a:t>
            </a:r>
          </a:p>
          <a:p>
            <a:pPr>
              <a:spcAft>
                <a:spcPts val="0"/>
              </a:spcAft>
            </a:pPr>
            <a:r>
              <a:rPr lang="tr-TR" sz="2400" dirty="0">
                <a:latin typeface="Cambria" panose="02040503050406030204" pitchFamily="18" charset="0"/>
                <a:ea typeface="Times New Roman" panose="02020603050405020304" pitchFamily="18" charset="0"/>
              </a:rPr>
              <a:t>	</a:t>
            </a:r>
            <a:r>
              <a:rPr lang="tr-TR" sz="2400" dirty="0" smtClean="0">
                <a:effectLst/>
                <a:latin typeface="Cambria" panose="02040503050406030204" pitchFamily="18" charset="0"/>
                <a:ea typeface="Times New Roman" panose="02020603050405020304" pitchFamily="18" charset="0"/>
              </a:rPr>
              <a:t> ve kinetik (</a:t>
            </a:r>
            <a:r>
              <a:rPr lang="tr-TR" sz="2400" dirty="0" err="1" smtClean="0">
                <a:effectLst/>
                <a:latin typeface="Cambria" panose="02040503050406030204" pitchFamily="18" charset="0"/>
                <a:ea typeface="Times New Roman" panose="02020603050405020304" pitchFamily="18" charset="0"/>
              </a:rPr>
              <a:t>med</a:t>
            </a:r>
            <a:r>
              <a:rPr lang="tr-TR" sz="2400" dirty="0" smtClean="0">
                <a:effectLst/>
                <a:latin typeface="Cambria" panose="02040503050406030204" pitchFamily="18" charset="0"/>
                <a:ea typeface="Times New Roman" panose="02020603050405020304" pitchFamily="18" charset="0"/>
              </a:rPr>
              <a:t>-cezir) enerjisi 	</a:t>
            </a:r>
          </a:p>
          <a:p>
            <a:pPr>
              <a:spcAft>
                <a:spcPts val="0"/>
              </a:spcAft>
            </a:pPr>
            <a:r>
              <a:rPr lang="tr-TR" sz="2400" dirty="0" smtClean="0">
                <a:effectLst/>
                <a:latin typeface="Cambria" panose="02040503050406030204" pitchFamily="18" charset="0"/>
                <a:ea typeface="Times New Roman" panose="02020603050405020304" pitchFamily="18" charset="0"/>
              </a:rPr>
              <a:t>       B. Kimyasal Kökenli Enerji Kaynakları</a:t>
            </a:r>
          </a:p>
          <a:p>
            <a:pPr>
              <a:spcAft>
                <a:spcPts val="0"/>
              </a:spcAft>
            </a:pPr>
            <a:r>
              <a:rPr lang="tr-TR" sz="2400" dirty="0" smtClean="0">
                <a:effectLst/>
                <a:latin typeface="Cambria" panose="02040503050406030204" pitchFamily="18" charset="0"/>
                <a:ea typeface="Times New Roman" panose="02020603050405020304" pitchFamily="18" charset="0"/>
              </a:rPr>
              <a:t>	a. Bitkiler (Odun)</a:t>
            </a:r>
          </a:p>
          <a:p>
            <a:pPr>
              <a:spcAft>
                <a:spcPts val="0"/>
              </a:spcAft>
            </a:pPr>
            <a:r>
              <a:rPr lang="tr-TR" sz="2400" dirty="0" smtClean="0">
                <a:effectLst/>
                <a:latin typeface="Cambria" panose="02040503050406030204" pitchFamily="18" charset="0"/>
                <a:ea typeface="Times New Roman" panose="02020603050405020304" pitchFamily="18" charset="0"/>
              </a:rPr>
              <a:t>	b. Bitkisel ve hayvansal atıklar</a:t>
            </a:r>
          </a:p>
          <a:p>
            <a:pPr>
              <a:spcAft>
                <a:spcPts val="0"/>
              </a:spcAft>
            </a:pPr>
            <a:r>
              <a:rPr lang="tr-TR" sz="2400" dirty="0" smtClean="0">
                <a:effectLst/>
                <a:latin typeface="Cambria" panose="02040503050406030204" pitchFamily="18" charset="0"/>
                <a:ea typeface="Times New Roman" panose="02020603050405020304" pitchFamily="18" charset="0"/>
              </a:rPr>
              <a:t>	c. İnsan ve hayvan enerjisi </a:t>
            </a:r>
          </a:p>
          <a:p>
            <a:pPr algn="just">
              <a:lnSpc>
                <a:spcPct val="150000"/>
              </a:lnSpc>
              <a:spcAft>
                <a:spcPts val="0"/>
              </a:spcAft>
            </a:pPr>
            <a:r>
              <a:rPr lang="tr-TR" dirty="0" smtClean="0">
                <a:effectLst/>
                <a:latin typeface="Times New Roman" panose="02020603050405020304" pitchFamily="18" charset="0"/>
                <a:ea typeface="Times New Roman" panose="02020603050405020304" pitchFamily="18" charset="0"/>
              </a:rPr>
              <a:t> </a:t>
            </a:r>
            <a:endParaRPr lang="tr-TR" dirty="0">
              <a:effectLst/>
              <a:latin typeface="Times New Roman" panose="02020603050405020304" pitchFamily="18" charset="0"/>
              <a:ea typeface="Times New Roman" panose="02020603050405020304" pitchFamily="18" charset="0"/>
            </a:endParaRPr>
          </a:p>
        </p:txBody>
      </p:sp>
      <p:pic>
        <p:nvPicPr>
          <p:cNvPr id="1026" name="Picture 2" descr="renewable energy ile ilgili görsel sonucu"/>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960431" y="648228"/>
            <a:ext cx="4852747" cy="3236129"/>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renewable energy ile ilgili görsel sonucu"/>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18811" y="4221606"/>
            <a:ext cx="5119460" cy="243895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419379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444137" y="770709"/>
            <a:ext cx="5434149" cy="4154984"/>
          </a:xfrm>
          <a:prstGeom prst="rect">
            <a:avLst/>
          </a:prstGeom>
        </p:spPr>
        <p:txBody>
          <a:bodyPr wrap="square">
            <a:spAutoFit/>
          </a:bodyPr>
          <a:lstStyle/>
          <a:p>
            <a:pPr algn="just">
              <a:spcAft>
                <a:spcPts val="0"/>
              </a:spcAft>
            </a:pPr>
            <a:r>
              <a:rPr lang="tr-TR" sz="2400" dirty="0">
                <a:solidFill>
                  <a:srgbClr val="FF0000"/>
                </a:solidFill>
                <a:latin typeface="Cambria" panose="02040503050406030204" pitchFamily="18" charset="0"/>
                <a:ea typeface="Times New Roman" panose="02020603050405020304" pitchFamily="18" charset="0"/>
              </a:rPr>
              <a:t>II. Yenilenmeleri Mümkün Olmayan Enerji </a:t>
            </a:r>
            <a:r>
              <a:rPr lang="tr-TR" sz="2400" dirty="0" smtClean="0">
                <a:solidFill>
                  <a:srgbClr val="FF0000"/>
                </a:solidFill>
                <a:latin typeface="Cambria" panose="02040503050406030204" pitchFamily="18" charset="0"/>
                <a:ea typeface="Times New Roman" panose="02020603050405020304" pitchFamily="18" charset="0"/>
              </a:rPr>
              <a:t>Kaynakları</a:t>
            </a:r>
            <a:endParaRPr lang="tr-TR" sz="2400" dirty="0">
              <a:solidFill>
                <a:srgbClr val="FF0000"/>
              </a:solidFill>
              <a:latin typeface="Cambria" panose="02040503050406030204" pitchFamily="18" charset="0"/>
              <a:ea typeface="Times New Roman" panose="02020603050405020304" pitchFamily="18" charset="0"/>
            </a:endParaRPr>
          </a:p>
          <a:p>
            <a:pPr algn="just">
              <a:spcAft>
                <a:spcPts val="0"/>
              </a:spcAft>
            </a:pPr>
            <a:r>
              <a:rPr lang="tr-TR" sz="2400" dirty="0">
                <a:latin typeface="Cambria" panose="02040503050406030204" pitchFamily="18" charset="0"/>
                <a:ea typeface="Times New Roman" panose="02020603050405020304" pitchFamily="18" charset="0"/>
              </a:rPr>
              <a:t>        A. Fosil Yakıtlar	</a:t>
            </a:r>
          </a:p>
          <a:p>
            <a:pPr algn="just">
              <a:spcAft>
                <a:spcPts val="0"/>
              </a:spcAft>
            </a:pPr>
            <a:r>
              <a:rPr lang="tr-TR" sz="2400" dirty="0">
                <a:latin typeface="Cambria" panose="02040503050406030204" pitchFamily="18" charset="0"/>
                <a:ea typeface="Times New Roman" panose="02020603050405020304" pitchFamily="18" charset="0"/>
              </a:rPr>
              <a:t>	a. Maden kömürü (taş kömürü)</a:t>
            </a:r>
          </a:p>
          <a:p>
            <a:pPr algn="just">
              <a:spcAft>
                <a:spcPts val="0"/>
              </a:spcAft>
            </a:pPr>
            <a:r>
              <a:rPr lang="tr-TR" sz="2400" dirty="0">
                <a:latin typeface="Cambria" panose="02040503050406030204" pitchFamily="18" charset="0"/>
                <a:ea typeface="Times New Roman" panose="02020603050405020304" pitchFamily="18" charset="0"/>
              </a:rPr>
              <a:t>	b. Linyit</a:t>
            </a:r>
          </a:p>
          <a:p>
            <a:pPr algn="just">
              <a:spcAft>
                <a:spcPts val="0"/>
              </a:spcAft>
            </a:pPr>
            <a:r>
              <a:rPr lang="tr-TR" sz="2400" dirty="0">
                <a:latin typeface="Cambria" panose="02040503050406030204" pitchFamily="18" charset="0"/>
                <a:ea typeface="Times New Roman" panose="02020603050405020304" pitchFamily="18" charset="0"/>
              </a:rPr>
              <a:t>	c. Ham petrol</a:t>
            </a:r>
          </a:p>
          <a:p>
            <a:pPr algn="just">
              <a:spcAft>
                <a:spcPts val="0"/>
              </a:spcAft>
            </a:pPr>
            <a:r>
              <a:rPr lang="tr-TR" sz="2400" dirty="0">
                <a:latin typeface="Cambria" panose="02040503050406030204" pitchFamily="18" charset="0"/>
                <a:ea typeface="Times New Roman" panose="02020603050405020304" pitchFamily="18" charset="0"/>
              </a:rPr>
              <a:t>	d. Doğal gaz</a:t>
            </a:r>
          </a:p>
          <a:p>
            <a:pPr algn="just">
              <a:spcAft>
                <a:spcPts val="0"/>
              </a:spcAft>
            </a:pPr>
            <a:r>
              <a:rPr lang="tr-TR" sz="2400" dirty="0">
                <a:latin typeface="Cambria" panose="02040503050406030204" pitchFamily="18" charset="0"/>
                <a:ea typeface="Times New Roman" panose="02020603050405020304" pitchFamily="18" charset="0"/>
              </a:rPr>
              <a:t>	e. Bitümlü şistler</a:t>
            </a:r>
          </a:p>
          <a:p>
            <a:pPr algn="just">
              <a:spcAft>
                <a:spcPts val="0"/>
              </a:spcAft>
            </a:pPr>
            <a:r>
              <a:rPr lang="tr-TR" sz="2400" dirty="0">
                <a:latin typeface="Cambria" panose="02040503050406030204" pitchFamily="18" charset="0"/>
                <a:ea typeface="Times New Roman" panose="02020603050405020304" pitchFamily="18" charset="0"/>
              </a:rPr>
              <a:t>       B. Madenler</a:t>
            </a:r>
          </a:p>
          <a:p>
            <a:pPr algn="just">
              <a:spcAft>
                <a:spcPts val="0"/>
              </a:spcAft>
            </a:pPr>
            <a:r>
              <a:rPr lang="tr-TR" sz="2400" dirty="0">
                <a:latin typeface="Cambria" panose="02040503050406030204" pitchFamily="18" charset="0"/>
                <a:ea typeface="Times New Roman" panose="02020603050405020304" pitchFamily="18" charset="0"/>
              </a:rPr>
              <a:t>	a. Uranyum</a:t>
            </a:r>
          </a:p>
          <a:p>
            <a:pPr algn="just">
              <a:spcAft>
                <a:spcPts val="0"/>
              </a:spcAft>
            </a:pPr>
            <a:r>
              <a:rPr lang="tr-TR" sz="2400" dirty="0">
                <a:latin typeface="Cambria" panose="02040503050406030204" pitchFamily="18" charset="0"/>
                <a:ea typeface="Times New Roman" panose="02020603050405020304" pitchFamily="18" charset="0"/>
              </a:rPr>
              <a:t>	B. Toryum	</a:t>
            </a:r>
          </a:p>
        </p:txBody>
      </p:sp>
      <p:sp>
        <p:nvSpPr>
          <p:cNvPr id="3" name="AutoShape 2" descr="crude oil ile ilgili görsel sonucu"/>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pic>
        <p:nvPicPr>
          <p:cNvPr id="2052" name="Picture 4" descr="crude oil ile ilgili görsel sonucu"/>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95852" y="1438310"/>
            <a:ext cx="5812972" cy="348738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928502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627017" y="587828"/>
            <a:ext cx="10907486" cy="6278642"/>
          </a:xfrm>
          <a:prstGeom prst="rect">
            <a:avLst/>
          </a:prstGeom>
        </p:spPr>
        <p:txBody>
          <a:bodyPr wrap="square">
            <a:spAutoFit/>
          </a:bodyPr>
          <a:lstStyle/>
          <a:p>
            <a:r>
              <a:rPr lang="tr-TR" sz="2400" dirty="0">
                <a:latin typeface="Cambria" panose="02040503050406030204" pitchFamily="18" charset="0"/>
              </a:rPr>
              <a:t>Enerji kaynaklarının sınıflandırılmasında kullanılan diğer bir yöntem de bu kaynakların canlı ya da cansız oluşlarına göre yapılandır. 	</a:t>
            </a:r>
          </a:p>
          <a:p>
            <a:r>
              <a:rPr lang="tr-TR" sz="2400" dirty="0">
                <a:latin typeface="Cambria" panose="02040503050406030204" pitchFamily="18" charset="0"/>
              </a:rPr>
              <a:t>Bunlardan ilki; insan ve hayvan gücüdür. İkincisi ise; cansız enerji kaynaklarıdır. Bu gruptaki enerji kaynaklarını ticarî olan ve ticarî olmayan enerji kaynakları olarak iki gruba ayırmak mümkündür: </a:t>
            </a:r>
            <a:endParaRPr lang="tr-TR" sz="2400" dirty="0" smtClean="0">
              <a:latin typeface="Cambria" panose="02040503050406030204" pitchFamily="18" charset="0"/>
            </a:endParaRPr>
          </a:p>
          <a:p>
            <a:r>
              <a:rPr lang="tr-TR" sz="2400" dirty="0">
                <a:latin typeface="Cambria" panose="02040503050406030204" pitchFamily="18" charset="0"/>
              </a:rPr>
              <a:t>I. Ticari Olan Enerji Kaynakları</a:t>
            </a:r>
          </a:p>
          <a:p>
            <a:r>
              <a:rPr lang="tr-TR" sz="2400" dirty="0">
                <a:latin typeface="Cambria" panose="02040503050406030204" pitchFamily="18" charset="0"/>
              </a:rPr>
              <a:t>	     - Hidroelektrik enerjisi</a:t>
            </a:r>
          </a:p>
          <a:p>
            <a:r>
              <a:rPr lang="tr-TR" sz="2400" dirty="0">
                <a:latin typeface="Cambria" panose="02040503050406030204" pitchFamily="18" charset="0"/>
              </a:rPr>
              <a:t>	     - Kömür (Maden kömürü, linyit)</a:t>
            </a:r>
          </a:p>
          <a:p>
            <a:r>
              <a:rPr lang="tr-TR" sz="2400" dirty="0">
                <a:latin typeface="Cambria" panose="02040503050406030204" pitchFamily="18" charset="0"/>
              </a:rPr>
              <a:t>	     - Petrol</a:t>
            </a:r>
          </a:p>
          <a:p>
            <a:r>
              <a:rPr lang="tr-TR" sz="2400" dirty="0">
                <a:latin typeface="Cambria" panose="02040503050406030204" pitchFamily="18" charset="0"/>
              </a:rPr>
              <a:t>	     - Doğal gaz</a:t>
            </a:r>
          </a:p>
          <a:p>
            <a:r>
              <a:rPr lang="tr-TR" sz="2400" dirty="0">
                <a:latin typeface="Cambria" panose="02040503050406030204" pitchFamily="18" charset="0"/>
              </a:rPr>
              <a:t>	     - Nükleer enerji. </a:t>
            </a:r>
          </a:p>
          <a:p>
            <a:r>
              <a:rPr lang="tr-TR" sz="2400" dirty="0">
                <a:latin typeface="Cambria" panose="02040503050406030204" pitchFamily="18" charset="0"/>
              </a:rPr>
              <a:t> </a:t>
            </a:r>
            <a:r>
              <a:rPr lang="tr-TR" sz="2400" dirty="0" smtClean="0">
                <a:latin typeface="Cambria" panose="02040503050406030204" pitchFamily="18" charset="0"/>
              </a:rPr>
              <a:t>II</a:t>
            </a:r>
            <a:r>
              <a:rPr lang="tr-TR" sz="2400" dirty="0">
                <a:latin typeface="Cambria" panose="02040503050406030204" pitchFamily="18" charset="0"/>
              </a:rPr>
              <a:t>. Ticari Olmayan Enerji Kaynakları</a:t>
            </a:r>
          </a:p>
          <a:p>
            <a:r>
              <a:rPr lang="tr-TR" sz="2400" dirty="0">
                <a:latin typeface="Cambria" panose="02040503050406030204" pitchFamily="18" charset="0"/>
              </a:rPr>
              <a:t>	     - Odun</a:t>
            </a:r>
          </a:p>
          <a:p>
            <a:r>
              <a:rPr lang="tr-TR" sz="2400" dirty="0">
                <a:latin typeface="Cambria" panose="02040503050406030204" pitchFamily="18" charset="0"/>
              </a:rPr>
              <a:t>	     - Turba</a:t>
            </a:r>
          </a:p>
          <a:p>
            <a:r>
              <a:rPr lang="tr-TR" sz="2400" dirty="0">
                <a:latin typeface="Cambria" panose="02040503050406030204" pitchFamily="18" charset="0"/>
              </a:rPr>
              <a:t>	     - Tezek</a:t>
            </a:r>
          </a:p>
          <a:p>
            <a:r>
              <a:rPr lang="tr-TR" sz="2400" dirty="0">
                <a:latin typeface="Cambria" panose="02040503050406030204" pitchFamily="18" charset="0"/>
              </a:rPr>
              <a:t>	     - Bitkisel artıklar</a:t>
            </a:r>
          </a:p>
          <a:p>
            <a:endParaRPr lang="tr-TR" dirty="0"/>
          </a:p>
        </p:txBody>
      </p:sp>
    </p:spTree>
    <p:extLst>
      <p:ext uri="{BB962C8B-B14F-4D97-AF65-F5344CB8AC3E}">
        <p14:creationId xmlns:p14="http://schemas.microsoft.com/office/powerpoint/2010/main" val="1057949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26571" y="339634"/>
            <a:ext cx="5513615" cy="5262979"/>
          </a:xfrm>
          <a:prstGeom prst="rect">
            <a:avLst/>
          </a:prstGeom>
        </p:spPr>
        <p:txBody>
          <a:bodyPr wrap="square">
            <a:spAutoFit/>
          </a:bodyPr>
          <a:lstStyle/>
          <a:p>
            <a:pPr algn="just"/>
            <a:endParaRPr lang="tr-TR" sz="2400" dirty="0" smtClean="0">
              <a:latin typeface="Cambria" panose="02040503050406030204" pitchFamily="18" charset="0"/>
            </a:endParaRPr>
          </a:p>
          <a:p>
            <a:pPr algn="just"/>
            <a:endParaRPr lang="tr-TR" sz="2400" dirty="0">
              <a:latin typeface="Cambria" panose="02040503050406030204" pitchFamily="18" charset="0"/>
            </a:endParaRPr>
          </a:p>
          <a:p>
            <a:pPr algn="just"/>
            <a:endParaRPr lang="tr-TR" sz="2400" dirty="0" smtClean="0">
              <a:latin typeface="Cambria" panose="02040503050406030204" pitchFamily="18" charset="0"/>
            </a:endParaRPr>
          </a:p>
          <a:p>
            <a:pPr algn="just"/>
            <a:r>
              <a:rPr lang="tr-TR" sz="2400" dirty="0" smtClean="0">
                <a:latin typeface="Cambria" panose="02040503050406030204" pitchFamily="18" charset="0"/>
              </a:rPr>
              <a:t>Gelişmiş </a:t>
            </a:r>
            <a:r>
              <a:rPr lang="tr-TR" sz="2400" dirty="0">
                <a:latin typeface="Cambria" panose="02040503050406030204" pitchFamily="18" charset="0"/>
              </a:rPr>
              <a:t>ülkelerde odun, tezek, tarım artıkları ve turbanın ticareti söz konusu olmadığı gibi enerji kaynağı olarak da kullanılmazlar. Çünkü bu ülkelerde, odundan endüstri hammaddesi olarak, tezekten ise tarımsal faaliyetlerde doğal gübre olarak yararlanılmaktadır. Oysa aralarında Türkiye’nin de bulunduğu gelişmekte olan ülkelerde kullanılan enerji kaynakları arasında bunlar az da olsa yer almaktadır</a:t>
            </a:r>
          </a:p>
        </p:txBody>
      </p:sp>
      <p:pic>
        <p:nvPicPr>
          <p:cNvPr id="3074" name="Picture 2" descr="tezek ile ilgili görsel sonucu"/>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84633" y="1580605"/>
            <a:ext cx="5536808" cy="404948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577988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509450" y="274320"/>
            <a:ext cx="11103430" cy="6463308"/>
          </a:xfrm>
          <a:prstGeom prst="rect">
            <a:avLst/>
          </a:prstGeom>
        </p:spPr>
        <p:txBody>
          <a:bodyPr wrap="square">
            <a:spAutoFit/>
          </a:bodyPr>
          <a:lstStyle/>
          <a:p>
            <a:pPr indent="449580" algn="just">
              <a:spcAft>
                <a:spcPts val="0"/>
              </a:spcAft>
            </a:pPr>
            <a:endParaRPr lang="tr-TR" dirty="0" smtClean="0">
              <a:effectLst/>
              <a:latin typeface="Times New Roman" panose="02020603050405020304" pitchFamily="18" charset="0"/>
              <a:ea typeface="Times New Roman" panose="02020603050405020304" pitchFamily="18" charset="0"/>
            </a:endParaRPr>
          </a:p>
          <a:p>
            <a:pPr indent="449580" algn="just">
              <a:spcAft>
                <a:spcPts val="0"/>
              </a:spcAft>
            </a:pPr>
            <a:endParaRPr lang="tr-TR" dirty="0">
              <a:latin typeface="Times New Roman" panose="02020603050405020304" pitchFamily="18" charset="0"/>
              <a:ea typeface="Times New Roman" panose="02020603050405020304" pitchFamily="18" charset="0"/>
            </a:endParaRPr>
          </a:p>
          <a:p>
            <a:pPr indent="449580" algn="just">
              <a:spcAft>
                <a:spcPts val="0"/>
              </a:spcAft>
            </a:pPr>
            <a:endParaRPr lang="tr-TR" dirty="0" smtClean="0">
              <a:effectLst/>
              <a:latin typeface="Times New Roman" panose="02020603050405020304" pitchFamily="18" charset="0"/>
              <a:ea typeface="Times New Roman" panose="02020603050405020304" pitchFamily="18" charset="0"/>
            </a:endParaRPr>
          </a:p>
          <a:p>
            <a:pPr indent="449580" algn="just">
              <a:spcAft>
                <a:spcPts val="0"/>
              </a:spcAft>
            </a:pPr>
            <a:r>
              <a:rPr lang="tr-TR" sz="2400" dirty="0" smtClean="0">
                <a:effectLst/>
                <a:latin typeface="Cambria" panose="02040503050406030204" pitchFamily="18" charset="0"/>
                <a:ea typeface="Times New Roman" panose="02020603050405020304" pitchFamily="18" charset="0"/>
                <a:cs typeface="Times New Roman" panose="02020603050405020304" pitchFamily="18" charset="0"/>
              </a:rPr>
              <a:t>Enerji kaynakları birincil (</a:t>
            </a:r>
            <a:r>
              <a:rPr lang="tr-TR" sz="2400" dirty="0" err="1" smtClean="0">
                <a:effectLst/>
                <a:latin typeface="Cambria" panose="02040503050406030204" pitchFamily="18" charset="0"/>
                <a:ea typeface="Times New Roman" panose="02020603050405020304" pitchFamily="18" charset="0"/>
                <a:cs typeface="Times New Roman" panose="02020603050405020304" pitchFamily="18" charset="0"/>
              </a:rPr>
              <a:t>primer</a:t>
            </a:r>
            <a:r>
              <a:rPr lang="tr-TR" sz="2400" dirty="0" smtClean="0">
                <a:effectLst/>
                <a:latin typeface="Cambria" panose="02040503050406030204" pitchFamily="18" charset="0"/>
                <a:ea typeface="Times New Roman" panose="02020603050405020304" pitchFamily="18" charset="0"/>
                <a:cs typeface="Times New Roman" panose="02020603050405020304" pitchFamily="18" charset="0"/>
              </a:rPr>
              <a:t>) ve ikincil (</a:t>
            </a:r>
            <a:r>
              <a:rPr lang="tr-TR" sz="2400" dirty="0" err="1" smtClean="0">
                <a:effectLst/>
                <a:latin typeface="Cambria" panose="02040503050406030204" pitchFamily="18" charset="0"/>
                <a:ea typeface="Times New Roman" panose="02020603050405020304" pitchFamily="18" charset="0"/>
                <a:cs typeface="Times New Roman" panose="02020603050405020304" pitchFamily="18" charset="0"/>
              </a:rPr>
              <a:t>seconder</a:t>
            </a:r>
            <a:r>
              <a:rPr lang="tr-TR" sz="2400" dirty="0" smtClean="0">
                <a:effectLst/>
                <a:latin typeface="Cambria" panose="02040503050406030204" pitchFamily="18" charset="0"/>
                <a:ea typeface="Times New Roman" panose="02020603050405020304" pitchFamily="18" charset="0"/>
                <a:cs typeface="Times New Roman" panose="02020603050405020304" pitchFamily="18" charset="0"/>
              </a:rPr>
              <a:t>) enerji kaynakları olarak da gruplandırılmaktadır.  Buna göre; </a:t>
            </a:r>
          </a:p>
          <a:p>
            <a:pPr indent="449580" algn="just">
              <a:spcAft>
                <a:spcPts val="0"/>
              </a:spcAft>
            </a:pPr>
            <a:r>
              <a:rPr lang="tr-TR" sz="2400" dirty="0" smtClean="0">
                <a:solidFill>
                  <a:srgbClr val="FF0000"/>
                </a:solidFill>
                <a:effectLst/>
                <a:latin typeface="Cambria" panose="02040503050406030204" pitchFamily="18" charset="0"/>
                <a:ea typeface="Times New Roman" panose="02020603050405020304" pitchFamily="18" charset="0"/>
                <a:cs typeface="Times New Roman" panose="02020603050405020304" pitchFamily="18" charset="0"/>
              </a:rPr>
              <a:t> I. Birincil (</a:t>
            </a:r>
            <a:r>
              <a:rPr lang="tr-TR" sz="2400" dirty="0" err="1" smtClean="0">
                <a:solidFill>
                  <a:srgbClr val="FF0000"/>
                </a:solidFill>
                <a:effectLst/>
                <a:latin typeface="Cambria" panose="02040503050406030204" pitchFamily="18" charset="0"/>
                <a:ea typeface="Times New Roman" panose="02020603050405020304" pitchFamily="18" charset="0"/>
                <a:cs typeface="Times New Roman" panose="02020603050405020304" pitchFamily="18" charset="0"/>
              </a:rPr>
              <a:t>primer</a:t>
            </a:r>
            <a:r>
              <a:rPr lang="tr-TR" sz="2400" dirty="0" smtClean="0">
                <a:solidFill>
                  <a:srgbClr val="FF0000"/>
                </a:solidFill>
                <a:effectLst/>
                <a:latin typeface="Cambria" panose="02040503050406030204" pitchFamily="18" charset="0"/>
                <a:ea typeface="Times New Roman" panose="02020603050405020304" pitchFamily="18" charset="0"/>
                <a:cs typeface="Times New Roman" panose="02020603050405020304" pitchFamily="18" charset="0"/>
              </a:rPr>
              <a:t>) enerji kaynakları: </a:t>
            </a:r>
            <a:r>
              <a:rPr lang="tr-TR" sz="2400" dirty="0" smtClean="0">
                <a:effectLst/>
                <a:latin typeface="Cambria" panose="02040503050406030204" pitchFamily="18" charset="0"/>
                <a:ea typeface="Times New Roman" panose="02020603050405020304" pitchFamily="18" charset="0"/>
                <a:cs typeface="Times New Roman" panose="02020603050405020304" pitchFamily="18" charset="0"/>
              </a:rPr>
              <a:t>Bu tür kaynaklar, kullanıldıklarında esas nitelikleri değiştirilmeden doğrudan doğruya enerji veren kaynaklardır. </a:t>
            </a:r>
          </a:p>
          <a:p>
            <a:pPr indent="449580">
              <a:spcAft>
                <a:spcPts val="0"/>
              </a:spcAft>
            </a:pPr>
            <a:r>
              <a:rPr lang="tr-TR" sz="2400" dirty="0" smtClean="0">
                <a:effectLst/>
                <a:latin typeface="Cambria" panose="02040503050406030204" pitchFamily="18" charset="0"/>
                <a:ea typeface="Times New Roman" panose="02020603050405020304" pitchFamily="18" charset="0"/>
                <a:cs typeface="Times New Roman" panose="02020603050405020304" pitchFamily="18" charset="0"/>
              </a:rPr>
              <a:t>- Kömür</a:t>
            </a:r>
          </a:p>
          <a:p>
            <a:pPr indent="449580">
              <a:spcAft>
                <a:spcPts val="0"/>
              </a:spcAft>
            </a:pPr>
            <a:r>
              <a:rPr lang="tr-TR" sz="2400" dirty="0" smtClean="0">
                <a:effectLst/>
                <a:latin typeface="Cambria" panose="02040503050406030204" pitchFamily="18" charset="0"/>
                <a:ea typeface="Times New Roman" panose="02020603050405020304" pitchFamily="18" charset="0"/>
                <a:cs typeface="Times New Roman" panose="02020603050405020304" pitchFamily="18" charset="0"/>
              </a:rPr>
              <a:t>- Petrol</a:t>
            </a:r>
          </a:p>
          <a:p>
            <a:pPr indent="449580">
              <a:spcAft>
                <a:spcPts val="0"/>
              </a:spcAft>
            </a:pPr>
            <a:r>
              <a:rPr lang="tr-TR" sz="2400" dirty="0" smtClean="0">
                <a:effectLst/>
                <a:latin typeface="Cambria" panose="02040503050406030204" pitchFamily="18" charset="0"/>
                <a:ea typeface="Times New Roman" panose="02020603050405020304" pitchFamily="18" charset="0"/>
                <a:cs typeface="Times New Roman" panose="02020603050405020304" pitchFamily="18" charset="0"/>
              </a:rPr>
              <a:t>- Doğal gaz</a:t>
            </a:r>
          </a:p>
          <a:p>
            <a:pPr indent="449580">
              <a:spcAft>
                <a:spcPts val="0"/>
              </a:spcAft>
            </a:pPr>
            <a:r>
              <a:rPr lang="tr-TR" sz="2400" dirty="0" smtClean="0">
                <a:effectLst/>
                <a:latin typeface="Cambria" panose="02040503050406030204" pitchFamily="18" charset="0"/>
                <a:ea typeface="Times New Roman" panose="02020603050405020304" pitchFamily="18" charset="0"/>
                <a:cs typeface="Times New Roman" panose="02020603050405020304" pitchFamily="18" charset="0"/>
              </a:rPr>
              <a:t>- Hidrolik enerji</a:t>
            </a:r>
          </a:p>
          <a:p>
            <a:pPr indent="449580">
              <a:spcAft>
                <a:spcPts val="0"/>
              </a:spcAft>
            </a:pPr>
            <a:r>
              <a:rPr lang="tr-TR" sz="2400" dirty="0" smtClean="0">
                <a:effectLst/>
                <a:latin typeface="Cambria" panose="02040503050406030204" pitchFamily="18" charset="0"/>
                <a:ea typeface="Times New Roman" panose="02020603050405020304" pitchFamily="18" charset="0"/>
                <a:cs typeface="Times New Roman" panose="02020603050405020304" pitchFamily="18" charset="0"/>
              </a:rPr>
              <a:t>- Nükleer enerji</a:t>
            </a:r>
          </a:p>
          <a:p>
            <a:pPr indent="449580">
              <a:spcAft>
                <a:spcPts val="0"/>
              </a:spcAft>
            </a:pPr>
            <a:r>
              <a:rPr lang="tr-TR" sz="2400" dirty="0" smtClean="0">
                <a:effectLst/>
                <a:latin typeface="Cambria" panose="02040503050406030204" pitchFamily="18" charset="0"/>
                <a:ea typeface="Times New Roman" panose="02020603050405020304" pitchFamily="18" charset="0"/>
                <a:cs typeface="Times New Roman" panose="02020603050405020304" pitchFamily="18" charset="0"/>
              </a:rPr>
              <a:t>- Odun ve tezek birincil enerji kaynaklarıdır. </a:t>
            </a:r>
          </a:p>
          <a:p>
            <a:pPr indent="449580">
              <a:spcAft>
                <a:spcPts val="0"/>
              </a:spcAft>
            </a:pPr>
            <a:r>
              <a:rPr lang="tr-TR" sz="2400" dirty="0" smtClean="0">
                <a:effectLst/>
                <a:latin typeface="Cambria" panose="02040503050406030204" pitchFamily="18" charset="0"/>
                <a:ea typeface="Times New Roman" panose="02020603050405020304" pitchFamily="18" charset="0"/>
                <a:cs typeface="Times New Roman" panose="02020603050405020304" pitchFamily="18" charset="0"/>
              </a:rPr>
              <a:t> Bunlara dünya enerji ekonomisine henüz fazlaca katkısı olmayan </a:t>
            </a:r>
          </a:p>
          <a:p>
            <a:pPr indent="449580">
              <a:spcAft>
                <a:spcPts val="0"/>
              </a:spcAft>
            </a:pPr>
            <a:r>
              <a:rPr lang="tr-TR" sz="2400" dirty="0" smtClean="0">
                <a:effectLst/>
                <a:latin typeface="Cambria" panose="02040503050406030204" pitchFamily="18" charset="0"/>
                <a:ea typeface="Times New Roman" panose="02020603050405020304" pitchFamily="18" charset="0"/>
                <a:cs typeface="Times New Roman" panose="02020603050405020304" pitchFamily="18" charset="0"/>
              </a:rPr>
              <a:t>- Güneş</a:t>
            </a:r>
          </a:p>
          <a:p>
            <a:pPr indent="449580">
              <a:spcAft>
                <a:spcPts val="0"/>
              </a:spcAft>
            </a:pPr>
            <a:r>
              <a:rPr lang="tr-TR" sz="2400" dirty="0" smtClean="0">
                <a:effectLst/>
                <a:latin typeface="Cambria" panose="02040503050406030204" pitchFamily="18" charset="0"/>
                <a:ea typeface="Times New Roman" panose="02020603050405020304" pitchFamily="18" charset="0"/>
                <a:cs typeface="Times New Roman" panose="02020603050405020304" pitchFamily="18" charset="0"/>
              </a:rPr>
              <a:t>- Jeotermal</a:t>
            </a:r>
          </a:p>
          <a:p>
            <a:pPr indent="449580">
              <a:spcAft>
                <a:spcPts val="0"/>
              </a:spcAft>
            </a:pPr>
            <a:r>
              <a:rPr lang="tr-TR" sz="2400" dirty="0" smtClean="0">
                <a:effectLst/>
                <a:latin typeface="Cambria" panose="02040503050406030204" pitchFamily="18" charset="0"/>
                <a:ea typeface="Times New Roman" panose="02020603050405020304" pitchFamily="18" charset="0"/>
                <a:cs typeface="Times New Roman" panose="02020603050405020304" pitchFamily="18" charset="0"/>
              </a:rPr>
              <a:t>- Rüzgâr</a:t>
            </a:r>
          </a:p>
          <a:p>
            <a:pPr indent="449580">
              <a:spcAft>
                <a:spcPts val="0"/>
              </a:spcAft>
            </a:pPr>
            <a:r>
              <a:rPr lang="tr-TR" sz="2400" dirty="0" smtClean="0">
                <a:effectLst/>
                <a:latin typeface="Cambria" panose="02040503050406030204" pitchFamily="18" charset="0"/>
                <a:ea typeface="Times New Roman" panose="02020603050405020304" pitchFamily="18" charset="0"/>
                <a:cs typeface="Times New Roman" panose="02020603050405020304" pitchFamily="18" charset="0"/>
              </a:rPr>
              <a:t>- </a:t>
            </a:r>
            <a:r>
              <a:rPr lang="tr-TR" sz="2400" dirty="0" err="1" smtClean="0">
                <a:effectLst/>
                <a:latin typeface="Cambria" panose="02040503050406030204" pitchFamily="18" charset="0"/>
                <a:ea typeface="Times New Roman" panose="02020603050405020304" pitchFamily="18" charset="0"/>
                <a:cs typeface="Times New Roman" panose="02020603050405020304" pitchFamily="18" charset="0"/>
              </a:rPr>
              <a:t>Med</a:t>
            </a:r>
            <a:r>
              <a:rPr lang="tr-TR" sz="2400" dirty="0" smtClean="0">
                <a:effectLst/>
                <a:latin typeface="Cambria" panose="02040503050406030204" pitchFamily="18" charset="0"/>
                <a:ea typeface="Times New Roman" panose="02020603050405020304" pitchFamily="18" charset="0"/>
                <a:cs typeface="Times New Roman" panose="02020603050405020304" pitchFamily="18" charset="0"/>
              </a:rPr>
              <a:t>-cezir de eklenebilir. </a:t>
            </a:r>
          </a:p>
        </p:txBody>
      </p:sp>
    </p:spTree>
    <p:extLst>
      <p:ext uri="{BB962C8B-B14F-4D97-AF65-F5344CB8AC3E}">
        <p14:creationId xmlns:p14="http://schemas.microsoft.com/office/powerpoint/2010/main" val="1020767221"/>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461</TotalTime>
  <Words>464</Words>
  <Application>Microsoft Office PowerPoint</Application>
  <PresentationFormat>Geniş ekran</PresentationFormat>
  <Paragraphs>124</Paragraphs>
  <Slides>12</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12</vt:i4>
      </vt:variant>
    </vt:vector>
  </HeadingPairs>
  <TitlesOfParts>
    <vt:vector size="18" baseType="lpstr">
      <vt:lpstr>Arial</vt:lpstr>
      <vt:lpstr>Calibri</vt:lpstr>
      <vt:lpstr>Calibri Light</vt:lpstr>
      <vt:lpstr>Cambria</vt:lpstr>
      <vt:lpstr>Times New Roman</vt:lpstr>
      <vt:lpstr>Office Teması</vt:lpstr>
      <vt:lpstr>     COG211 ENERJİ KAYNAKLARI </vt:lpstr>
      <vt:lpstr>Enerji nedir</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COG211 ENERJİ KAYNAKLARI</dc:title>
  <dc:creator>mutlu yılmaz</dc:creator>
  <cp:lastModifiedBy>Windows Kullanıcısı</cp:lastModifiedBy>
  <cp:revision>24</cp:revision>
  <dcterms:created xsi:type="dcterms:W3CDTF">2015-10-26T10:55:23Z</dcterms:created>
  <dcterms:modified xsi:type="dcterms:W3CDTF">2018-01-23T22:06:32Z</dcterms:modified>
</cp:coreProperties>
</file>