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9E3C3-CE79-4F66-8DFF-B310C05809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69129EA-B421-40C5-BAB0-B21E7A5E2C16}">
      <dgm:prSet/>
      <dgm:spPr/>
      <dgm:t>
        <a:bodyPr/>
        <a:lstStyle/>
        <a:p>
          <a:r>
            <a:rPr lang="tr-TR"/>
            <a:t>1965’te görünmeye başladı, 1970’ların başlarında daha yoğun</a:t>
          </a:r>
          <a:endParaRPr lang="en-US"/>
        </a:p>
      </dgm:t>
    </dgm:pt>
    <dgm:pt modelId="{17917D22-78D4-41D1-A564-A7E819227D80}" type="parTrans" cxnId="{F8054995-E731-49A1-B3C8-012CA50D5476}">
      <dgm:prSet/>
      <dgm:spPr/>
      <dgm:t>
        <a:bodyPr/>
        <a:lstStyle/>
        <a:p>
          <a:endParaRPr lang="en-US"/>
        </a:p>
      </dgm:t>
    </dgm:pt>
    <dgm:pt modelId="{0D1053A4-9A41-42B4-B42F-ACB2BB568C82}" type="sibTrans" cxnId="{F8054995-E731-49A1-B3C8-012CA50D5476}">
      <dgm:prSet/>
      <dgm:spPr/>
      <dgm:t>
        <a:bodyPr/>
        <a:lstStyle/>
        <a:p>
          <a:endParaRPr lang="en-US"/>
        </a:p>
      </dgm:t>
    </dgm:pt>
    <dgm:pt modelId="{C515DEB1-D03B-4005-8A62-231D65400F0C}">
      <dgm:prSet/>
      <dgm:spPr/>
      <dgm:t>
        <a:bodyPr/>
        <a:lstStyle/>
        <a:p>
          <a:r>
            <a:rPr lang="tr-TR"/>
            <a:t>Özellikler:</a:t>
          </a:r>
          <a:endParaRPr lang="en-US"/>
        </a:p>
      </dgm:t>
    </dgm:pt>
    <dgm:pt modelId="{D5366748-0762-4971-B701-0FA4C705F517}" type="parTrans" cxnId="{3000091E-EE7A-4CF2-9302-1FAA47CDB56B}">
      <dgm:prSet/>
      <dgm:spPr/>
      <dgm:t>
        <a:bodyPr/>
        <a:lstStyle/>
        <a:p>
          <a:endParaRPr lang="en-US"/>
        </a:p>
      </dgm:t>
    </dgm:pt>
    <dgm:pt modelId="{17671D59-35B3-4EA2-86D9-1DB395175BEC}" type="sibTrans" cxnId="{3000091E-EE7A-4CF2-9302-1FAA47CDB56B}">
      <dgm:prSet/>
      <dgm:spPr/>
      <dgm:t>
        <a:bodyPr/>
        <a:lstStyle/>
        <a:p>
          <a:endParaRPr lang="en-US"/>
        </a:p>
      </dgm:t>
    </dgm:pt>
    <dgm:pt modelId="{8B872747-C4BB-464E-81E1-58A777F5BC54}">
      <dgm:prSet/>
      <dgm:spPr/>
      <dgm:t>
        <a:bodyPr/>
        <a:lstStyle/>
        <a:p>
          <a:r>
            <a:rPr lang="tr-TR"/>
            <a:t>Sorgulama, ironi, eleştiri</a:t>
          </a:r>
          <a:endParaRPr lang="en-US"/>
        </a:p>
      </dgm:t>
    </dgm:pt>
    <dgm:pt modelId="{65DD3B41-3420-47EA-94DB-4DD7E4357519}" type="parTrans" cxnId="{864C634D-1681-4A1B-AB20-EB3C624A62E5}">
      <dgm:prSet/>
      <dgm:spPr/>
      <dgm:t>
        <a:bodyPr/>
        <a:lstStyle/>
        <a:p>
          <a:endParaRPr lang="en-US"/>
        </a:p>
      </dgm:t>
    </dgm:pt>
    <dgm:pt modelId="{0D6593CC-7D2F-4027-B41C-07C42640B73B}" type="sibTrans" cxnId="{864C634D-1681-4A1B-AB20-EB3C624A62E5}">
      <dgm:prSet/>
      <dgm:spPr/>
      <dgm:t>
        <a:bodyPr/>
        <a:lstStyle/>
        <a:p>
          <a:endParaRPr lang="en-US"/>
        </a:p>
      </dgm:t>
    </dgm:pt>
    <dgm:pt modelId="{50EA2245-DA32-416B-BF09-7628898022C7}">
      <dgm:prSet/>
      <dgm:spPr/>
      <dgm:t>
        <a:bodyPr/>
        <a:lstStyle/>
        <a:p>
          <a:r>
            <a:rPr lang="tr-TR"/>
            <a:t>Cuntaya karşı, toplum kurallarına karşı</a:t>
          </a:r>
          <a:endParaRPr lang="en-US"/>
        </a:p>
      </dgm:t>
    </dgm:pt>
    <dgm:pt modelId="{DFD5B47C-305B-4C51-8364-A4F088BABEFD}" type="parTrans" cxnId="{04024A48-5D0F-49A8-987A-4AEFD9FAA4CC}">
      <dgm:prSet/>
      <dgm:spPr/>
      <dgm:t>
        <a:bodyPr/>
        <a:lstStyle/>
        <a:p>
          <a:endParaRPr lang="en-US"/>
        </a:p>
      </dgm:t>
    </dgm:pt>
    <dgm:pt modelId="{0CCB9142-4B91-4E9B-9FED-B59CAB6E7377}" type="sibTrans" cxnId="{04024A48-5D0F-49A8-987A-4AEFD9FAA4CC}">
      <dgm:prSet/>
      <dgm:spPr/>
      <dgm:t>
        <a:bodyPr/>
        <a:lstStyle/>
        <a:p>
          <a:endParaRPr lang="en-US"/>
        </a:p>
      </dgm:t>
    </dgm:pt>
    <dgm:pt modelId="{F3A168F8-D7A8-41EA-B22E-E8535C850224}">
      <dgm:prSet/>
      <dgm:spPr/>
      <dgm:t>
        <a:bodyPr/>
        <a:lstStyle/>
        <a:p>
          <a:r>
            <a:rPr lang="tr-TR"/>
            <a:t>Kurumları, yerleşik değerleri kuşku ile yaklaşıyorlar</a:t>
          </a:r>
          <a:endParaRPr lang="en-US"/>
        </a:p>
      </dgm:t>
    </dgm:pt>
    <dgm:pt modelId="{41589862-92DD-4C12-82BC-C984D3155001}" type="parTrans" cxnId="{FECB8708-14AF-4788-9E63-6869B4D2016D}">
      <dgm:prSet/>
      <dgm:spPr/>
      <dgm:t>
        <a:bodyPr/>
        <a:lstStyle/>
        <a:p>
          <a:endParaRPr lang="en-US"/>
        </a:p>
      </dgm:t>
    </dgm:pt>
    <dgm:pt modelId="{C5AD71A1-55A0-4503-ACB1-0D5B47AA4EB4}" type="sibTrans" cxnId="{FECB8708-14AF-4788-9E63-6869B4D2016D}">
      <dgm:prSet/>
      <dgm:spPr/>
      <dgm:t>
        <a:bodyPr/>
        <a:lstStyle/>
        <a:p>
          <a:endParaRPr lang="en-US"/>
        </a:p>
      </dgm:t>
    </dgm:pt>
    <dgm:pt modelId="{539C3216-97B8-49CF-8C11-992BA730E7A6}" type="pres">
      <dgm:prSet presAssocID="{7FB9E3C3-CE79-4F66-8DFF-B310C05809D9}" presName="linear" presStyleCnt="0">
        <dgm:presLayoutVars>
          <dgm:animLvl val="lvl"/>
          <dgm:resizeHandles val="exact"/>
        </dgm:presLayoutVars>
      </dgm:prSet>
      <dgm:spPr/>
    </dgm:pt>
    <dgm:pt modelId="{E35C9593-04F7-4979-9E3E-F225E0B1BC0D}" type="pres">
      <dgm:prSet presAssocID="{969129EA-B421-40C5-BAB0-B21E7A5E2C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CAE5BE-C487-4581-9992-5B0D49184FE3}" type="pres">
      <dgm:prSet presAssocID="{0D1053A4-9A41-42B4-B42F-ACB2BB568C82}" presName="spacer" presStyleCnt="0"/>
      <dgm:spPr/>
    </dgm:pt>
    <dgm:pt modelId="{34113C4E-8025-46A7-9C71-A8632AA15CD5}" type="pres">
      <dgm:prSet presAssocID="{C515DEB1-D03B-4005-8A62-231D65400F0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95B26DC-5569-4DEE-9875-02A2DB67F9EB}" type="pres">
      <dgm:prSet presAssocID="{C515DEB1-D03B-4005-8A62-231D65400F0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0DA7408-2B07-4B38-8F91-D63199D4422A}" type="presOf" srcId="{7FB9E3C3-CE79-4F66-8DFF-B310C05809D9}" destId="{539C3216-97B8-49CF-8C11-992BA730E7A6}" srcOrd="0" destOrd="0" presId="urn:microsoft.com/office/officeart/2005/8/layout/vList2"/>
    <dgm:cxn modelId="{FECB8708-14AF-4788-9E63-6869B4D2016D}" srcId="{C515DEB1-D03B-4005-8A62-231D65400F0C}" destId="{F3A168F8-D7A8-41EA-B22E-E8535C850224}" srcOrd="2" destOrd="0" parTransId="{41589862-92DD-4C12-82BC-C984D3155001}" sibTransId="{C5AD71A1-55A0-4503-ACB1-0D5B47AA4EB4}"/>
    <dgm:cxn modelId="{3000091E-EE7A-4CF2-9302-1FAA47CDB56B}" srcId="{7FB9E3C3-CE79-4F66-8DFF-B310C05809D9}" destId="{C515DEB1-D03B-4005-8A62-231D65400F0C}" srcOrd="1" destOrd="0" parTransId="{D5366748-0762-4971-B701-0FA4C705F517}" sibTransId="{17671D59-35B3-4EA2-86D9-1DB395175BEC}"/>
    <dgm:cxn modelId="{DE7D2C21-948E-4B9B-BF40-7BDE4FBD1DA4}" type="presOf" srcId="{969129EA-B421-40C5-BAB0-B21E7A5E2C16}" destId="{E35C9593-04F7-4979-9E3E-F225E0B1BC0D}" srcOrd="0" destOrd="0" presId="urn:microsoft.com/office/officeart/2005/8/layout/vList2"/>
    <dgm:cxn modelId="{04024A48-5D0F-49A8-987A-4AEFD9FAA4CC}" srcId="{C515DEB1-D03B-4005-8A62-231D65400F0C}" destId="{50EA2245-DA32-416B-BF09-7628898022C7}" srcOrd="1" destOrd="0" parTransId="{DFD5B47C-305B-4C51-8364-A4F088BABEFD}" sibTransId="{0CCB9142-4B91-4E9B-9FED-B59CAB6E7377}"/>
    <dgm:cxn modelId="{864C634D-1681-4A1B-AB20-EB3C624A62E5}" srcId="{C515DEB1-D03B-4005-8A62-231D65400F0C}" destId="{8B872747-C4BB-464E-81E1-58A777F5BC54}" srcOrd="0" destOrd="0" parTransId="{65DD3B41-3420-47EA-94DB-4DD7E4357519}" sibTransId="{0D6593CC-7D2F-4027-B41C-07C42640B73B}"/>
    <dgm:cxn modelId="{3E5DC550-1663-4550-BE89-D8C26C00F3F8}" type="presOf" srcId="{50EA2245-DA32-416B-BF09-7628898022C7}" destId="{795B26DC-5569-4DEE-9875-02A2DB67F9EB}" srcOrd="0" destOrd="1" presId="urn:microsoft.com/office/officeart/2005/8/layout/vList2"/>
    <dgm:cxn modelId="{EC248A56-35E0-4229-8A6D-26BDC2D61A85}" type="presOf" srcId="{C515DEB1-D03B-4005-8A62-231D65400F0C}" destId="{34113C4E-8025-46A7-9C71-A8632AA15CD5}" srcOrd="0" destOrd="0" presId="urn:microsoft.com/office/officeart/2005/8/layout/vList2"/>
    <dgm:cxn modelId="{F8054995-E731-49A1-B3C8-012CA50D5476}" srcId="{7FB9E3C3-CE79-4F66-8DFF-B310C05809D9}" destId="{969129EA-B421-40C5-BAB0-B21E7A5E2C16}" srcOrd="0" destOrd="0" parTransId="{17917D22-78D4-41D1-A564-A7E819227D80}" sibTransId="{0D1053A4-9A41-42B4-B42F-ACB2BB568C82}"/>
    <dgm:cxn modelId="{A7C1F3BE-D770-4329-9A71-62FA1EAD7354}" type="presOf" srcId="{8B872747-C4BB-464E-81E1-58A777F5BC54}" destId="{795B26DC-5569-4DEE-9875-02A2DB67F9EB}" srcOrd="0" destOrd="0" presId="urn:microsoft.com/office/officeart/2005/8/layout/vList2"/>
    <dgm:cxn modelId="{18C38EC5-10AE-44BC-BA10-1F393E81CE79}" type="presOf" srcId="{F3A168F8-D7A8-41EA-B22E-E8535C850224}" destId="{795B26DC-5569-4DEE-9875-02A2DB67F9EB}" srcOrd="0" destOrd="2" presId="urn:microsoft.com/office/officeart/2005/8/layout/vList2"/>
    <dgm:cxn modelId="{E1624BC9-7F1B-4B5E-A0BC-7E71B9A6A921}" type="presParOf" srcId="{539C3216-97B8-49CF-8C11-992BA730E7A6}" destId="{E35C9593-04F7-4979-9E3E-F225E0B1BC0D}" srcOrd="0" destOrd="0" presId="urn:microsoft.com/office/officeart/2005/8/layout/vList2"/>
    <dgm:cxn modelId="{6B50D8C2-BB02-4577-BFCE-BC77AE66BE38}" type="presParOf" srcId="{539C3216-97B8-49CF-8C11-992BA730E7A6}" destId="{FCCAE5BE-C487-4581-9992-5B0D49184FE3}" srcOrd="1" destOrd="0" presId="urn:microsoft.com/office/officeart/2005/8/layout/vList2"/>
    <dgm:cxn modelId="{42053B69-8142-4962-97B0-EC058473A7F6}" type="presParOf" srcId="{539C3216-97B8-49CF-8C11-992BA730E7A6}" destId="{34113C4E-8025-46A7-9C71-A8632AA15CD5}" srcOrd="2" destOrd="0" presId="urn:microsoft.com/office/officeart/2005/8/layout/vList2"/>
    <dgm:cxn modelId="{D8179416-27BC-46B8-A994-10B056E29636}" type="presParOf" srcId="{539C3216-97B8-49CF-8C11-992BA730E7A6}" destId="{795B26DC-5569-4DEE-9875-02A2DB67F9E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C9593-04F7-4979-9E3E-F225E0B1BC0D}">
      <dsp:nvSpPr>
        <dsp:cNvPr id="0" name=""/>
        <dsp:cNvSpPr/>
      </dsp:nvSpPr>
      <dsp:spPr>
        <a:xfrm>
          <a:off x="0" y="342440"/>
          <a:ext cx="6797675" cy="14718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1965’te görünmeye başladı, 1970’ların başlarında daha yoğun</a:t>
          </a:r>
          <a:endParaRPr lang="en-US" sz="3700" kern="1200"/>
        </a:p>
      </dsp:txBody>
      <dsp:txXfrm>
        <a:off x="71850" y="414290"/>
        <a:ext cx="6653975" cy="1328160"/>
      </dsp:txXfrm>
    </dsp:sp>
    <dsp:sp modelId="{34113C4E-8025-46A7-9C71-A8632AA15CD5}">
      <dsp:nvSpPr>
        <dsp:cNvPr id="0" name=""/>
        <dsp:cNvSpPr/>
      </dsp:nvSpPr>
      <dsp:spPr>
        <a:xfrm>
          <a:off x="0" y="1920861"/>
          <a:ext cx="6797675" cy="1471860"/>
        </a:xfrm>
        <a:prstGeom prst="round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/>
            <a:t>Özellikler:</a:t>
          </a:r>
          <a:endParaRPr lang="en-US" sz="3700" kern="1200"/>
        </a:p>
      </dsp:txBody>
      <dsp:txXfrm>
        <a:off x="71850" y="1992711"/>
        <a:ext cx="6653975" cy="1328160"/>
      </dsp:txXfrm>
    </dsp:sp>
    <dsp:sp modelId="{795B26DC-5569-4DEE-9875-02A2DB67F9EB}">
      <dsp:nvSpPr>
        <dsp:cNvPr id="0" name=""/>
        <dsp:cNvSpPr/>
      </dsp:nvSpPr>
      <dsp:spPr>
        <a:xfrm>
          <a:off x="0" y="3392721"/>
          <a:ext cx="6797675" cy="1914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26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900" kern="1200"/>
            <a:t>Sorgulama, ironi, eleştiri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900" kern="1200"/>
            <a:t>Cuntaya karşı, toplum kurallarına karşı</a:t>
          </a:r>
          <a:endParaRPr lang="en-US" sz="2900" kern="120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900" kern="1200"/>
            <a:t>Kurumları, yerleşik değerleri kuşku ile yaklaşıyorlar</a:t>
          </a:r>
          <a:endParaRPr lang="en-US" sz="2900" kern="1200"/>
        </a:p>
      </dsp:txBody>
      <dsp:txXfrm>
        <a:off x="0" y="3392721"/>
        <a:ext cx="6797675" cy="1914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55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7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23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27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44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7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53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80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0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46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986C96F-6DE6-4DB7-B74D-84B35AAC1777}" type="datetimeFigureOut">
              <a:rPr lang="en-GB" smtClean="0"/>
              <a:t>22/12/2023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6F243C-CA50-4C4B-B293-5FC9446BDC5E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5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B52E60-F398-48F9-B3BF-8FE53B243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952" y="643467"/>
            <a:ext cx="7172487" cy="5054008"/>
          </a:xfrm>
        </p:spPr>
        <p:txBody>
          <a:bodyPr anchor="ctr">
            <a:normAutofit/>
          </a:bodyPr>
          <a:lstStyle/>
          <a:p>
            <a:r>
              <a:rPr lang="tr-TR" sz="6600">
                <a:solidFill>
                  <a:schemeClr val="tx2"/>
                </a:solidFill>
              </a:rPr>
              <a:t>1970 – 1980 kuşağı </a:t>
            </a:r>
            <a:endParaRPr lang="en-GB" sz="66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8DCA6-7B26-454E-8F96-F34D1DE28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99" y="643467"/>
            <a:ext cx="3311856" cy="5054008"/>
          </a:xfrm>
        </p:spPr>
        <p:txBody>
          <a:bodyPr anchor="ctr">
            <a:normAutofit/>
          </a:bodyPr>
          <a:lstStyle/>
          <a:p>
            <a:pPr algn="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3" y="1570271"/>
            <a:ext cx="0" cy="3200400"/>
          </a:xfrm>
          <a:prstGeom prst="line">
            <a:avLst/>
          </a:prstGeom>
          <a:ln w="31750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05250E5-90D0-4E41-B9BD-FF661DE54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6792"/>
            <a:ext cx="12188825" cy="52120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677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E539276-3A4C-A727-AE18-798C00B6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6ACD70-48C9-4A5A-A82A-9696200C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‘70 ve ‘80 kuşağı şiiri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D7274-8B87-4C9D-99C2-860606ECC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455621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92478-32DC-44B2-ABDD-EBEB9D0B9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D4FE8F0-C229-4917-A71C-E5F2CFE1D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640A8E-A5F8-4E2C-9ACF-D39888714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2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F5E263C-FB7E-4A3E-AD04-5140CD3D1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E65ED8C-90F7-4EB0-ACCB-64AEF411E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C9E2B-A364-44C8-8AD1-5E5F4561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tr-TR" sz="3600">
                <a:solidFill>
                  <a:srgbClr val="FFFFFF"/>
                </a:solidFill>
              </a:rPr>
              <a:t>‘70 ve ‘80 kuşağı şiiri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604E3BF-88F7-4D19-BEC9-8486966EA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200507A8-B86F-C38E-BF6C-CEDBC946B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61404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419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Kaldırıma çizilmiş seksek oyununun yakından görünümü">
            <a:extLst>
              <a:ext uri="{FF2B5EF4-FFF2-40B4-BE49-F238E27FC236}">
                <a16:creationId xmlns:a16="http://schemas.microsoft.com/office/drawing/2014/main" id="{0EC1C24C-CBC0-6200-57C6-E3851E5E3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</a:blip>
          <a:srcRect t="7097" b="8634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2862B-B47F-43AB-A5DF-54000F1B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‘70 ve ‘80 kuşağı düzyazısı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C5DD8-6E28-44DE-B98E-3C3E98341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455621"/>
            <a:ext cx="10058400" cy="11430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68177E-1445-4DCF-955D-1CAE9B76F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5D52B88-A4AE-4B06-AEFC-8E492B903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D6FA94-0FE6-4CC5-BC1A-1F4780CDA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77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lgedeki grafik ve bir kalem">
            <a:extLst>
              <a:ext uri="{FF2B5EF4-FFF2-40B4-BE49-F238E27FC236}">
                <a16:creationId xmlns:a16="http://schemas.microsoft.com/office/drawing/2014/main" id="{E97D50CB-35D7-B204-900C-234585DEF0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510" b="14220"/>
          <a:stretch/>
        </p:blipFill>
        <p:spPr>
          <a:xfrm>
            <a:off x="1" y="10"/>
            <a:ext cx="12192000" cy="68579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18278-1EF1-4B6F-8AF2-349D4534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551A3A-B030-4523-B6A1-F951C45B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/>
              <a:t>‘70 ve ‘80 kuşağı düzyazısı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A1DB-39F2-4952-A169-277DB0AF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tr-TR"/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70’lerde ve 80’lerde yükseliş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Çoğu yazarlar Albaylar Cuntası (1974) sonrası ortaya çıktı</a:t>
            </a:r>
          </a:p>
          <a:p>
            <a:pPr>
              <a:buFont typeface="Wingdings" panose="05000000000000000000" pitchFamily="2" charset="2"/>
              <a:buChar char="v"/>
            </a:pP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EA98E-85BF-4FFF-997C-A191798B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B023B-B8E5-4EFF-AC8E-79058F4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8149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ftaki kitaplar">
            <a:extLst>
              <a:ext uri="{FF2B5EF4-FFF2-40B4-BE49-F238E27FC236}">
                <a16:creationId xmlns:a16="http://schemas.microsoft.com/office/drawing/2014/main" id="{B89F195E-10AA-820F-49DB-E4B2FBEE5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2231" b="13500"/>
          <a:stretch/>
        </p:blipFill>
        <p:spPr>
          <a:xfrm>
            <a:off x="1" y="10"/>
            <a:ext cx="12192000" cy="68579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18278-1EF1-4B6F-8AF2-349D4534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CE1F6DE-A9C0-44EC-AD3A-8CC4BAAF3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err="1"/>
              <a:t>Maro</a:t>
            </a:r>
            <a:r>
              <a:rPr lang="tr-TR" dirty="0"/>
              <a:t> Duka (1947- 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BF29B-C1C6-48B6-9B70-D9E74E33E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endParaRPr lang="tr-TR" dirty="0"/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Girit doğumlu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Edebiyat dünyasına 1974’te girdi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İki kısa roman kitabı, iki öykü kitabı ve dokuz roman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i="1"/>
              <a:t>Antik Pas </a:t>
            </a:r>
            <a:r>
              <a:rPr lang="tr-TR"/>
              <a:t>(1979): yazarın yaşadığı döneminin toplumunun portresi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i="1"/>
              <a:t>Masumlar ve Suçlular </a:t>
            </a:r>
            <a:r>
              <a:rPr lang="tr-TR"/>
              <a:t>(2004): Girit'te yaşayan Müslümanların ve Hıristiyanların birbirinden ayrılışının ve kopuşunun hikâyesi</a:t>
            </a:r>
          </a:p>
          <a:p>
            <a:pPr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EA98E-85BF-4FFF-997C-A191798B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B023B-B8E5-4EFF-AC8E-79058F4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36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azı tahtası üzerinde yazılan formüller">
            <a:extLst>
              <a:ext uri="{FF2B5EF4-FFF2-40B4-BE49-F238E27FC236}">
                <a16:creationId xmlns:a16="http://schemas.microsoft.com/office/drawing/2014/main" id="{19F40A53-E816-A49F-EA7A-F1397E36C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5730"/>
          <a:stretch/>
        </p:blipFill>
        <p:spPr>
          <a:xfrm>
            <a:off x="1" y="10"/>
            <a:ext cx="12192000" cy="68579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18278-1EF1-4B6F-8AF2-349D4534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BA1D07C-87DD-48EF-9138-49433C7B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err="1"/>
              <a:t>Antonis</a:t>
            </a:r>
            <a:r>
              <a:rPr lang="tr-TR" dirty="0"/>
              <a:t> </a:t>
            </a:r>
            <a:r>
              <a:rPr lang="tr-TR" dirty="0" err="1"/>
              <a:t>Sourounis</a:t>
            </a:r>
            <a:r>
              <a:rPr lang="tr-TR" dirty="0"/>
              <a:t> (1942 – 2019)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71490-3D93-419D-AD63-0C25E5E01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/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Selanik’te doğdu, liseden sonra Almanya’ya taşındı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Çok değişik melek yaptı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Marjinal tipler, yurtdışındaki Yunanların yaşamı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i="1"/>
              <a:t>Gül Balosu </a:t>
            </a:r>
            <a:r>
              <a:rPr lang="tr-TR"/>
              <a:t>(1994): kumar oynayanların ruh portresi 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EA98E-85BF-4FFF-997C-A191798B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B023B-B8E5-4EFF-AC8E-79058F4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126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fların göründüğü bulanık soyut halk kütüphanesi">
            <a:extLst>
              <a:ext uri="{FF2B5EF4-FFF2-40B4-BE49-F238E27FC236}">
                <a16:creationId xmlns:a16="http://schemas.microsoft.com/office/drawing/2014/main" id="{BCBE63CE-1515-E566-F118-7C42DDBE9E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15000"/>
          </a:blip>
          <a:srcRect t="1310" b="14420"/>
          <a:stretch/>
        </p:blipFill>
        <p:spPr>
          <a:xfrm>
            <a:off x="1" y="10"/>
            <a:ext cx="12192000" cy="685799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718278-1EF1-4B6F-8AF2-349D45340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A04880-A1CD-4C46-B812-4DADE5CF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 dirty="0" err="1"/>
              <a:t>Alki</a:t>
            </a:r>
            <a:r>
              <a:rPr lang="tr-TR" dirty="0"/>
              <a:t> </a:t>
            </a:r>
            <a:r>
              <a:rPr lang="tr-TR" dirty="0" err="1"/>
              <a:t>Zei</a:t>
            </a:r>
            <a:r>
              <a:rPr lang="tr-TR" dirty="0"/>
              <a:t> (1925 – 2020)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DC62C-1ED6-419D-B7D3-1BDDBC59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tr-TR"/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Felsefe, tiyatro ve sinema okudu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1954 – 1964 yılların arasında Sovyet Birliği’nde</a:t>
            </a:r>
            <a:r>
              <a:rPr lang="el-GR"/>
              <a:t>, </a:t>
            </a:r>
            <a:r>
              <a:rPr lang="tr-TR"/>
              <a:t>Albaylar Cuntanın döneminde Paris’te siyasi mülteci olarak yaşadı.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Çocuk kitapları yazdı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/>
              <a:t>Kendi deneyimleri tarih olayları ile iç içe geçiyor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i="1"/>
              <a:t>Yaşamamak – </a:t>
            </a:r>
            <a:r>
              <a:rPr lang="tr-TR" i="1" err="1"/>
              <a:t>Ahilya’nin</a:t>
            </a:r>
            <a:r>
              <a:rPr lang="tr-TR" i="1"/>
              <a:t> Nişanlısı </a:t>
            </a:r>
            <a:r>
              <a:rPr lang="tr-TR"/>
              <a:t>(1987): Kuşağının ve özellikle solcuların portresi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5EA98E-85BF-4FFF-997C-A191798B2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B023B-B8E5-4EFF-AC8E-79058F44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3498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Şehirde görkemli bir binanın ve önündeki merdivenler ve sütunlar">
            <a:extLst>
              <a:ext uri="{FF2B5EF4-FFF2-40B4-BE49-F238E27FC236}">
                <a16:creationId xmlns:a16="http://schemas.microsoft.com/office/drawing/2014/main" id="{52017D8C-C2CF-DE77-D6AD-A338A57E7D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C014F1-8E33-495F-A49E-7911F19D8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CA72ECD-1037-41DB-9379-B43C337A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tr-TR">
                <a:solidFill>
                  <a:schemeClr val="tx1"/>
                </a:solidFill>
              </a:rPr>
              <a:t>Rea Galanaki (1947 - 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19E28-A664-44AC-9C80-E65EFF5EF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0">
              <a:buClr>
                <a:srgbClr val="99CB38"/>
              </a:buClr>
              <a:buFont typeface="Wingdings" panose="05000000000000000000" pitchFamily="2" charset="2"/>
              <a:buChar char="v"/>
            </a:pPr>
            <a:endParaRPr lang="tr-TR">
              <a:solidFill>
                <a:schemeClr val="tx1"/>
              </a:solidFill>
            </a:endParaRP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v"/>
            </a:pPr>
            <a:r>
              <a:rPr lang="tr-TR">
                <a:solidFill>
                  <a:schemeClr val="tx1"/>
                </a:solidFill>
              </a:rPr>
              <a:t>Girit doğumlu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v"/>
            </a:pPr>
            <a:r>
              <a:rPr lang="tr-TR">
                <a:solidFill>
                  <a:schemeClr val="tx1"/>
                </a:solidFill>
              </a:rPr>
              <a:t>Tarihi kişiler ve olaylar, farklı bir bakış açısı ile kaleme alınıyor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v"/>
            </a:pPr>
            <a:r>
              <a:rPr lang="tr-TR" i="1">
                <a:solidFill>
                  <a:schemeClr val="tx1"/>
                </a:solidFill>
              </a:rPr>
              <a:t>İsmail Ferik Paşa’nın Hayatı</a:t>
            </a:r>
            <a:r>
              <a:rPr lang="tr-TR">
                <a:solidFill>
                  <a:schemeClr val="tx1"/>
                </a:solidFill>
              </a:rPr>
              <a:t> (1989): gerçek bir olaya dayanır, </a:t>
            </a:r>
            <a:br>
              <a:rPr lang="tr-TR">
                <a:solidFill>
                  <a:schemeClr val="tx1"/>
                </a:solidFill>
              </a:rPr>
            </a:br>
            <a:r>
              <a:rPr lang="tr-TR">
                <a:solidFill>
                  <a:schemeClr val="tx1"/>
                </a:solidFill>
              </a:rPr>
              <a:t>  ulusal kimliklerin kuruluşu ve çatışan aidiyetler meselesini işliyor</a:t>
            </a:r>
          </a:p>
          <a:p>
            <a:pPr lvl="2">
              <a:buClr>
                <a:srgbClr val="99CB38"/>
              </a:buClr>
              <a:buFont typeface="Wingdings" panose="05000000000000000000" pitchFamily="2" charset="2"/>
              <a:buChar char="v"/>
            </a:pPr>
            <a:r>
              <a:rPr lang="tr-TR">
                <a:solidFill>
                  <a:schemeClr val="tx1"/>
                </a:solidFill>
              </a:rPr>
              <a:t>UNESCO’nun Ulusal Edebiyatını En İyi Temsil Eden Eserler listesine seçilen </a:t>
            </a:r>
            <a:br>
              <a:rPr lang="tr-TR">
                <a:solidFill>
                  <a:schemeClr val="tx1"/>
                </a:solidFill>
              </a:rPr>
            </a:br>
            <a:r>
              <a:rPr lang="tr-TR">
                <a:solidFill>
                  <a:schemeClr val="tx1"/>
                </a:solidFill>
              </a:rPr>
              <a:t>ilk Yunan Romanı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D2B04A-1137-44B5-B028-ACB68B02C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AA227F-6DA2-4C84-A893-F326972F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56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264</Words>
  <Application>Microsoft Office PowerPoint</Application>
  <PresentationFormat>Geniş ekran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Wingdings</vt:lpstr>
      <vt:lpstr>Retrospect</vt:lpstr>
      <vt:lpstr>1970 – 1980 kuşağı </vt:lpstr>
      <vt:lpstr>‘70 ve ‘80 kuşağı şiiri</vt:lpstr>
      <vt:lpstr>‘70 ve ‘80 kuşağı şiiri</vt:lpstr>
      <vt:lpstr>‘70 ve ‘80 kuşağı düzyazısı</vt:lpstr>
      <vt:lpstr>‘70 ve ‘80 kuşağı düzyazısı</vt:lpstr>
      <vt:lpstr>Maro Duka (1947- )</vt:lpstr>
      <vt:lpstr>Antonis Sourounis (1942 – 2019)</vt:lpstr>
      <vt:lpstr>Alki Zei (1925 – 2020)</vt:lpstr>
      <vt:lpstr>Rea Galanaki (1947 - 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Efpraxia Nerantzaki</dc:creator>
  <cp:lastModifiedBy>halil eser atay</cp:lastModifiedBy>
  <cp:revision>10</cp:revision>
  <dcterms:created xsi:type="dcterms:W3CDTF">2020-05-16T12:24:55Z</dcterms:created>
  <dcterms:modified xsi:type="dcterms:W3CDTF">2023-12-22T10:54:05Z</dcterms:modified>
</cp:coreProperties>
</file>