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84" r:id="rId7"/>
    <p:sldId id="262" r:id="rId8"/>
    <p:sldId id="263" r:id="rId9"/>
    <p:sldId id="264" r:id="rId10"/>
    <p:sldId id="265" r:id="rId11"/>
    <p:sldId id="266" r:id="rId12"/>
    <p:sldId id="269" r:id="rId13"/>
    <p:sldId id="268" r:id="rId14"/>
    <p:sldId id="267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5" r:id="rId25"/>
    <p:sldId id="280" r:id="rId26"/>
    <p:sldId id="283" r:id="rId27"/>
    <p:sldId id="281" r:id="rId28"/>
    <p:sldId id="282" r:id="rId2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4F11-1F74-47FD-A855-20DB5D3A1F4B}" type="datetimeFigureOut">
              <a:rPr lang="tr-TR" smtClean="0"/>
              <a:t>29.2.2016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7E04-1A76-4D22-BE4A-863C740B2F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150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4F11-1F74-47FD-A855-20DB5D3A1F4B}" type="datetimeFigureOut">
              <a:rPr lang="tr-TR" smtClean="0"/>
              <a:t>29.2.2016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7E04-1A76-4D22-BE4A-863C740B2F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0238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4F11-1F74-47FD-A855-20DB5D3A1F4B}" type="datetimeFigureOut">
              <a:rPr lang="tr-TR" smtClean="0"/>
              <a:t>29.2.2016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7E04-1A76-4D22-BE4A-863C740B2F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78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4F11-1F74-47FD-A855-20DB5D3A1F4B}" type="datetimeFigureOut">
              <a:rPr lang="tr-TR" smtClean="0"/>
              <a:t>29.2.2016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7E04-1A76-4D22-BE4A-863C740B2F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012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4F11-1F74-47FD-A855-20DB5D3A1F4B}" type="datetimeFigureOut">
              <a:rPr lang="tr-TR" smtClean="0"/>
              <a:t>29.2.2016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7E04-1A76-4D22-BE4A-863C740B2F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6924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4F11-1F74-47FD-A855-20DB5D3A1F4B}" type="datetimeFigureOut">
              <a:rPr lang="tr-TR" smtClean="0"/>
              <a:t>29.2.2016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7E04-1A76-4D22-BE4A-863C740B2F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46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4F11-1F74-47FD-A855-20DB5D3A1F4B}" type="datetimeFigureOut">
              <a:rPr lang="tr-TR" smtClean="0"/>
              <a:t>29.2.2016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7E04-1A76-4D22-BE4A-863C740B2F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127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4F11-1F74-47FD-A855-20DB5D3A1F4B}" type="datetimeFigureOut">
              <a:rPr lang="tr-TR" smtClean="0"/>
              <a:t>29.2.2016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7E04-1A76-4D22-BE4A-863C740B2F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9908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4F11-1F74-47FD-A855-20DB5D3A1F4B}" type="datetimeFigureOut">
              <a:rPr lang="tr-TR" smtClean="0"/>
              <a:t>29.2.2016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7E04-1A76-4D22-BE4A-863C740B2F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196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4F11-1F74-47FD-A855-20DB5D3A1F4B}" type="datetimeFigureOut">
              <a:rPr lang="tr-TR" smtClean="0"/>
              <a:t>29.2.2016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7E04-1A76-4D22-BE4A-863C740B2F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0126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4F11-1F74-47FD-A855-20DB5D3A1F4B}" type="datetimeFigureOut">
              <a:rPr lang="tr-TR" smtClean="0"/>
              <a:t>29.2.2016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7E04-1A76-4D22-BE4A-863C740B2F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2633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74F11-1F74-47FD-A855-20DB5D3A1F4B}" type="datetimeFigureOut">
              <a:rPr lang="tr-TR" smtClean="0"/>
              <a:t>29.2.2016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F7E04-1A76-4D22-BE4A-863C740B2F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383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BECERİ VE BECERİ TÜRLERİ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966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Beceri nedir?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Beceri</a:t>
            </a:r>
            <a:r>
              <a:rPr lang="tr-TR" dirty="0"/>
              <a:t>, sinir – kas ( </a:t>
            </a:r>
            <a:r>
              <a:rPr lang="tr-TR" dirty="0" err="1"/>
              <a:t>nöromusküler</a:t>
            </a:r>
            <a:r>
              <a:rPr lang="tr-TR" dirty="0"/>
              <a:t> ) koordinasyonudur ve her hareketin istenilen kuvvette, süratte ve şiddette meydana gelmesi </a:t>
            </a:r>
            <a:r>
              <a:rPr lang="tr-TR" dirty="0" smtClean="0"/>
              <a:t>olayıdır.</a:t>
            </a:r>
          </a:p>
          <a:p>
            <a:endParaRPr lang="tr-TR" dirty="0"/>
          </a:p>
          <a:p>
            <a:r>
              <a:rPr lang="tr-TR" dirty="0" smtClean="0"/>
              <a:t>Beceri</a:t>
            </a:r>
            <a:r>
              <a:rPr lang="tr-TR" dirty="0"/>
              <a:t>, sporcunun kısa zamanda karmaşık hareketleri öğrenebilmesi ve değişik şartlar altında bu hareketleri çabuk ve amaca uygun olarak uygulayabilmesi yeteneğidir.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BECERİ </a:t>
            </a:r>
            <a:r>
              <a:rPr lang="tr-TR" dirty="0"/>
              <a:t>: Kasların ve merkezi sinir sisteminin uyum içinde çalışarak, amaca yönelik hareket meydana getirmesidir</a:t>
            </a:r>
          </a:p>
        </p:txBody>
      </p:sp>
    </p:spTree>
    <p:extLst>
      <p:ext uri="{BB962C8B-B14F-4D97-AF65-F5344CB8AC3E}">
        <p14:creationId xmlns:p14="http://schemas.microsoft.com/office/powerpoint/2010/main" val="782841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İlgili Alanlar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Hareketi en </a:t>
            </a:r>
            <a:r>
              <a:rPr lang="tr-TR" dirty="0"/>
              <a:t>optimum düzeyde ortaya koyabilme yeteneğini inceleyen alanlar; </a:t>
            </a:r>
            <a:endParaRPr lang="tr-TR" dirty="0" smtClean="0"/>
          </a:p>
          <a:p>
            <a:r>
              <a:rPr lang="tr-TR" dirty="0" smtClean="0"/>
              <a:t>Motor </a:t>
            </a:r>
            <a:r>
              <a:rPr lang="tr-TR" dirty="0"/>
              <a:t>Öğrenme, alıştırma ve deneyim sonucu harekette meydana gelen değişikleri inceler (Beceri Öğrenimi</a:t>
            </a:r>
            <a:r>
              <a:rPr lang="tr-TR" dirty="0" smtClean="0"/>
              <a:t>).</a:t>
            </a:r>
          </a:p>
          <a:p>
            <a:r>
              <a:rPr lang="tr-TR" dirty="0" smtClean="0"/>
              <a:t>Motor </a:t>
            </a:r>
            <a:r>
              <a:rPr lang="tr-TR" dirty="0"/>
              <a:t>Kontrol, Hareketlerin nasıl kontrol edildiğini, merkezi sinir sisteminin kas ve eklem hareketlerini nasıl organize ettiğini inceler. </a:t>
            </a:r>
            <a:endParaRPr lang="tr-TR" dirty="0" smtClean="0"/>
          </a:p>
          <a:p>
            <a:r>
              <a:rPr lang="tr-TR" dirty="0" smtClean="0"/>
              <a:t>Motor </a:t>
            </a:r>
            <a:r>
              <a:rPr lang="tr-TR" dirty="0"/>
              <a:t>Gelişim, Nasıl ve neden bu becerilerin çocukluk döneminde geliştiğini ve yaşla gerilediğini inceler (</a:t>
            </a:r>
            <a:r>
              <a:rPr lang="tr-TR" dirty="0" err="1"/>
              <a:t>psikomotor</a:t>
            </a:r>
            <a:r>
              <a:rPr lang="tr-TR" dirty="0"/>
              <a:t> gelişim). </a:t>
            </a:r>
          </a:p>
        </p:txBody>
      </p:sp>
    </p:spTree>
    <p:extLst>
      <p:ext uri="{BB962C8B-B14F-4D97-AF65-F5344CB8AC3E}">
        <p14:creationId xmlns:p14="http://schemas.microsoft.com/office/powerpoint/2010/main" val="2813510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Öğrenme: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bireyin </a:t>
            </a:r>
            <a:r>
              <a:rPr lang="tr-TR" dirty="0"/>
              <a:t>alıştırma ve deneyim sonucu motor becerileri uygulama yeterliliğindeki göreceli davranış değişikliği. </a:t>
            </a:r>
            <a:endParaRPr lang="tr-TR" dirty="0" smtClean="0"/>
          </a:p>
          <a:p>
            <a:r>
              <a:rPr lang="tr-TR" dirty="0" smtClean="0"/>
              <a:t>Beceri </a:t>
            </a:r>
            <a:r>
              <a:rPr lang="tr-TR" dirty="0"/>
              <a:t>öğreniminde 4 temel özellik: öğrenme Becerikli davranış üretebilme kapasitesini kazanma sürecidir. </a:t>
            </a:r>
            <a:endParaRPr lang="tr-TR" dirty="0" smtClean="0"/>
          </a:p>
          <a:p>
            <a:r>
              <a:rPr lang="tr-TR" dirty="0" smtClean="0"/>
              <a:t>Pratik </a:t>
            </a:r>
            <a:r>
              <a:rPr lang="tr-TR" dirty="0"/>
              <a:t>yapmanın ya da deneyiminin sonucunda oluşur. Doğrudan gözlemlenemez. </a:t>
            </a:r>
            <a:endParaRPr lang="tr-TR" dirty="0" smtClean="0"/>
          </a:p>
          <a:p>
            <a:r>
              <a:rPr lang="tr-TR" dirty="0" smtClean="0"/>
              <a:t>Çıkarım </a:t>
            </a:r>
            <a:r>
              <a:rPr lang="tr-TR" dirty="0"/>
              <a:t>yapılması gerekir. Becerikli performans için kapasitede oluştuğu varsayılan göreli olarak sürekli (kalıcı) değişmelerdir. </a:t>
            </a:r>
          </a:p>
        </p:txBody>
      </p:sp>
    </p:spTree>
    <p:extLst>
      <p:ext uri="{BB962C8B-B14F-4D97-AF65-F5344CB8AC3E}">
        <p14:creationId xmlns:p14="http://schemas.microsoft.com/office/powerpoint/2010/main" val="88127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Motor beceri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amaca yönelik olarak yapılan ve öğrenilmesi gereken istemli davranış veya görev</a:t>
            </a:r>
          </a:p>
        </p:txBody>
      </p:sp>
    </p:spTree>
    <p:extLst>
      <p:ext uri="{BB962C8B-B14F-4D97-AF65-F5344CB8AC3E}">
        <p14:creationId xmlns:p14="http://schemas.microsoft.com/office/powerpoint/2010/main" val="34114931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Motor Beceri: Beceri sınıflaması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Motor </a:t>
            </a:r>
            <a:r>
              <a:rPr lang="tr-TR" dirty="0"/>
              <a:t>performans iki biçimde algılanabilir: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Beceri </a:t>
            </a:r>
            <a:r>
              <a:rPr lang="tr-TR" dirty="0"/>
              <a:t>bir görev / iş gibi (okçuluk veya elma soymak) veya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Beceri </a:t>
            </a:r>
            <a:r>
              <a:rPr lang="tr-TR" dirty="0"/>
              <a:t>yüksek becerili ile düşük becerili kişileri birbirinden ayıran özellikler açısından bakılarak </a:t>
            </a:r>
            <a:r>
              <a:rPr lang="tr-TR" dirty="0" smtClean="0"/>
              <a:t>da </a:t>
            </a:r>
            <a:r>
              <a:rPr lang="tr-TR" dirty="0"/>
              <a:t>algılanabilir. </a:t>
            </a:r>
          </a:p>
        </p:txBody>
      </p:sp>
    </p:spTree>
    <p:extLst>
      <p:ext uri="{BB962C8B-B14F-4D97-AF65-F5344CB8AC3E}">
        <p14:creationId xmlns:p14="http://schemas.microsoft.com/office/powerpoint/2010/main" val="2923060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Görev Bakış Açısı: Beceri Sınıflaması (Kategoriler)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Görev </a:t>
            </a:r>
            <a:r>
              <a:rPr lang="tr-TR" dirty="0"/>
              <a:t>organizasyonuna göre beceri sınıflaması </a:t>
            </a:r>
            <a:endParaRPr lang="tr-TR" dirty="0" smtClean="0"/>
          </a:p>
          <a:p>
            <a:r>
              <a:rPr lang="tr-TR" dirty="0" smtClean="0"/>
              <a:t>Kesik</a:t>
            </a:r>
            <a:r>
              <a:rPr lang="tr-TR" dirty="0"/>
              <a:t>, seri ve devamlı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Motor </a:t>
            </a:r>
            <a:r>
              <a:rPr lang="tr-TR" dirty="0"/>
              <a:t>ve bilişsel öğelerin önemine göre beceri sınıflaması </a:t>
            </a:r>
            <a:endParaRPr lang="tr-TR" dirty="0" smtClean="0"/>
          </a:p>
          <a:p>
            <a:r>
              <a:rPr lang="tr-TR" dirty="0" smtClean="0"/>
              <a:t>Motor </a:t>
            </a:r>
            <a:r>
              <a:rPr lang="tr-TR" dirty="0"/>
              <a:t>ve bilişsel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Çevrenin </a:t>
            </a:r>
            <a:r>
              <a:rPr lang="tr-TR" dirty="0"/>
              <a:t>tahmin edilebilirlik düzeyine göre beceri sınıflaması </a:t>
            </a:r>
            <a:endParaRPr lang="tr-TR" dirty="0" smtClean="0"/>
          </a:p>
          <a:p>
            <a:r>
              <a:rPr lang="tr-TR" dirty="0" smtClean="0"/>
              <a:t>Açık </a:t>
            </a:r>
            <a:r>
              <a:rPr lang="tr-TR" dirty="0"/>
              <a:t>- Kapalı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Kullanılan </a:t>
            </a:r>
            <a:r>
              <a:rPr lang="tr-TR" dirty="0"/>
              <a:t>kas büyüklüğüne göre beceri sınıflaması </a:t>
            </a:r>
            <a:endParaRPr lang="tr-TR" dirty="0" smtClean="0"/>
          </a:p>
          <a:p>
            <a:r>
              <a:rPr lang="tr-TR" dirty="0" smtClean="0"/>
              <a:t>Küçük </a:t>
            </a:r>
            <a:r>
              <a:rPr lang="tr-TR" dirty="0"/>
              <a:t>ve büyük kas kitlesi </a:t>
            </a:r>
          </a:p>
        </p:txBody>
      </p:sp>
    </p:spTree>
    <p:extLst>
      <p:ext uri="{BB962C8B-B14F-4D97-AF65-F5344CB8AC3E}">
        <p14:creationId xmlns:p14="http://schemas.microsoft.com/office/powerpoint/2010/main" val="750612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Görev organizasyonuna göre beceri sınıflaması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Kesik </a:t>
            </a:r>
            <a:r>
              <a:rPr lang="tr-TR" dirty="0"/>
              <a:t>Beceri: Genellikle kısa süreli ve başı ile sonu belli hareketler. Top atma ve topa vurma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Seri </a:t>
            </a:r>
            <a:r>
              <a:rPr lang="tr-TR" dirty="0"/>
              <a:t>Beceriler: Bir çok kesik hareketin bir araya getirilmesi ile oluşan karmaşık hareketler Araba vitesini değiştirmek ve jimnastikte yer hareketleri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Devamlı </a:t>
            </a:r>
            <a:r>
              <a:rPr lang="tr-TR" dirty="0"/>
              <a:t>Beceri: Başı ve sonu tam olarak belli olmayan ve dakikalarca devam edebilen hareketler. Yüzme ve bisiklet gibi….</a:t>
            </a:r>
          </a:p>
        </p:txBody>
      </p:sp>
    </p:spTree>
    <p:extLst>
      <p:ext uri="{BB962C8B-B14F-4D97-AF65-F5344CB8AC3E}">
        <p14:creationId xmlns:p14="http://schemas.microsoft.com/office/powerpoint/2010/main" val="3923334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Motor ve Bilişsel Öğelerin Önemine Göre Beceri Sınıflaması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Motor </a:t>
            </a:r>
            <a:r>
              <a:rPr lang="tr-TR" dirty="0"/>
              <a:t>Beceriler: başarıyı belirleyen temel unsur hareket kalitesinin kendisidir. </a:t>
            </a:r>
            <a:endParaRPr lang="tr-TR" dirty="0" smtClean="0"/>
          </a:p>
          <a:p>
            <a:r>
              <a:rPr lang="tr-TR" dirty="0" smtClean="0"/>
              <a:t>Ağırlık </a:t>
            </a:r>
            <a:r>
              <a:rPr lang="tr-TR" dirty="0"/>
              <a:t>kaldırmak ve yüksek atlama </a:t>
            </a:r>
            <a:endParaRPr lang="tr-TR" dirty="0" smtClean="0"/>
          </a:p>
          <a:p>
            <a:r>
              <a:rPr lang="tr-TR" dirty="0" smtClean="0"/>
              <a:t>Motor </a:t>
            </a:r>
            <a:r>
              <a:rPr lang="tr-TR" dirty="0"/>
              <a:t>beceriler nasıl yapılması gerektiğiyle ilgilidir (hareketi doğru yapmak)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Zihinsel </a:t>
            </a:r>
            <a:r>
              <a:rPr lang="tr-TR" dirty="0"/>
              <a:t>Beceriler: başarıyı belirleyen temel unsur hangi hareketin yapıldığıdır. </a:t>
            </a:r>
            <a:endParaRPr lang="tr-TR" dirty="0" smtClean="0"/>
          </a:p>
          <a:p>
            <a:r>
              <a:rPr lang="tr-TR" dirty="0" smtClean="0"/>
              <a:t>Satranç </a:t>
            </a:r>
            <a:r>
              <a:rPr lang="tr-TR" dirty="0"/>
              <a:t>oynamak ve antrenörlük </a:t>
            </a:r>
            <a:endParaRPr lang="tr-TR" dirty="0" smtClean="0"/>
          </a:p>
          <a:p>
            <a:r>
              <a:rPr lang="tr-TR" dirty="0" smtClean="0"/>
              <a:t>Motor </a:t>
            </a:r>
            <a:r>
              <a:rPr lang="tr-TR" dirty="0"/>
              <a:t>beceriler ne yapıldığı ile ilgilidir. </a:t>
            </a:r>
          </a:p>
        </p:txBody>
      </p:sp>
    </p:spTree>
    <p:extLst>
      <p:ext uri="{BB962C8B-B14F-4D97-AF65-F5344CB8AC3E}">
        <p14:creationId xmlns:p14="http://schemas.microsoft.com/office/powerpoint/2010/main" val="13904091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Çevrenin tahmin edilebilirlik düzeyine göre beceri sınıflaması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Açık </a:t>
            </a:r>
            <a:r>
              <a:rPr lang="tr-TR" dirty="0"/>
              <a:t>Beceri: Eylem sırasında çevresel şartlar değişkendir ve tahmin edilemez. </a:t>
            </a:r>
            <a:endParaRPr lang="tr-TR" dirty="0" smtClean="0"/>
          </a:p>
          <a:p>
            <a:r>
              <a:rPr lang="tr-TR" dirty="0" smtClean="0"/>
              <a:t>Kaleci </a:t>
            </a:r>
            <a:r>
              <a:rPr lang="tr-TR" dirty="0"/>
              <a:t>açısından penaltı atışı ve ormanlı alanda koşu,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Kapalı </a:t>
            </a:r>
            <a:r>
              <a:rPr lang="tr-TR" dirty="0"/>
              <a:t>Beceri: Eylem sırasında çevresel şartlar sabittir ve tahmin edilebilir. Eylemden önce kişi plan </a:t>
            </a:r>
            <a:r>
              <a:rPr lang="tr-TR" dirty="0" smtClean="0"/>
              <a:t>yapabilir</a:t>
            </a:r>
          </a:p>
          <a:p>
            <a:r>
              <a:rPr lang="tr-TR" dirty="0" smtClean="0"/>
              <a:t>Dart </a:t>
            </a:r>
            <a:r>
              <a:rPr lang="tr-TR" dirty="0"/>
              <a:t>atışı ve daktilo kullanımı, Teniste servis atışı yapan </a:t>
            </a:r>
          </a:p>
        </p:txBody>
      </p:sp>
    </p:spTree>
    <p:extLst>
      <p:ext uri="{BB962C8B-B14F-4D97-AF65-F5344CB8AC3E}">
        <p14:creationId xmlns:p14="http://schemas.microsoft.com/office/powerpoint/2010/main" val="34371662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Kullanılan Kas büyüklüğüne göre beceri sınıflaması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Büyük </a:t>
            </a:r>
            <a:r>
              <a:rPr lang="tr-TR" dirty="0"/>
              <a:t>kas Kitlesi: vücudun büyük kas kitleleri kullanılarak yapılan ve başarılı bir uygulama için kesinliğin çok önemli olmadığı beceriler. Yürüme ve atlama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Küçük </a:t>
            </a:r>
            <a:r>
              <a:rPr lang="tr-TR" dirty="0"/>
              <a:t>kas kitlesi: vücudun küçük kaslarıyla ve el göz koordinasyonu ile yüksek derecede kesinliğin gerektirdiği beceriler Resim yapmak, yazı yazmak, dikiş-nakış </a:t>
            </a:r>
          </a:p>
        </p:txBody>
      </p:sp>
    </p:spTree>
    <p:extLst>
      <p:ext uri="{BB962C8B-B14F-4D97-AF65-F5344CB8AC3E}">
        <p14:creationId xmlns:p14="http://schemas.microsoft.com/office/powerpoint/2010/main" val="4262685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BECERİ NEDEN ÖNEMLİDİR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Motor </a:t>
            </a:r>
            <a:r>
              <a:rPr lang="tr-TR" dirty="0"/>
              <a:t>becerileri Öğrenirken ve Uygularken Gelişen Süreçleri Anlamak bize,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Öğretim </a:t>
            </a:r>
            <a:r>
              <a:rPr lang="tr-TR" dirty="0"/>
              <a:t>materyallerini ve organizasyonu uygun şartlarda tasarlamada </a:t>
            </a:r>
            <a:endParaRPr lang="tr-TR" dirty="0" smtClean="0"/>
          </a:p>
          <a:p>
            <a:r>
              <a:rPr lang="tr-TR" dirty="0" smtClean="0"/>
              <a:t>Farklı </a:t>
            </a:r>
            <a:r>
              <a:rPr lang="tr-TR" dirty="0"/>
              <a:t>motor becerileri daha verimli alıştırma deneyimleri ile kazanmalarında yardımcı olur. </a:t>
            </a:r>
          </a:p>
        </p:txBody>
      </p:sp>
    </p:spTree>
    <p:extLst>
      <p:ext uri="{BB962C8B-B14F-4D97-AF65-F5344CB8AC3E}">
        <p14:creationId xmlns:p14="http://schemas.microsoft.com/office/powerpoint/2010/main" val="28580213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Hareketlerin iki boyutlu sınıflandırılması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</a:t>
            </a:r>
            <a:r>
              <a:rPr lang="tr-TR" dirty="0"/>
              <a:t>bakışta bu kategoride hareketleri birbirinden ayırmak basit görünse de, belirli hareketler ne tam açık ne de tam kapalı hareketlerdir. </a:t>
            </a:r>
            <a:endParaRPr lang="tr-TR" dirty="0" smtClean="0"/>
          </a:p>
          <a:p>
            <a:r>
              <a:rPr lang="tr-TR" dirty="0" smtClean="0"/>
              <a:t>Örneğin</a:t>
            </a:r>
            <a:r>
              <a:rPr lang="tr-TR" dirty="0"/>
              <a:t>; küçük ve kapalı bir alanda golf atışı tamamen kapalı bir beceriyken, sahada ve rüzgarın etkili olabileceği açık bir alanda golf atışı, açık parametreleri olan kapalı bir harekettir. </a:t>
            </a:r>
            <a:endParaRPr lang="tr-TR" dirty="0" smtClean="0"/>
          </a:p>
          <a:p>
            <a:r>
              <a:rPr lang="tr-TR" dirty="0" smtClean="0"/>
              <a:t>Ortamda </a:t>
            </a:r>
            <a:r>
              <a:rPr lang="tr-TR" dirty="0"/>
              <a:t>performansı etkileyebilen bir rüzgar olasılığı, topun düştüğü yerdeki zemin şartlarının değişkenliği ve net olarak tahmin edilememesi açık unsurları içerir.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099930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Performans Yeterliliği Bakış Açısından: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Becerikli </a:t>
            </a:r>
            <a:r>
              <a:rPr lang="tr-TR" dirty="0"/>
              <a:t>Performansın Karakteristiği Beceri kavramı, yüksek beceri ve düşük beceri seviyeli kişileri birbirinden ayıran özellikler olarak ta algılanabilir. </a:t>
            </a:r>
            <a:endParaRPr lang="tr-TR" dirty="0" smtClean="0"/>
          </a:p>
          <a:p>
            <a:r>
              <a:rPr lang="tr-TR" dirty="0" err="1" smtClean="0"/>
              <a:t>Guthrie</a:t>
            </a:r>
            <a:r>
              <a:rPr lang="tr-TR" dirty="0" smtClean="0"/>
              <a:t> </a:t>
            </a:r>
            <a:r>
              <a:rPr lang="tr-TR" dirty="0"/>
              <a:t>(1952) göre beceri “belirli bir sonuca maksimum kesinlik ve minimum enerji ve zaman harcayarak ulaşma yeteneğini kapsar”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Amaca </a:t>
            </a:r>
            <a:r>
              <a:rPr lang="tr-TR" dirty="0"/>
              <a:t>ulaşmada azami kesinlik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Asgari </a:t>
            </a:r>
            <a:r>
              <a:rPr lang="tr-TR" dirty="0"/>
              <a:t>enerji sarfı (zihinsel süreçlerde dahil)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Asgari </a:t>
            </a:r>
            <a:r>
              <a:rPr lang="tr-TR" dirty="0"/>
              <a:t>Hareket Zamanı </a:t>
            </a:r>
          </a:p>
        </p:txBody>
      </p:sp>
    </p:spTree>
    <p:extLst>
      <p:ext uri="{BB962C8B-B14F-4D97-AF65-F5344CB8AC3E}">
        <p14:creationId xmlns:p14="http://schemas.microsoft.com/office/powerpoint/2010/main" val="22380480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Beceri- Başka bir Bakış Açısı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Bireyin </a:t>
            </a:r>
            <a:r>
              <a:rPr lang="tr-TR" dirty="0"/>
              <a:t>belirli bir ortamda eylemi etkili, tutarlı ve verimli bir şekilde, seçme, organize etme ve harekete dökme yeteneği olarak tanımlanabilir. </a:t>
            </a:r>
            <a:endParaRPr lang="tr-TR" dirty="0" smtClean="0"/>
          </a:p>
          <a:p>
            <a:r>
              <a:rPr lang="tr-TR" dirty="0" smtClean="0"/>
              <a:t>Amaca </a:t>
            </a:r>
            <a:r>
              <a:rPr lang="tr-TR" dirty="0"/>
              <a:t>yöneliktir </a:t>
            </a:r>
            <a:endParaRPr lang="tr-TR" dirty="0" smtClean="0"/>
          </a:p>
          <a:p>
            <a:r>
              <a:rPr lang="tr-TR" dirty="0" smtClean="0"/>
              <a:t>Tutarlıdır </a:t>
            </a:r>
            <a:r>
              <a:rPr lang="tr-TR" dirty="0"/>
              <a:t>(tekrarlanabilir</a:t>
            </a:r>
            <a:r>
              <a:rPr lang="tr-TR" dirty="0" smtClean="0"/>
              <a:t>)</a:t>
            </a:r>
          </a:p>
          <a:p>
            <a:r>
              <a:rPr lang="tr-TR" dirty="0" smtClean="0"/>
              <a:t> </a:t>
            </a:r>
            <a:r>
              <a:rPr lang="tr-TR" dirty="0"/>
              <a:t>Etkilidir (amaca ulaşılır) </a:t>
            </a:r>
            <a:endParaRPr lang="tr-TR" dirty="0" smtClean="0"/>
          </a:p>
          <a:p>
            <a:r>
              <a:rPr lang="tr-TR" dirty="0" smtClean="0"/>
              <a:t>Verimlidir </a:t>
            </a:r>
            <a:r>
              <a:rPr lang="tr-TR" dirty="0"/>
              <a:t>(en az enerji ve sürede yapılır) </a:t>
            </a:r>
            <a:endParaRPr lang="tr-TR" dirty="0" smtClean="0"/>
          </a:p>
          <a:p>
            <a:r>
              <a:rPr lang="tr-TR" dirty="0" smtClean="0"/>
              <a:t>Öğrenilmiş </a:t>
            </a:r>
            <a:r>
              <a:rPr lang="tr-TR" dirty="0"/>
              <a:t>davranıştır (deneyim sonucu ortaya çıkar) 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Teknik </a:t>
            </a:r>
            <a:r>
              <a:rPr lang="tr-TR" dirty="0"/>
              <a:t>ise belirli bir içerik içerinde (maç ortamı gibi) başarı ile sergileninceye kadar, temel bir eylem ve hareket olarak algılanabilir. </a:t>
            </a:r>
          </a:p>
        </p:txBody>
      </p:sp>
    </p:spTree>
    <p:extLst>
      <p:ext uri="{BB962C8B-B14F-4D97-AF65-F5344CB8AC3E}">
        <p14:creationId xmlns:p14="http://schemas.microsoft.com/office/powerpoint/2010/main" val="11351909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Spor becerilerini öğretmenin yolları;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Beceriyi tanıtmak</a:t>
            </a:r>
          </a:p>
          <a:p>
            <a:r>
              <a:rPr lang="tr-TR" dirty="0" smtClean="0"/>
              <a:t>Beceriyi </a:t>
            </a:r>
            <a:r>
              <a:rPr lang="tr-TR" dirty="0"/>
              <a:t>göstermek ve kısaca açıklamak </a:t>
            </a:r>
            <a:endParaRPr lang="tr-TR" dirty="0" smtClean="0"/>
          </a:p>
          <a:p>
            <a:r>
              <a:rPr lang="tr-TR" dirty="0" smtClean="0"/>
              <a:t>Hayal </a:t>
            </a:r>
            <a:r>
              <a:rPr lang="tr-TR" dirty="0"/>
              <a:t>etmek </a:t>
            </a:r>
            <a:endParaRPr lang="tr-TR" dirty="0" smtClean="0"/>
          </a:p>
          <a:p>
            <a:r>
              <a:rPr lang="tr-TR" dirty="0" smtClean="0"/>
              <a:t>Becerinin </a:t>
            </a:r>
            <a:r>
              <a:rPr lang="tr-TR" dirty="0"/>
              <a:t>alıştırmasını yaptırmak </a:t>
            </a:r>
            <a:endParaRPr lang="tr-TR" dirty="0" smtClean="0"/>
          </a:p>
          <a:p>
            <a:r>
              <a:rPr lang="tr-TR" dirty="0" smtClean="0"/>
              <a:t>Hayal </a:t>
            </a:r>
            <a:r>
              <a:rPr lang="tr-TR" dirty="0"/>
              <a:t>etmek </a:t>
            </a:r>
            <a:endParaRPr lang="tr-TR" dirty="0" smtClean="0"/>
          </a:p>
          <a:p>
            <a:r>
              <a:rPr lang="tr-TR" dirty="0" smtClean="0"/>
              <a:t>Hataları </a:t>
            </a:r>
            <a:r>
              <a:rPr lang="tr-TR" dirty="0"/>
              <a:t>düzeltmek için geribildirim vermek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774154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Beceriyi tanıtmak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Beceriyi </a:t>
            </a:r>
            <a:r>
              <a:rPr lang="tr-TR" dirty="0"/>
              <a:t>hareket ve sözcüklerinizde heyecan ifadenizle tanıtın. </a:t>
            </a:r>
            <a:endParaRPr lang="tr-TR" dirty="0" smtClean="0"/>
          </a:p>
          <a:p>
            <a:r>
              <a:rPr lang="tr-TR" dirty="0" smtClean="0"/>
              <a:t>Açık </a:t>
            </a:r>
            <a:r>
              <a:rPr lang="tr-TR" dirty="0"/>
              <a:t>ve sporcuların anlayabileceği bir dil kullanın. </a:t>
            </a:r>
            <a:endParaRPr lang="tr-TR" dirty="0" smtClean="0"/>
          </a:p>
          <a:p>
            <a:r>
              <a:rPr lang="tr-TR" dirty="0" smtClean="0"/>
              <a:t>Sporcularınız </a:t>
            </a:r>
            <a:r>
              <a:rPr lang="tr-TR" dirty="0"/>
              <a:t>ne kadar küçükse sözcüklerinizde o kadar basit olmalıdır. </a:t>
            </a:r>
            <a:endParaRPr lang="tr-TR" dirty="0" smtClean="0"/>
          </a:p>
          <a:p>
            <a:r>
              <a:rPr lang="tr-TR" dirty="0" smtClean="0"/>
              <a:t>Ayrıntıya </a:t>
            </a:r>
            <a:r>
              <a:rPr lang="tr-TR" dirty="0"/>
              <a:t>girmeyin, bütün söyleyeceklerinizi 3 dakikadan az bir sürede söyleyin </a:t>
            </a:r>
            <a:endParaRPr lang="tr-TR" dirty="0" smtClean="0"/>
          </a:p>
          <a:p>
            <a:r>
              <a:rPr lang="tr-TR" dirty="0" smtClean="0"/>
              <a:t>Alaydan</a:t>
            </a:r>
            <a:r>
              <a:rPr lang="tr-TR" dirty="0"/>
              <a:t>, rahatsız edici tavırlardan ve argo ifadelerden kaçının</a:t>
            </a:r>
          </a:p>
        </p:txBody>
      </p:sp>
    </p:spTree>
    <p:extLst>
      <p:ext uri="{BB962C8B-B14F-4D97-AF65-F5344CB8AC3E}">
        <p14:creationId xmlns:p14="http://schemas.microsoft.com/office/powerpoint/2010/main" val="16237446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İyi bir tanıtım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86429"/>
            <a:ext cx="10515600" cy="459053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Üç olay iyi bir tanıtım sağlar 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1.Sporcuların </a:t>
            </a:r>
            <a:r>
              <a:rPr lang="tr-TR" dirty="0"/>
              <a:t>dikkatini </a:t>
            </a:r>
            <a:r>
              <a:rPr lang="tr-TR" dirty="0" smtClean="0"/>
              <a:t>çekmek</a:t>
            </a:r>
          </a:p>
          <a:p>
            <a:r>
              <a:rPr lang="tr-TR" dirty="0" smtClean="0"/>
              <a:t>2.Sporcuları </a:t>
            </a:r>
            <a:r>
              <a:rPr lang="tr-TR" dirty="0"/>
              <a:t>herkesin görmesini ve duymasını sağlayacak şekilde düzene sokun </a:t>
            </a:r>
            <a:endParaRPr lang="tr-TR" dirty="0" smtClean="0"/>
          </a:p>
          <a:p>
            <a:r>
              <a:rPr lang="tr-TR" dirty="0" smtClean="0"/>
              <a:t>3.Beceriye </a:t>
            </a:r>
            <a:r>
              <a:rPr lang="tr-TR" dirty="0"/>
              <a:t>bir isim verin ve öğrenme nedenini belirtin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Beceriyi </a:t>
            </a:r>
            <a:r>
              <a:rPr lang="tr-TR" dirty="0">
                <a:solidFill>
                  <a:srgbClr val="FF0000"/>
                </a:solidFill>
              </a:rPr>
              <a:t>göster ve açıkla 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Beceriyi </a:t>
            </a:r>
            <a:r>
              <a:rPr lang="tr-TR" dirty="0"/>
              <a:t>doğru olarak gösterebilecek duruma gelinceye kadar çalışın </a:t>
            </a:r>
            <a:endParaRPr lang="tr-TR" dirty="0" smtClean="0"/>
          </a:p>
          <a:p>
            <a:r>
              <a:rPr lang="tr-TR" dirty="0" smtClean="0"/>
              <a:t>Gösterebilecek </a:t>
            </a:r>
            <a:r>
              <a:rPr lang="tr-TR" dirty="0"/>
              <a:t>birisinden isteyin </a:t>
            </a:r>
            <a:endParaRPr lang="tr-TR" dirty="0" smtClean="0"/>
          </a:p>
          <a:p>
            <a:r>
              <a:rPr lang="tr-TR" dirty="0" smtClean="0"/>
              <a:t>Beceriyi </a:t>
            </a:r>
            <a:r>
              <a:rPr lang="tr-TR" dirty="0"/>
              <a:t>gösteren bir film veya bir video kullanın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Etkili </a:t>
            </a:r>
            <a:r>
              <a:rPr lang="tr-TR" dirty="0">
                <a:solidFill>
                  <a:srgbClr val="FF0000"/>
                </a:solidFill>
              </a:rPr>
              <a:t>bir gösteri ve açıklamanın 4 yolu 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1.Sporcuların </a:t>
            </a:r>
            <a:r>
              <a:rPr lang="tr-TR" dirty="0"/>
              <a:t>dikkatini çekin </a:t>
            </a:r>
            <a:endParaRPr lang="tr-TR" dirty="0" smtClean="0"/>
          </a:p>
          <a:p>
            <a:r>
              <a:rPr lang="tr-TR" dirty="0" smtClean="0"/>
              <a:t>2.Gösterin </a:t>
            </a:r>
            <a:r>
              <a:rPr lang="tr-TR" dirty="0"/>
              <a:t>ve açıklayın </a:t>
            </a:r>
            <a:endParaRPr lang="tr-TR" dirty="0" smtClean="0"/>
          </a:p>
          <a:p>
            <a:r>
              <a:rPr lang="tr-TR" dirty="0" smtClean="0"/>
              <a:t>3.Önceden </a:t>
            </a:r>
            <a:r>
              <a:rPr lang="tr-TR" dirty="0"/>
              <a:t>öğrenilen beceriler ile bir bağlantı kurun </a:t>
            </a:r>
            <a:endParaRPr lang="tr-TR" dirty="0" smtClean="0"/>
          </a:p>
          <a:p>
            <a:r>
              <a:rPr lang="tr-TR" dirty="0" smtClean="0"/>
              <a:t>4.Anlaşıldığını </a:t>
            </a:r>
            <a:r>
              <a:rPr lang="tr-TR" dirty="0"/>
              <a:t>kontrol edin</a:t>
            </a:r>
          </a:p>
        </p:txBody>
      </p:sp>
    </p:spTree>
    <p:extLst>
      <p:ext uri="{BB962C8B-B14F-4D97-AF65-F5344CB8AC3E}">
        <p14:creationId xmlns:p14="http://schemas.microsoft.com/office/powerpoint/2010/main" val="3555298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Gösteri ve açıklama yaparken ;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53378"/>
            <a:ext cx="10515600" cy="5188945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Becerinin </a:t>
            </a:r>
            <a:r>
              <a:rPr lang="tr-TR" dirty="0"/>
              <a:t>tamamını müsabaka koşulunda uygulanıyormuş gibi gösterin </a:t>
            </a:r>
            <a:endParaRPr lang="tr-TR" dirty="0" smtClean="0"/>
          </a:p>
          <a:p>
            <a:r>
              <a:rPr lang="tr-TR" dirty="0" smtClean="0"/>
              <a:t>Becerinin </a:t>
            </a:r>
            <a:r>
              <a:rPr lang="tr-TR" dirty="0"/>
              <a:t>nasıl yapılacağını değişik açılardan birkaç defa gösterin </a:t>
            </a:r>
            <a:endParaRPr lang="tr-TR" dirty="0" smtClean="0"/>
          </a:p>
          <a:p>
            <a:r>
              <a:rPr lang="tr-TR" dirty="0" smtClean="0"/>
              <a:t>Beceriyi </a:t>
            </a:r>
            <a:r>
              <a:rPr lang="tr-TR" dirty="0"/>
              <a:t>solaklar ve sağ elin kullananlar için ayrı ayrı gösterin </a:t>
            </a:r>
            <a:endParaRPr lang="tr-TR" dirty="0" smtClean="0"/>
          </a:p>
          <a:p>
            <a:r>
              <a:rPr lang="tr-TR" dirty="0" smtClean="0"/>
              <a:t>Beceri </a:t>
            </a:r>
            <a:r>
              <a:rPr lang="tr-TR" dirty="0"/>
              <a:t>karmaşık ise ana kısımları ayrı ayrı gösterin </a:t>
            </a:r>
            <a:endParaRPr lang="tr-TR" dirty="0" smtClean="0"/>
          </a:p>
          <a:p>
            <a:r>
              <a:rPr lang="tr-TR" dirty="0" smtClean="0"/>
              <a:t>Becerinin </a:t>
            </a:r>
            <a:r>
              <a:rPr lang="tr-TR" dirty="0"/>
              <a:t>çok süratli yapılması gerekiyorsa sporcunun hareketlerin sırasını iyi görebilmesi için yavaş bir şekilde gösterin </a:t>
            </a:r>
            <a:endParaRPr lang="tr-TR" dirty="0" smtClean="0"/>
          </a:p>
          <a:p>
            <a:r>
              <a:rPr lang="tr-TR" dirty="0" smtClean="0"/>
              <a:t>Becerinin </a:t>
            </a:r>
            <a:r>
              <a:rPr lang="tr-TR" dirty="0"/>
              <a:t>alıştırmasını yaptırmak </a:t>
            </a:r>
            <a:endParaRPr lang="tr-TR" dirty="0" smtClean="0"/>
          </a:p>
          <a:p>
            <a:r>
              <a:rPr lang="tr-TR" dirty="0" smtClean="0"/>
              <a:t>Sporcuların </a:t>
            </a:r>
            <a:r>
              <a:rPr lang="tr-TR" dirty="0"/>
              <a:t>gösterim ve açıklamadan hemen sonra beceriyi denemeye başlamalıdırlar </a:t>
            </a:r>
            <a:endParaRPr lang="tr-TR" dirty="0" smtClean="0"/>
          </a:p>
          <a:p>
            <a:r>
              <a:rPr lang="tr-TR" dirty="0" smtClean="0"/>
              <a:t>Bütün </a:t>
            </a:r>
            <a:r>
              <a:rPr lang="tr-TR" dirty="0"/>
              <a:t>veya parçanın denenmesi </a:t>
            </a:r>
            <a:endParaRPr lang="tr-TR" dirty="0" smtClean="0"/>
          </a:p>
          <a:p>
            <a:r>
              <a:rPr lang="tr-TR" dirty="0" smtClean="0"/>
              <a:t>Beceri </a:t>
            </a:r>
            <a:r>
              <a:rPr lang="tr-TR" dirty="0"/>
              <a:t>tümüyle çalışılır. </a:t>
            </a:r>
            <a:endParaRPr lang="tr-TR" dirty="0" smtClean="0"/>
          </a:p>
          <a:p>
            <a:r>
              <a:rPr lang="tr-TR" dirty="0" smtClean="0"/>
              <a:t>Parça </a:t>
            </a:r>
            <a:r>
              <a:rPr lang="tr-TR" dirty="0"/>
              <a:t>yöntemi ise aslında bütün-parça- bütün yöntemidir </a:t>
            </a:r>
            <a:endParaRPr lang="tr-TR" dirty="0" smtClean="0"/>
          </a:p>
          <a:p>
            <a:r>
              <a:rPr lang="tr-TR" dirty="0" smtClean="0"/>
              <a:t>Bölünen </a:t>
            </a:r>
            <a:r>
              <a:rPr lang="tr-TR" dirty="0"/>
              <a:t>parçaları tekrar birleştirmek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beceriyi öğretmek için parçalara ayırmanız her birini ayrı ayrı öğretmeniz gerektiği anlamına gelmez</a:t>
            </a:r>
          </a:p>
        </p:txBody>
      </p:sp>
    </p:spTree>
    <p:extLst>
      <p:ext uri="{BB962C8B-B14F-4D97-AF65-F5344CB8AC3E}">
        <p14:creationId xmlns:p14="http://schemas.microsoft.com/office/powerpoint/2010/main" val="17894896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Beceriyi öğretmek için ek yollar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33041"/>
            <a:ext cx="10515600" cy="5442332"/>
          </a:xfrm>
        </p:spPr>
        <p:txBody>
          <a:bodyPr>
            <a:normAutofit fontScale="62500" lnSpcReduction="20000"/>
          </a:bodyPr>
          <a:lstStyle/>
          <a:p>
            <a:r>
              <a:rPr lang="tr-TR" dirty="0" smtClean="0"/>
              <a:t>Basitleştirme </a:t>
            </a:r>
            <a:r>
              <a:rPr lang="tr-TR" dirty="0"/>
              <a:t>: Öğretmede etkili bir yaklaşım da öğrenilecek beceriyi basitleştirmektir </a:t>
            </a:r>
            <a:endParaRPr lang="tr-TR" dirty="0" smtClean="0"/>
          </a:p>
          <a:p>
            <a:r>
              <a:rPr lang="tr-TR" dirty="0" smtClean="0"/>
              <a:t>Dikkati </a:t>
            </a:r>
            <a:r>
              <a:rPr lang="tr-TR" dirty="0"/>
              <a:t>yoğunlaştırma : Becerilerin bir bölümüne konsantre olmalarını istemek. Örneğin disk atıcıdan atışı tam olarak yapmasını ancak atış anında diski çekerken vücuttan mümkün olduğu kadar uzak tutmaya dikkat etmesini isteyebilirsiniz.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BECERİYİ </a:t>
            </a:r>
            <a:r>
              <a:rPr lang="tr-TR" dirty="0"/>
              <a:t>ALIŞTIRMA PRENSİPLERİ </a:t>
            </a:r>
            <a:endParaRPr lang="tr-TR" dirty="0" smtClean="0"/>
          </a:p>
          <a:p>
            <a:r>
              <a:rPr lang="tr-TR" dirty="0" smtClean="0"/>
              <a:t>1.Doğru </a:t>
            </a:r>
            <a:r>
              <a:rPr lang="tr-TR" dirty="0"/>
              <a:t>beceriyi çalıştırın </a:t>
            </a:r>
            <a:endParaRPr lang="tr-TR" dirty="0" smtClean="0"/>
          </a:p>
          <a:p>
            <a:r>
              <a:rPr lang="tr-TR" dirty="0" smtClean="0"/>
              <a:t>2.Sporcular </a:t>
            </a:r>
            <a:r>
              <a:rPr lang="tr-TR" dirty="0"/>
              <a:t>öğrenir öğrenmez beceriyi müsabaka koşullarına benzer koşullarda çalıştırın </a:t>
            </a:r>
            <a:endParaRPr lang="tr-TR" dirty="0" smtClean="0"/>
          </a:p>
          <a:p>
            <a:r>
              <a:rPr lang="tr-TR" dirty="0" smtClean="0"/>
              <a:t>3.Yeni </a:t>
            </a:r>
            <a:r>
              <a:rPr lang="tr-TR" dirty="0"/>
              <a:t>beceriler öğretirken alıştırmayı kısa ve sık aralıklarla yaptırın </a:t>
            </a:r>
            <a:endParaRPr lang="tr-TR" dirty="0" smtClean="0"/>
          </a:p>
          <a:p>
            <a:r>
              <a:rPr lang="tr-TR" dirty="0" smtClean="0"/>
              <a:t>4.Çalışma </a:t>
            </a:r>
            <a:r>
              <a:rPr lang="tr-TR" dirty="0"/>
              <a:t>süresini etkili olarak kullanın </a:t>
            </a:r>
            <a:endParaRPr lang="tr-TR" dirty="0" smtClean="0"/>
          </a:p>
          <a:p>
            <a:r>
              <a:rPr lang="tr-TR" dirty="0" smtClean="0"/>
              <a:t>5.Tesis </a:t>
            </a:r>
            <a:r>
              <a:rPr lang="tr-TR" dirty="0"/>
              <a:t>ve malzemeyi verimli kullanın </a:t>
            </a:r>
            <a:endParaRPr lang="tr-TR" dirty="0" smtClean="0"/>
          </a:p>
          <a:p>
            <a:r>
              <a:rPr lang="tr-TR" dirty="0" smtClean="0"/>
              <a:t>6.Her </a:t>
            </a:r>
            <a:r>
              <a:rPr lang="tr-TR" dirty="0"/>
              <a:t>çalışmada sporcuların belli bir başarı düzeyine ulaştığından emin olun </a:t>
            </a:r>
            <a:endParaRPr lang="tr-TR" dirty="0" smtClean="0"/>
          </a:p>
          <a:p>
            <a:r>
              <a:rPr lang="tr-TR" dirty="0" smtClean="0"/>
              <a:t>7.Çalışmayı </a:t>
            </a:r>
            <a:r>
              <a:rPr lang="tr-TR" dirty="0"/>
              <a:t>eğlenceli hale getirin Beceride hataları düzeltin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Sporcularınızda </a:t>
            </a:r>
            <a:r>
              <a:rPr lang="tr-TR" dirty="0"/>
              <a:t>hataları düzeltmek üzere 2 değişik bilgi </a:t>
            </a:r>
            <a:r>
              <a:rPr lang="tr-TR" dirty="0" smtClean="0"/>
              <a:t>verebiliriz</a:t>
            </a:r>
          </a:p>
          <a:p>
            <a:r>
              <a:rPr lang="tr-TR" dirty="0" smtClean="0"/>
              <a:t> </a:t>
            </a:r>
            <a:r>
              <a:rPr lang="tr-TR" dirty="0"/>
              <a:t>1.Erişilen performans ile öngörülen performansı nasıl karşılaştırırız ? </a:t>
            </a:r>
            <a:endParaRPr lang="tr-TR" dirty="0" smtClean="0"/>
          </a:p>
          <a:p>
            <a:r>
              <a:rPr lang="tr-TR" dirty="0" smtClean="0"/>
              <a:t>2.Yanlış </a:t>
            </a:r>
            <a:r>
              <a:rPr lang="tr-TR" dirty="0"/>
              <a:t>bir performansı arzu edilen performansa en yakın hale getirecek şekilde nasıl değiştirebiliriz ?</a:t>
            </a:r>
          </a:p>
        </p:txBody>
      </p:sp>
    </p:spTree>
    <p:extLst>
      <p:ext uri="{BB962C8B-B14F-4D97-AF65-F5344CB8AC3E}">
        <p14:creationId xmlns:p14="http://schemas.microsoft.com/office/powerpoint/2010/main" val="25288566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105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Beceri Öğreniminde Eğitimcinin  Rolü Nedir?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Bir </a:t>
            </a:r>
            <a:r>
              <a:rPr lang="tr-TR" dirty="0"/>
              <a:t>eğitimci olarak asıl rolümüz bireyin beceri düzeyini geliştirmek ve daha üst düzeylere çıkarmak için yardımcı olmaktır.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Kişi </a:t>
            </a:r>
            <a:r>
              <a:rPr lang="tr-TR" dirty="0"/>
              <a:t>nasıl öğrenir? </a:t>
            </a:r>
            <a:endParaRPr lang="tr-TR" dirty="0" smtClean="0"/>
          </a:p>
          <a:p>
            <a:r>
              <a:rPr lang="tr-TR" dirty="0" smtClean="0"/>
              <a:t>Öğrenilmiş </a:t>
            </a:r>
            <a:r>
              <a:rPr lang="tr-TR" dirty="0"/>
              <a:t>beceriler nasıl uygulanır? </a:t>
            </a:r>
          </a:p>
          <a:p>
            <a:r>
              <a:rPr lang="tr-TR" dirty="0" smtClean="0"/>
              <a:t>Beceri </a:t>
            </a:r>
            <a:r>
              <a:rPr lang="tr-TR" dirty="0"/>
              <a:t>öğrenimini en üst düzeye çıkartmak için antrenman seanslarını nasıl organize etmeliyiz? </a:t>
            </a:r>
          </a:p>
        </p:txBody>
      </p:sp>
    </p:spTree>
    <p:extLst>
      <p:ext uri="{BB962C8B-B14F-4D97-AF65-F5344CB8AC3E}">
        <p14:creationId xmlns:p14="http://schemas.microsoft.com/office/powerpoint/2010/main" val="3195074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Beceri öğrenimi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İlgi alanları</a:t>
            </a:r>
          </a:p>
          <a:p>
            <a:r>
              <a:rPr lang="tr-TR" dirty="0" smtClean="0"/>
              <a:t>Hareketi </a:t>
            </a:r>
            <a:r>
              <a:rPr lang="tr-TR" dirty="0"/>
              <a:t>ortaya çıkartan süreçler nasıl gelişir?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süreçleri hızlandıran veya engelleyen faktörler nelerdir ve nasıl etkiler? </a:t>
            </a:r>
            <a:endParaRPr lang="tr-TR" dirty="0" smtClean="0"/>
          </a:p>
          <a:p>
            <a:r>
              <a:rPr lang="tr-TR" dirty="0" smtClean="0"/>
              <a:t>Alıştırmalar </a:t>
            </a:r>
            <a:r>
              <a:rPr lang="tr-TR" dirty="0"/>
              <a:t>ve deneyim yolu ile motor becerilerin yeterliğinde gelişmeler veya motor davranışlardaki değişimler.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Örnek</a:t>
            </a:r>
            <a:r>
              <a:rPr lang="tr-TR" dirty="0"/>
              <a:t>: Bilginin yorumlanması, alıştırma, algısal beceriler, geri bildirim, zamanlama. </a:t>
            </a:r>
          </a:p>
        </p:txBody>
      </p:sp>
    </p:spTree>
    <p:extLst>
      <p:ext uri="{BB962C8B-B14F-4D97-AF65-F5344CB8AC3E}">
        <p14:creationId xmlns:p14="http://schemas.microsoft.com/office/powerpoint/2010/main" val="681975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BECERİ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Beceriyi en genel tanımıyla üçe ayırmak mümkündür. </a:t>
            </a:r>
            <a:endParaRPr lang="tr-TR" dirty="0" smtClean="0"/>
          </a:p>
          <a:p>
            <a:r>
              <a:rPr lang="tr-TR" dirty="0" smtClean="0"/>
              <a:t>Bunlar</a:t>
            </a:r>
            <a:r>
              <a:rPr lang="tr-TR" dirty="0"/>
              <a:t>: </a:t>
            </a:r>
            <a:endParaRPr lang="tr-TR" dirty="0" smtClean="0"/>
          </a:p>
          <a:p>
            <a:r>
              <a:rPr lang="tr-TR" dirty="0" smtClean="0"/>
              <a:t>Kâğıt- </a:t>
            </a:r>
            <a:r>
              <a:rPr lang="tr-TR" dirty="0"/>
              <a:t>kalem kullanmadan matematiksel hesaplamaları yaparken kullandığımız ‘bilişsel’ (</a:t>
            </a:r>
            <a:r>
              <a:rPr lang="tr-TR" dirty="0" err="1"/>
              <a:t>cognitive</a:t>
            </a:r>
            <a:r>
              <a:rPr lang="tr-TR" dirty="0"/>
              <a:t>) beceri,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nesneye veya şekle bakarken bir kısmını gördüğümüz ve zamanla diğer görüntüleri fark edebildiğimiz ‘algısal’ (</a:t>
            </a:r>
            <a:r>
              <a:rPr lang="tr-TR" dirty="0" err="1"/>
              <a:t>perceptual</a:t>
            </a:r>
            <a:r>
              <a:rPr lang="tr-TR" dirty="0"/>
              <a:t>) beceri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kalemle yazı yazarken, araba kullanırken ve uzun atlarken kas ve iskelet sistemini belli bir koordinasyonda kullandığımız (motor) beceri. </a:t>
            </a:r>
          </a:p>
        </p:txBody>
      </p:sp>
    </p:spTree>
    <p:extLst>
      <p:ext uri="{BB962C8B-B14F-4D97-AF65-F5344CB8AC3E}">
        <p14:creationId xmlns:p14="http://schemas.microsoft.com/office/powerpoint/2010/main" val="3316388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http://www.enteresan.com/i/000/026/816/26816-at-mi-kurbaga-mi_d62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577" y="2246226"/>
            <a:ext cx="3513520" cy="3678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galeri12.uludagsozluk.com/568/agresif-biri-misin-yoksa-sakin-biri-misin-testi_98170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177" y="2590509"/>
            <a:ext cx="590550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6481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Motor beceri ve algısal beceri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Burada </a:t>
            </a:r>
            <a:r>
              <a:rPr lang="tr-TR" dirty="0"/>
              <a:t>dikkat edeceğimiz önemli bir konu ise motor beceri tanımını kullanırken algı ile ilgili becerileri ya tamamen göz ardı edildiği ya da algısal-motor (</a:t>
            </a:r>
            <a:r>
              <a:rPr lang="tr-TR" dirty="0" err="1"/>
              <a:t>perceptual</a:t>
            </a:r>
            <a:r>
              <a:rPr lang="tr-TR" dirty="0"/>
              <a:t>-motor) olarak birleşik bir kategoride incelediğimizdir.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Çünkü </a:t>
            </a:r>
            <a:r>
              <a:rPr lang="tr-TR" dirty="0"/>
              <a:t>her hangi bir oyun esnasında birbirine top atan iki birey hareketi ortaya koyarken motor becerileri kullanmakla birlikte, topun geliş hızını, geliş açısını ve yerini belirlerken algısal becerileri kullanır.</a:t>
            </a:r>
          </a:p>
        </p:txBody>
      </p:sp>
    </p:spTree>
    <p:extLst>
      <p:ext uri="{BB962C8B-B14F-4D97-AF65-F5344CB8AC3E}">
        <p14:creationId xmlns:p14="http://schemas.microsoft.com/office/powerpoint/2010/main" val="4244997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Beceri kelimesi…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Beceri </a:t>
            </a:r>
            <a:r>
              <a:rPr lang="tr-TR" dirty="0"/>
              <a:t>öğrenimi alanında genel kullanım itibari ile birden fazla olayı tanımlamak için ‘beceri’ kelimesi kullanılmaktadır. </a:t>
            </a:r>
            <a:endParaRPr lang="tr-TR" dirty="0" smtClean="0"/>
          </a:p>
          <a:p>
            <a:r>
              <a:rPr lang="tr-TR" dirty="0" smtClean="0"/>
              <a:t>Bunlar</a:t>
            </a:r>
            <a:r>
              <a:rPr lang="tr-TR" dirty="0"/>
              <a:t>: Bir oyun ve spor branşının temel unsurlarını, tekniğini tanımlamak için (örneğin; top atmak, düz takla, yüksek atlama becerisi)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hareketi ortaya koyuş seviyemizin göstergesi veya performans gösterisi olarak (örneğin; yeni araba kullanmaya başlayan bir sürücü ile yıllardır taksi şoförlüğü yapan usta bir sürücüyü tanımlarken) </a:t>
            </a:r>
            <a:endParaRPr lang="tr-TR" dirty="0" smtClean="0"/>
          </a:p>
          <a:p>
            <a:r>
              <a:rPr lang="tr-TR" dirty="0" smtClean="0"/>
              <a:t>Günlük </a:t>
            </a:r>
            <a:r>
              <a:rPr lang="tr-TR" dirty="0"/>
              <a:t>dilde de bazen bir spor branşının kendisini tanımlarken (örneğin; tenis, basketbol ve yüzme becerisi)</a:t>
            </a:r>
          </a:p>
        </p:txBody>
      </p:sp>
    </p:spTree>
    <p:extLst>
      <p:ext uri="{BB962C8B-B14F-4D97-AF65-F5344CB8AC3E}">
        <p14:creationId xmlns:p14="http://schemas.microsoft.com/office/powerpoint/2010/main" val="3161958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Beceri nedir?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 </a:t>
            </a:r>
            <a:r>
              <a:rPr lang="tr-TR" dirty="0"/>
              <a:t>ile ilgili kaynaklara bakıldığında becerinin bir tek tanımı olmadığı fakat tanımlarının ortak noktası olduğunu görmekteyiz. </a:t>
            </a:r>
            <a:endParaRPr lang="tr-TR" dirty="0" smtClean="0"/>
          </a:p>
          <a:p>
            <a:r>
              <a:rPr lang="tr-TR" dirty="0" smtClean="0"/>
              <a:t>Örneğin </a:t>
            </a:r>
            <a:r>
              <a:rPr lang="tr-TR" dirty="0" err="1"/>
              <a:t>Knapp</a:t>
            </a:r>
            <a:r>
              <a:rPr lang="tr-TR" dirty="0"/>
              <a:t> (1963) beceriyi ‘’belirlenen amacı en az zaman ve/veya enerji ile meydana getirme yeteneği’’ olarak tanımlar. </a:t>
            </a:r>
            <a:endParaRPr lang="tr-TR" dirty="0" smtClean="0"/>
          </a:p>
          <a:p>
            <a:r>
              <a:rPr lang="tr-TR" dirty="0" err="1" smtClean="0"/>
              <a:t>Magill</a:t>
            </a:r>
            <a:r>
              <a:rPr lang="tr-TR" dirty="0" smtClean="0"/>
              <a:t> </a:t>
            </a:r>
            <a:r>
              <a:rPr lang="tr-TR" dirty="0"/>
              <a:t>(2001) ise beceriyi a)ulaşılması hedeflen en özel hareket veya görev b)performans kalite göstergesi olarak tanımlanır. </a:t>
            </a:r>
            <a:endParaRPr lang="tr-TR" dirty="0" smtClean="0"/>
          </a:p>
          <a:p>
            <a:r>
              <a:rPr lang="tr-TR" dirty="0" smtClean="0"/>
              <a:t>Diğer </a:t>
            </a:r>
            <a:r>
              <a:rPr lang="tr-TR" dirty="0"/>
              <a:t>bir tanıma göre ise beceri, bütün vücudun </a:t>
            </a:r>
            <a:r>
              <a:rPr lang="tr-TR" dirty="0" err="1"/>
              <a:t>motorik</a:t>
            </a:r>
            <a:r>
              <a:rPr lang="tr-TR" dirty="0"/>
              <a:t> özelliklerinin iyi bir koordinasyon içerisinde çalışır durumda olmasıdır</a:t>
            </a:r>
          </a:p>
        </p:txBody>
      </p:sp>
    </p:spTree>
    <p:extLst>
      <p:ext uri="{BB962C8B-B14F-4D97-AF65-F5344CB8AC3E}">
        <p14:creationId xmlns:p14="http://schemas.microsoft.com/office/powerpoint/2010/main" val="3761819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1568</Words>
  <Application>Microsoft Office PowerPoint</Application>
  <PresentationFormat>Geniş ekran</PresentationFormat>
  <Paragraphs>175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Office Teması</vt:lpstr>
      <vt:lpstr>BECERİ VE BECERİ TÜRLERİ</vt:lpstr>
      <vt:lpstr>BECERİ NEDEN ÖNEMLİDİR</vt:lpstr>
      <vt:lpstr>Beceri Öğreniminde Eğitimcinin  Rolü Nedir? </vt:lpstr>
      <vt:lpstr>Beceri öğrenimi</vt:lpstr>
      <vt:lpstr>BECERİ TÜRLERİ</vt:lpstr>
      <vt:lpstr>PowerPoint Sunusu</vt:lpstr>
      <vt:lpstr>Motor beceri ve algısal beceri </vt:lpstr>
      <vt:lpstr>Beceri kelimesi… </vt:lpstr>
      <vt:lpstr>Beceri nedir? </vt:lpstr>
      <vt:lpstr>Beceri nedir? </vt:lpstr>
      <vt:lpstr>İlgili Alanlar </vt:lpstr>
      <vt:lpstr>Öğrenme:</vt:lpstr>
      <vt:lpstr>Motor beceri </vt:lpstr>
      <vt:lpstr>Motor Beceri: Beceri sınıflaması </vt:lpstr>
      <vt:lpstr>Görev Bakış Açısı: Beceri Sınıflaması (Kategoriler) </vt:lpstr>
      <vt:lpstr>Görev organizasyonuna göre beceri sınıflaması </vt:lpstr>
      <vt:lpstr>Motor ve Bilişsel Öğelerin Önemine Göre Beceri Sınıflaması </vt:lpstr>
      <vt:lpstr>Çevrenin tahmin edilebilirlik düzeyine göre beceri sınıflaması </vt:lpstr>
      <vt:lpstr>Kullanılan Kas büyüklüğüne göre beceri sınıflaması </vt:lpstr>
      <vt:lpstr>Hareketlerin iki boyutlu sınıflandırılması</vt:lpstr>
      <vt:lpstr>Performans Yeterliliği Bakış Açısından: </vt:lpstr>
      <vt:lpstr>Beceri- Başka bir Bakış Açısı </vt:lpstr>
      <vt:lpstr>Spor becerilerini öğretmenin yolları; </vt:lpstr>
      <vt:lpstr>Beceriyi tanıtmak </vt:lpstr>
      <vt:lpstr>İyi bir tanıtım</vt:lpstr>
      <vt:lpstr>Gösteri ve açıklama yaparken ; </vt:lpstr>
      <vt:lpstr>Beceriyi öğretmek için ek yollar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BECERİ VE BECERİ TÜRLERİ</dc:title>
  <dc:creator>SBF</dc:creator>
  <cp:lastModifiedBy>SBF</cp:lastModifiedBy>
  <cp:revision>4</cp:revision>
  <dcterms:created xsi:type="dcterms:W3CDTF">2016-02-29T08:09:16Z</dcterms:created>
  <dcterms:modified xsi:type="dcterms:W3CDTF">2016-02-29T09:05:18Z</dcterms:modified>
</cp:coreProperties>
</file>