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89" r:id="rId4"/>
    <p:sldId id="258" r:id="rId5"/>
    <p:sldId id="260" r:id="rId6"/>
    <p:sldId id="261" r:id="rId7"/>
    <p:sldId id="271" r:id="rId8"/>
    <p:sldId id="265" r:id="rId9"/>
    <p:sldId id="259" r:id="rId10"/>
    <p:sldId id="291" r:id="rId11"/>
    <p:sldId id="263" r:id="rId12"/>
    <p:sldId id="264" r:id="rId13"/>
    <p:sldId id="267" r:id="rId14"/>
    <p:sldId id="266" r:id="rId15"/>
    <p:sldId id="268" r:id="rId16"/>
    <p:sldId id="269" r:id="rId17"/>
    <p:sldId id="270" r:id="rId18"/>
    <p:sldId id="288" r:id="rId19"/>
    <p:sldId id="272" r:id="rId20"/>
    <p:sldId id="273" r:id="rId21"/>
    <p:sldId id="274" r:id="rId22"/>
    <p:sldId id="286" r:id="rId23"/>
    <p:sldId id="284" r:id="rId24"/>
    <p:sldId id="281" r:id="rId25"/>
    <p:sldId id="275" r:id="rId26"/>
    <p:sldId id="276" r:id="rId27"/>
    <p:sldId id="283" r:id="rId28"/>
    <p:sldId id="277" r:id="rId29"/>
    <p:sldId id="282" r:id="rId30"/>
    <p:sldId id="278" r:id="rId31"/>
    <p:sldId id="285" r:id="rId32"/>
    <p:sldId id="280" r:id="rId33"/>
    <p:sldId id="292" r:id="rId34"/>
    <p:sldId id="293"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AC3ACAC-3D1E-4D0F-8987-18B15F915E7D}" type="datetimeFigureOut">
              <a:rPr lang="tr-TR" smtClean="0"/>
              <a:pPr/>
              <a:t>17.01.2020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3ACAC-3D1E-4D0F-8987-18B15F915E7D}" type="datetimeFigureOut">
              <a:rPr lang="tr-TR" smtClean="0"/>
              <a:pPr/>
              <a:t>17.01.2020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E1A6-7FA3-4420-8080-982659361F1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28726" y="1428736"/>
            <a:ext cx="10858576" cy="1829761"/>
          </a:xfrm>
          <a:effectLst>
            <a:outerShdw blurRad="50800" dist="38100" dir="8100000" algn="tr" rotWithShape="0">
              <a:prstClr val="black">
                <a:alpha val="40000"/>
              </a:prstClr>
            </a:outerShdw>
          </a:effectLst>
        </p:spPr>
        <p:txBody>
          <a:bodyPr>
            <a:normAutofit fontScale="90000"/>
          </a:bodyPr>
          <a:lstStyle/>
          <a:p>
            <a:pPr algn="ctr" fontAlgn="auto">
              <a:lnSpc>
                <a:spcPct val="150000"/>
              </a:lnSpc>
              <a:spcAft>
                <a:spcPts val="0"/>
              </a:spcAft>
              <a:defRPr/>
            </a:pPr>
            <a:r>
              <a:rPr lang="tr-TR" sz="4200" dirty="0" smtClean="0">
                <a:latin typeface="Century Gothic" pitchFamily="34" charset="0"/>
              </a:rPr>
              <a:t>HAREKETLİ BÖLÜMLÜ PROTEZLERDE </a:t>
            </a:r>
            <a:br>
              <a:rPr lang="tr-TR" sz="4200" dirty="0" smtClean="0">
                <a:latin typeface="Century Gothic" pitchFamily="34" charset="0"/>
              </a:rPr>
            </a:br>
            <a:r>
              <a:rPr lang="tr-TR" sz="4200" dirty="0" smtClean="0">
                <a:latin typeface="Century Gothic" pitchFamily="34" charset="0"/>
              </a:rPr>
              <a:t>“tırnaklar ve tırnak yuvaları”</a:t>
            </a:r>
            <a:endParaRPr lang="tr-TR" sz="4200" dirty="0">
              <a:latin typeface="Century Gothic" pitchFamily="34" charset="0"/>
            </a:endParaRPr>
          </a:p>
        </p:txBody>
      </p:sp>
      <p:sp>
        <p:nvSpPr>
          <p:cNvPr id="3" name="2 Alt Başlık"/>
          <p:cNvSpPr>
            <a:spLocks noGrp="1"/>
          </p:cNvSpPr>
          <p:nvPr>
            <p:ph type="subTitle" idx="1"/>
          </p:nvPr>
        </p:nvSpPr>
        <p:spPr>
          <a:xfrm>
            <a:off x="2051050" y="3500438"/>
            <a:ext cx="5359400" cy="1152525"/>
          </a:xfrm>
        </p:spPr>
        <p:txBody>
          <a:bodyPr>
            <a:normAutofit/>
          </a:bodyPr>
          <a:lstStyle/>
          <a:p>
            <a:pPr marR="0" algn="ctr"/>
            <a:r>
              <a:rPr lang="tr-TR" sz="2400" b="1" smtClean="0">
                <a:solidFill>
                  <a:srgbClr val="0D0D0D"/>
                </a:solidFill>
                <a:latin typeface="Century Gothic" pitchFamily="34" charset="0"/>
              </a:rPr>
              <a:t>Prof. Dr. Funda AKALTAN</a:t>
            </a:r>
          </a:p>
          <a:p>
            <a:pPr marR="0" algn="ctr"/>
            <a:r>
              <a:rPr lang="tr-TR" sz="2400" smtClean="0">
                <a:solidFill>
                  <a:srgbClr val="0D0D0D"/>
                </a:solidFill>
                <a:latin typeface="Century Gothic" pitchFamily="34" charset="0"/>
              </a:rPr>
              <a:t>akaltanfunda@gmail.com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1439" y="594953"/>
            <a:ext cx="8072494" cy="1285884"/>
          </a:xfrm>
        </p:spPr>
        <p:txBody>
          <a:bodyPr>
            <a:normAutofit fontScale="62500" lnSpcReduction="20000"/>
          </a:bodyPr>
          <a:lstStyle/>
          <a:p>
            <a:pPr>
              <a:buNone/>
            </a:pPr>
            <a:r>
              <a:rPr lang="tr-TR" dirty="0" smtClean="0"/>
              <a:t>Hareketli bölümlü protezlerde </a:t>
            </a:r>
            <a:r>
              <a:rPr lang="tr-TR" b="1" dirty="0" err="1" smtClean="0">
                <a:solidFill>
                  <a:srgbClr val="00B0F0"/>
                </a:solidFill>
              </a:rPr>
              <a:t>vertikal</a:t>
            </a:r>
            <a:r>
              <a:rPr lang="tr-TR" b="1" dirty="0" smtClean="0">
                <a:solidFill>
                  <a:srgbClr val="00B0F0"/>
                </a:solidFill>
              </a:rPr>
              <a:t> desteğin sağlanması </a:t>
            </a:r>
          </a:p>
          <a:p>
            <a:pPr>
              <a:buNone/>
            </a:pPr>
            <a:r>
              <a:rPr lang="tr-TR" b="1" dirty="0">
                <a:solidFill>
                  <a:srgbClr val="00B0F0"/>
                </a:solidFill>
              </a:rPr>
              <a:t>	</a:t>
            </a:r>
            <a:r>
              <a:rPr lang="tr-TR" dirty="0" smtClean="0"/>
              <a:t>son derece önemlidir.</a:t>
            </a:r>
          </a:p>
          <a:p>
            <a:pPr>
              <a:buNone/>
            </a:pPr>
            <a:r>
              <a:rPr lang="tr-TR" b="1" dirty="0">
                <a:solidFill>
                  <a:srgbClr val="FF0000"/>
                </a:solidFill>
              </a:rPr>
              <a:t>Tırnak</a:t>
            </a:r>
            <a:r>
              <a:rPr lang="tr-TR" dirty="0"/>
              <a:t>, hareketli bölümlü protezin </a:t>
            </a:r>
            <a:r>
              <a:rPr lang="tr-TR" b="1" dirty="0" err="1">
                <a:solidFill>
                  <a:srgbClr val="00B0F0"/>
                </a:solidFill>
              </a:rPr>
              <a:t>gingival</a:t>
            </a:r>
            <a:r>
              <a:rPr lang="tr-TR" b="1" dirty="0">
                <a:solidFill>
                  <a:srgbClr val="00B0F0"/>
                </a:solidFill>
              </a:rPr>
              <a:t> yönde yer değiştirmesine (gömülmesine) engel olur. </a:t>
            </a:r>
          </a:p>
          <a:p>
            <a:pPr>
              <a:buNone/>
            </a:pPr>
            <a:endParaRPr lang="tr-TR" dirty="0"/>
          </a:p>
        </p:txBody>
      </p:sp>
      <p:pic>
        <p:nvPicPr>
          <p:cNvPr id="1028" name="Picture 4"/>
          <p:cNvPicPr>
            <a:picLocks noChangeAspect="1" noChangeArrowheads="1"/>
          </p:cNvPicPr>
          <p:nvPr/>
        </p:nvPicPr>
        <p:blipFill>
          <a:blip r:embed="rId4"/>
          <a:srcRect/>
          <a:stretch>
            <a:fillRect/>
          </a:stretch>
        </p:blipFill>
        <p:spPr bwMode="auto">
          <a:xfrm>
            <a:off x="4281993" y="1556792"/>
            <a:ext cx="3943350" cy="1962150"/>
          </a:xfrm>
          <a:prstGeom prst="rect">
            <a:avLst/>
          </a:prstGeom>
          <a:noFill/>
          <a:ln w="9525">
            <a:noFill/>
            <a:miter lim="800000"/>
            <a:headEnd/>
            <a:tailEnd/>
          </a:ln>
          <a:effectLst/>
        </p:spPr>
      </p:pic>
      <p:sp>
        <p:nvSpPr>
          <p:cNvPr id="4" name="Metin kutusu 3"/>
          <p:cNvSpPr txBox="1"/>
          <p:nvPr/>
        </p:nvSpPr>
        <p:spPr>
          <a:xfrm>
            <a:off x="3587995" y="3644571"/>
            <a:ext cx="5722322" cy="1200329"/>
          </a:xfrm>
          <a:prstGeom prst="rect">
            <a:avLst/>
          </a:prstGeom>
          <a:noFill/>
        </p:spPr>
        <p:txBody>
          <a:bodyPr wrap="square" rtlCol="0">
            <a:spAutoFit/>
          </a:bodyPr>
          <a:lstStyle/>
          <a:p>
            <a:pPr algn="ctr"/>
            <a:r>
              <a:rPr lang="tr-TR" b="1" dirty="0" smtClean="0">
                <a:solidFill>
                  <a:srgbClr val="FF0000"/>
                </a:solidFill>
              </a:rPr>
              <a:t>SERBEST SONLU PROTEZDE TIRNAK</a:t>
            </a:r>
          </a:p>
          <a:p>
            <a:pPr algn="ctr"/>
            <a:r>
              <a:rPr lang="tr-TR" b="1" dirty="0" smtClean="0"/>
              <a:t>Kaidenin </a:t>
            </a:r>
            <a:r>
              <a:rPr lang="tr-TR" b="1" dirty="0" err="1" smtClean="0"/>
              <a:t>vertikal</a:t>
            </a:r>
            <a:r>
              <a:rPr lang="tr-TR" b="1" dirty="0" smtClean="0"/>
              <a:t> gömülmesini </a:t>
            </a:r>
            <a:r>
              <a:rPr lang="tr-TR" b="1" dirty="0" err="1" smtClean="0"/>
              <a:t>tamamiyle</a:t>
            </a:r>
            <a:r>
              <a:rPr lang="tr-TR" b="1" dirty="0" smtClean="0"/>
              <a:t> önleyemez;</a:t>
            </a:r>
          </a:p>
          <a:p>
            <a:pPr algn="ctr"/>
            <a:r>
              <a:rPr lang="tr-TR" b="1" dirty="0" smtClean="0"/>
              <a:t>kaidenin tırnak etrafında rotasyon yapmasını </a:t>
            </a:r>
          </a:p>
          <a:p>
            <a:pPr algn="ctr"/>
            <a:r>
              <a:rPr lang="tr-TR" b="1" dirty="0"/>
              <a:t>k</a:t>
            </a:r>
            <a:r>
              <a:rPr lang="tr-TR" b="1" dirty="0" smtClean="0"/>
              <a:t>ontrol eder.</a:t>
            </a:r>
          </a:p>
        </p:txBody>
      </p:sp>
      <p:pic>
        <p:nvPicPr>
          <p:cNvPr id="7" name="Picture 2"/>
          <p:cNvPicPr>
            <a:picLocks noChangeAspect="1" noChangeArrowheads="1"/>
          </p:cNvPicPr>
          <p:nvPr/>
        </p:nvPicPr>
        <p:blipFill>
          <a:blip r:embed="rId5"/>
          <a:srcRect/>
          <a:stretch>
            <a:fillRect/>
          </a:stretch>
        </p:blipFill>
        <p:spPr bwMode="auto">
          <a:xfrm>
            <a:off x="4792972" y="4825512"/>
            <a:ext cx="3312368" cy="1885754"/>
          </a:xfrm>
          <a:prstGeom prst="rect">
            <a:avLst/>
          </a:prstGeom>
          <a:noFill/>
          <a:ln w="9525">
            <a:noFill/>
            <a:miter lim="800000"/>
            <a:headEnd/>
            <a:tailEnd/>
          </a:ln>
          <a:effectLst/>
        </p:spPr>
      </p:pic>
      <p:sp>
        <p:nvSpPr>
          <p:cNvPr id="5" name="Metin kutusu 4"/>
          <p:cNvSpPr txBox="1"/>
          <p:nvPr/>
        </p:nvSpPr>
        <p:spPr>
          <a:xfrm>
            <a:off x="7956376" y="4825512"/>
            <a:ext cx="184731" cy="369332"/>
          </a:xfrm>
          <a:prstGeom prst="rect">
            <a:avLst/>
          </a:prstGeom>
          <a:solidFill>
            <a:schemeClr val="bg1"/>
          </a:solidFill>
        </p:spPr>
        <p:txBody>
          <a:bodyPr wrap="none" rtlCol="0">
            <a:spAutoFit/>
          </a:bodyPr>
          <a:lstStyle/>
          <a:p>
            <a:endParaRPr lang="tr-TR"/>
          </a:p>
        </p:txBody>
      </p:sp>
      <p:pic>
        <p:nvPicPr>
          <p:cNvPr id="8" name="mezial rest dem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79683" y="3034604"/>
            <a:ext cx="2808312" cy="2160240"/>
          </a:xfrm>
          <a:prstGeom prst="rect">
            <a:avLst/>
          </a:prstGeom>
        </p:spPr>
      </p:pic>
    </p:spTree>
    <p:extLst>
      <p:ext uri="{BB962C8B-B14F-4D97-AF65-F5344CB8AC3E}">
        <p14:creationId xmlns:p14="http://schemas.microsoft.com/office/powerpoint/2010/main" val="1048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143000"/>
          </a:xfrm>
        </p:spPr>
        <p:txBody>
          <a:bodyPr>
            <a:normAutofit fontScale="90000"/>
          </a:bodyPr>
          <a:lstStyle/>
          <a:p>
            <a:r>
              <a:rPr lang="tr-TR" dirty="0"/>
              <a:t>Dişler arasındaki boşlukların kapatılmasını sağlar; ark devamlılığını oluşturarak, </a:t>
            </a:r>
            <a:r>
              <a:rPr lang="tr-TR" b="1" dirty="0">
                <a:solidFill>
                  <a:srgbClr val="00B0F0"/>
                </a:solidFill>
              </a:rPr>
              <a:t>gıda birikimini önler.</a:t>
            </a:r>
          </a:p>
        </p:txBody>
      </p:sp>
      <p:pic>
        <p:nvPicPr>
          <p:cNvPr id="6146" name="Picture 2"/>
          <p:cNvPicPr>
            <a:picLocks noChangeAspect="1" noChangeArrowheads="1"/>
          </p:cNvPicPr>
          <p:nvPr/>
        </p:nvPicPr>
        <p:blipFill>
          <a:blip r:embed="rId2"/>
          <a:srcRect/>
          <a:stretch>
            <a:fillRect/>
          </a:stretch>
        </p:blipFill>
        <p:spPr bwMode="auto">
          <a:xfrm>
            <a:off x="2071670" y="3000372"/>
            <a:ext cx="3981450" cy="2790825"/>
          </a:xfrm>
          <a:prstGeom prst="rect">
            <a:avLst/>
          </a:prstGeom>
          <a:noFill/>
          <a:ln w="9525">
            <a:noFill/>
            <a:miter lim="800000"/>
            <a:headEnd/>
            <a:tailEnd/>
          </a:ln>
          <a:effectLst/>
        </p:spPr>
      </p:pic>
      <p:cxnSp>
        <p:nvCxnSpPr>
          <p:cNvPr id="6" name="5 Düz Ok Bağlayıcısı"/>
          <p:cNvCxnSpPr/>
          <p:nvPr/>
        </p:nvCxnSpPr>
        <p:spPr>
          <a:xfrm>
            <a:off x="3500430" y="357187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a:off x="1857356" y="3000372"/>
            <a:ext cx="914400" cy="914400"/>
          </a:xfrm>
          <a:prstGeom prst="straightConnector1">
            <a:avLst/>
          </a:prstGeom>
          <a:ln w="31750" cmpd="thickThi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29600" cy="1143000"/>
          </a:xfrm>
        </p:spPr>
        <p:txBody>
          <a:bodyPr>
            <a:normAutofit fontScale="90000"/>
          </a:bodyPr>
          <a:lstStyle/>
          <a:p>
            <a:r>
              <a:rPr lang="tr-TR" dirty="0"/>
              <a:t>Daha uygun bir </a:t>
            </a:r>
            <a:r>
              <a:rPr lang="tr-TR" dirty="0" err="1"/>
              <a:t>okluzal</a:t>
            </a:r>
            <a:r>
              <a:rPr lang="tr-TR" dirty="0"/>
              <a:t> düzlem oluşturarak, karşıt teması olmayan </a:t>
            </a:r>
            <a:r>
              <a:rPr lang="tr-TR" b="1" dirty="0">
                <a:solidFill>
                  <a:srgbClr val="00B0F0"/>
                </a:solidFill>
              </a:rPr>
              <a:t>dişlerin uzamasını önler.</a:t>
            </a:r>
          </a:p>
        </p:txBody>
      </p:sp>
      <p:pic>
        <p:nvPicPr>
          <p:cNvPr id="7170" name="Picture 2"/>
          <p:cNvPicPr>
            <a:picLocks noChangeAspect="1" noChangeArrowheads="1"/>
          </p:cNvPicPr>
          <p:nvPr/>
        </p:nvPicPr>
        <p:blipFill>
          <a:blip r:embed="rId2"/>
          <a:srcRect/>
          <a:stretch>
            <a:fillRect/>
          </a:stretch>
        </p:blipFill>
        <p:spPr bwMode="auto">
          <a:xfrm>
            <a:off x="1857356" y="2786058"/>
            <a:ext cx="5286412" cy="3436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71546"/>
            <a:ext cx="8229600" cy="1143000"/>
          </a:xfrm>
        </p:spPr>
        <p:txBody>
          <a:bodyPr>
            <a:normAutofit fontScale="90000"/>
          </a:bodyPr>
          <a:lstStyle/>
          <a:p>
            <a:r>
              <a:rPr lang="tr-TR" dirty="0" smtClean="0"/>
              <a:t>Protezin gömülmesini ve yumuşak dokulara baskı yapmasını önleyerek, </a:t>
            </a:r>
            <a:r>
              <a:rPr lang="tr-TR" b="1" dirty="0" err="1" smtClean="0">
                <a:solidFill>
                  <a:srgbClr val="00B0F0"/>
                </a:solidFill>
              </a:rPr>
              <a:t>okluzal</a:t>
            </a:r>
            <a:r>
              <a:rPr lang="tr-TR" b="1" dirty="0" smtClean="0">
                <a:solidFill>
                  <a:srgbClr val="00B0F0"/>
                </a:solidFill>
              </a:rPr>
              <a:t> ilişkinin devamını da sağlar.</a:t>
            </a:r>
            <a:endParaRPr lang="tr-TR" b="1" dirty="0">
              <a:solidFill>
                <a:srgbClr val="00B0F0"/>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2357422" y="3357562"/>
            <a:ext cx="4295775" cy="2819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500174"/>
            <a:ext cx="8229600" cy="1143000"/>
          </a:xfrm>
        </p:spPr>
        <p:txBody>
          <a:bodyPr>
            <a:normAutofit fontScale="90000"/>
          </a:bodyPr>
          <a:lstStyle/>
          <a:p>
            <a:r>
              <a:rPr lang="tr-TR" dirty="0" smtClean="0"/>
              <a:t>Protezin </a:t>
            </a:r>
            <a:r>
              <a:rPr lang="tr-TR" b="1" dirty="0"/>
              <a:t>dişler üzerinden kaymasına </a:t>
            </a:r>
            <a:r>
              <a:rPr lang="tr-TR" dirty="0"/>
              <a:t>veya </a:t>
            </a:r>
            <a:r>
              <a:rPr lang="tr-TR" dirty="0" err="1"/>
              <a:t>okluzal</a:t>
            </a:r>
            <a:r>
              <a:rPr lang="tr-TR" dirty="0"/>
              <a:t> basınç arttıkça, </a:t>
            </a:r>
            <a:r>
              <a:rPr lang="tr-TR" b="1" dirty="0"/>
              <a:t>destek dişin diğer dişlerle olan mevcut ilişkisini bozmasına</a:t>
            </a:r>
            <a:r>
              <a:rPr lang="tr-TR" dirty="0"/>
              <a:t> </a:t>
            </a:r>
            <a:r>
              <a:rPr lang="tr-TR" dirty="0">
                <a:solidFill>
                  <a:srgbClr val="FF0000"/>
                </a:solidFill>
              </a:rPr>
              <a:t>izin </a:t>
            </a:r>
            <a:r>
              <a:rPr lang="tr-TR" dirty="0" smtClean="0">
                <a:solidFill>
                  <a:srgbClr val="FF0000"/>
                </a:solidFill>
              </a:rPr>
              <a:t>vermez. </a:t>
            </a:r>
            <a:r>
              <a:rPr lang="tr-TR" dirty="0" smtClean="0"/>
              <a:t/>
            </a:r>
            <a:br>
              <a:rPr lang="tr-TR" dirty="0" smtClean="0"/>
            </a:br>
            <a:r>
              <a:rPr lang="tr-TR" dirty="0"/>
              <a:t/>
            </a:r>
            <a:br>
              <a:rPr lang="tr-TR" dirty="0"/>
            </a:br>
            <a:endParaRPr lang="tr-TR" dirty="0"/>
          </a:p>
        </p:txBody>
      </p:sp>
      <p:pic>
        <p:nvPicPr>
          <p:cNvPr id="10242" name="Picture 2"/>
          <p:cNvPicPr>
            <a:picLocks noChangeAspect="1" noChangeArrowheads="1"/>
          </p:cNvPicPr>
          <p:nvPr/>
        </p:nvPicPr>
        <p:blipFill>
          <a:blip r:embed="rId2"/>
          <a:srcRect/>
          <a:stretch>
            <a:fillRect/>
          </a:stretch>
        </p:blipFill>
        <p:spPr bwMode="auto">
          <a:xfrm>
            <a:off x="4214810" y="2786058"/>
            <a:ext cx="4257675" cy="2457450"/>
          </a:xfrm>
          <a:prstGeom prst="rect">
            <a:avLst/>
          </a:prstGeom>
          <a:noFill/>
          <a:ln w="9525">
            <a:noFill/>
            <a:miter lim="800000"/>
            <a:headEnd/>
            <a:tailEnd/>
          </a:ln>
          <a:effectLst/>
        </p:spPr>
      </p:pic>
      <p:sp>
        <p:nvSpPr>
          <p:cNvPr id="5" name="4 Metin kutusu"/>
          <p:cNvSpPr txBox="1"/>
          <p:nvPr/>
        </p:nvSpPr>
        <p:spPr>
          <a:xfrm>
            <a:off x="500034" y="3643314"/>
            <a:ext cx="3429024" cy="2246769"/>
          </a:xfrm>
          <a:prstGeom prst="rect">
            <a:avLst/>
          </a:prstGeom>
          <a:noFill/>
        </p:spPr>
        <p:txBody>
          <a:bodyPr wrap="square" rtlCol="0">
            <a:spAutoFit/>
          </a:bodyPr>
          <a:lstStyle/>
          <a:p>
            <a:r>
              <a:rPr lang="tr-TR" sz="2800" dirty="0" smtClean="0"/>
              <a:t>Protezi yerinden çıkarıcı dikey kuvvetlerin etkisinde, </a:t>
            </a:r>
          </a:p>
          <a:p>
            <a:r>
              <a:rPr lang="tr-TR" sz="2800" b="1" dirty="0" smtClean="0">
                <a:solidFill>
                  <a:srgbClr val="00B0F0"/>
                </a:solidFill>
              </a:rPr>
              <a:t>tırnak fonksiyon dışı kalır.</a:t>
            </a:r>
            <a:endParaRPr lang="tr-TR" sz="2800" b="1" dirty="0">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3116"/>
            <a:ext cx="8401080" cy="4525963"/>
          </a:xfrm>
        </p:spPr>
        <p:txBody>
          <a:bodyPr>
            <a:normAutofit/>
          </a:bodyPr>
          <a:lstStyle/>
          <a:p>
            <a:pPr>
              <a:buNone/>
            </a:pPr>
            <a:r>
              <a:rPr lang="tr-TR" dirty="0" smtClean="0"/>
              <a:t>    Tırnakların </a:t>
            </a:r>
            <a:r>
              <a:rPr lang="tr-TR" b="1" dirty="0" err="1"/>
              <a:t>rijit</a:t>
            </a:r>
            <a:r>
              <a:rPr lang="tr-TR" b="1" dirty="0"/>
              <a:t> olmaları </a:t>
            </a:r>
            <a:r>
              <a:rPr lang="tr-TR" dirty="0"/>
              <a:t>ve </a:t>
            </a:r>
            <a:endParaRPr lang="tr-TR" dirty="0" smtClean="0"/>
          </a:p>
          <a:p>
            <a:pPr>
              <a:buNone/>
            </a:pPr>
            <a:r>
              <a:rPr lang="tr-TR" dirty="0"/>
              <a:t> </a:t>
            </a:r>
            <a:r>
              <a:rPr lang="tr-TR" dirty="0" smtClean="0"/>
              <a:t>   dişlerden </a:t>
            </a:r>
            <a:r>
              <a:rPr lang="tr-TR" dirty="0"/>
              <a:t>pozitif destek almaları gerekir. </a:t>
            </a:r>
            <a:endParaRPr lang="tr-TR" dirty="0" smtClean="0"/>
          </a:p>
          <a:p>
            <a:pPr>
              <a:buNone/>
            </a:pPr>
            <a:r>
              <a:rPr lang="tr-TR" dirty="0"/>
              <a:t> </a:t>
            </a:r>
            <a:r>
              <a:rPr lang="tr-TR" dirty="0" smtClean="0"/>
              <a:t>   Esnek </a:t>
            </a:r>
            <a:r>
              <a:rPr lang="tr-TR" dirty="0"/>
              <a:t>olduğu taktirde, destek dişler üzerindeki kuvvetin yönü değişerek, destek dokularda potansiyel tehlike oluşturur. </a:t>
            </a:r>
            <a:endParaRPr lang="tr-TR" dirty="0" smtClean="0"/>
          </a:p>
          <a:p>
            <a:pPr>
              <a:buNone/>
            </a:pPr>
            <a:r>
              <a:rPr lang="tr-TR" dirty="0"/>
              <a:t> </a:t>
            </a:r>
            <a:r>
              <a:rPr lang="tr-TR" dirty="0" smtClean="0"/>
              <a:t>   Tırnağın </a:t>
            </a:r>
            <a:r>
              <a:rPr lang="tr-TR" dirty="0"/>
              <a:t>diş, protez ve mukoza arasında devamlı ve kontrollü bir ilişki oluşturabilmesi için, </a:t>
            </a:r>
            <a:endParaRPr lang="tr-TR" dirty="0" smtClean="0"/>
          </a:p>
          <a:p>
            <a:pPr>
              <a:buNone/>
            </a:pPr>
            <a:r>
              <a:rPr lang="tr-TR" dirty="0" smtClean="0"/>
              <a:t>    </a:t>
            </a:r>
            <a:r>
              <a:rPr lang="tr-TR" b="1" dirty="0" smtClean="0">
                <a:solidFill>
                  <a:srgbClr val="00B0F0"/>
                </a:solidFill>
              </a:rPr>
              <a:t>yeterli </a:t>
            </a:r>
            <a:r>
              <a:rPr lang="tr-TR" b="1" dirty="0">
                <a:solidFill>
                  <a:srgbClr val="00B0F0"/>
                </a:solidFill>
              </a:rPr>
              <a:t>boyut ve dirençte olması </a:t>
            </a:r>
            <a:r>
              <a:rPr lang="tr-TR" dirty="0"/>
              <a:t>gerekir.</a:t>
            </a:r>
          </a:p>
          <a:p>
            <a:endParaRPr lang="tr-TR" dirty="0"/>
          </a:p>
        </p:txBody>
      </p:sp>
      <p:pic>
        <p:nvPicPr>
          <p:cNvPr id="4" name="Picture 2"/>
          <p:cNvPicPr>
            <a:picLocks noChangeAspect="1" noChangeArrowheads="1"/>
          </p:cNvPicPr>
          <p:nvPr/>
        </p:nvPicPr>
        <p:blipFill>
          <a:blip r:embed="rId2"/>
          <a:srcRect/>
          <a:stretch>
            <a:fillRect/>
          </a:stretch>
        </p:blipFill>
        <p:spPr bwMode="auto">
          <a:xfrm>
            <a:off x="5429256" y="214290"/>
            <a:ext cx="3429024" cy="264046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1143000"/>
          </a:xfrm>
        </p:spPr>
        <p:txBody>
          <a:bodyPr>
            <a:noAutofit/>
          </a:bodyPr>
          <a:lstStyle/>
          <a:p>
            <a:r>
              <a:rPr lang="tr-TR" sz="3200" dirty="0"/>
              <a:t>Tırnaklar </a:t>
            </a:r>
            <a:r>
              <a:rPr lang="tr-TR" sz="3200" b="1" dirty="0" err="1"/>
              <a:t>servikal</a:t>
            </a:r>
            <a:r>
              <a:rPr lang="tr-TR" sz="3200" b="1" dirty="0"/>
              <a:t> yönde protezin hareketini önleyerek, </a:t>
            </a:r>
            <a:r>
              <a:rPr lang="tr-TR" sz="3200" dirty="0"/>
              <a:t>kroşe kolunun tutucu ucunun dişin </a:t>
            </a:r>
            <a:r>
              <a:rPr lang="tr-TR" sz="3200" dirty="0" err="1"/>
              <a:t>andırkatı</a:t>
            </a:r>
            <a:r>
              <a:rPr lang="tr-TR" sz="3200" dirty="0"/>
              <a:t> içerisinde kalmasını sağlarlar.</a:t>
            </a:r>
          </a:p>
        </p:txBody>
      </p:sp>
      <p:pic>
        <p:nvPicPr>
          <p:cNvPr id="11266" name="Picture 2"/>
          <p:cNvPicPr>
            <a:picLocks noChangeAspect="1" noChangeArrowheads="1"/>
          </p:cNvPicPr>
          <p:nvPr/>
        </p:nvPicPr>
        <p:blipFill>
          <a:blip r:embed="rId2"/>
          <a:srcRect/>
          <a:stretch>
            <a:fillRect/>
          </a:stretch>
        </p:blipFill>
        <p:spPr bwMode="auto">
          <a:xfrm>
            <a:off x="1142976" y="2786058"/>
            <a:ext cx="2428892" cy="22554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714876" y="3500438"/>
            <a:ext cx="2857520" cy="23896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000372"/>
            <a:ext cx="5715040" cy="1143000"/>
          </a:xfrm>
        </p:spPr>
        <p:txBody>
          <a:bodyPr>
            <a:noAutofit/>
          </a:bodyPr>
          <a:lstStyle/>
          <a:p>
            <a:r>
              <a:rPr lang="tr-TR" sz="2800" dirty="0"/>
              <a:t>Diş desteğinin etkili olabilmesi için diş veya restorasyon yüzeylerinde uygun şekilde hazırlanmış </a:t>
            </a:r>
            <a:r>
              <a:rPr lang="tr-TR" sz="2800" b="1" dirty="0" smtClean="0">
                <a:solidFill>
                  <a:srgbClr val="FF0000"/>
                </a:solidFill>
              </a:rPr>
              <a:t>tırnak yuvalarına </a:t>
            </a:r>
            <a:r>
              <a:rPr lang="tr-TR" sz="2800" b="1" dirty="0">
                <a:solidFill>
                  <a:srgbClr val="FF0000"/>
                </a:solidFill>
              </a:rPr>
              <a:t>ihtiyaç vardır. </a:t>
            </a:r>
            <a:r>
              <a:rPr lang="tr-TR" sz="2800" dirty="0" smtClean="0"/>
              <a:t/>
            </a:r>
            <a:br>
              <a:rPr lang="tr-TR" sz="2800" dirty="0" smtClean="0"/>
            </a:br>
            <a:r>
              <a:rPr lang="tr-TR" sz="2800" dirty="0" smtClean="0"/>
              <a:t>Tırnak </a:t>
            </a:r>
            <a:r>
              <a:rPr lang="tr-TR" sz="2800" dirty="0"/>
              <a:t>yuvasının planı ve hazırlığı </a:t>
            </a:r>
            <a:r>
              <a:rPr lang="tr-TR" sz="2800" b="1" dirty="0">
                <a:solidFill>
                  <a:srgbClr val="00B0F0"/>
                </a:solidFill>
              </a:rPr>
              <a:t>biyomekanik prensiplere göre </a:t>
            </a:r>
            <a:r>
              <a:rPr lang="tr-TR" sz="2800" dirty="0"/>
              <a:t>yapılmalıdır. </a:t>
            </a:r>
            <a:r>
              <a:rPr lang="tr-TR" sz="2800" dirty="0" smtClean="0"/>
              <a:t/>
            </a:r>
            <a:br>
              <a:rPr lang="tr-TR" sz="2800" dirty="0" smtClean="0"/>
            </a:br>
            <a:r>
              <a:rPr lang="tr-TR" sz="2800" dirty="0" smtClean="0"/>
              <a:t>Bunun </a:t>
            </a:r>
            <a:r>
              <a:rPr lang="tr-TR" sz="2800" dirty="0"/>
              <a:t>nedeni </a:t>
            </a:r>
            <a:r>
              <a:rPr lang="tr-TR" sz="2800" dirty="0" err="1"/>
              <a:t>periodontal</a:t>
            </a:r>
            <a:r>
              <a:rPr lang="tr-TR" sz="2800" dirty="0"/>
              <a:t> </a:t>
            </a:r>
            <a:r>
              <a:rPr lang="tr-TR" sz="2800" dirty="0" err="1"/>
              <a:t>ligamentin</a:t>
            </a:r>
            <a:r>
              <a:rPr lang="tr-TR" sz="2800" dirty="0"/>
              <a:t> yastıklama etkisi oluşturacak özellikte olmaması; ancak dişin alveolü içinde bir miktar bastırılabilmesine izin vermesidir.</a:t>
            </a:r>
          </a:p>
        </p:txBody>
      </p:sp>
      <p:pic>
        <p:nvPicPr>
          <p:cNvPr id="13314" name="Picture 2"/>
          <p:cNvPicPr>
            <a:picLocks noChangeAspect="1" noChangeArrowheads="1"/>
          </p:cNvPicPr>
          <p:nvPr/>
        </p:nvPicPr>
        <p:blipFill>
          <a:blip r:embed="rId2"/>
          <a:srcRect/>
          <a:stretch>
            <a:fillRect/>
          </a:stretch>
        </p:blipFill>
        <p:spPr bwMode="auto">
          <a:xfrm>
            <a:off x="6215074" y="428604"/>
            <a:ext cx="2495550" cy="265747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072198" y="3429000"/>
            <a:ext cx="2486025" cy="2819400"/>
          </a:xfrm>
          <a:prstGeom prst="rect">
            <a:avLst/>
          </a:prstGeom>
          <a:noFill/>
          <a:ln w="9525">
            <a:noFill/>
            <a:miter lim="800000"/>
            <a:headEnd/>
            <a:tailEnd/>
          </a:ln>
          <a:effectLst/>
        </p:spPr>
      </p:pic>
      <p:sp>
        <p:nvSpPr>
          <p:cNvPr id="7" name="6 Metin kutusu"/>
          <p:cNvSpPr txBox="1"/>
          <p:nvPr/>
        </p:nvSpPr>
        <p:spPr>
          <a:xfrm>
            <a:off x="6215074" y="6286520"/>
            <a:ext cx="2065181" cy="369332"/>
          </a:xfrm>
          <a:prstGeom prst="rect">
            <a:avLst/>
          </a:prstGeom>
          <a:noFill/>
        </p:spPr>
        <p:txBody>
          <a:bodyPr wrap="none" rtlCol="0">
            <a:spAutoFit/>
          </a:bodyPr>
          <a:lstStyle/>
          <a:p>
            <a:r>
              <a:rPr lang="tr-TR" dirty="0" smtClean="0"/>
              <a:t>Açı 90 dereceden az</a:t>
            </a:r>
            <a:endParaRPr lang="tr-TR" dirty="0"/>
          </a:p>
        </p:txBody>
      </p:sp>
      <p:sp>
        <p:nvSpPr>
          <p:cNvPr id="3" name="Metin kutusu 2"/>
          <p:cNvSpPr txBox="1"/>
          <p:nvPr/>
        </p:nvSpPr>
        <p:spPr>
          <a:xfrm>
            <a:off x="1805991" y="136216"/>
            <a:ext cx="2817374" cy="584775"/>
          </a:xfrm>
          <a:prstGeom prst="rect">
            <a:avLst/>
          </a:prstGeom>
          <a:noFill/>
        </p:spPr>
        <p:txBody>
          <a:bodyPr wrap="none" rtlCol="0">
            <a:spAutoFit/>
          </a:bodyPr>
          <a:lstStyle/>
          <a:p>
            <a:r>
              <a:rPr lang="tr-TR" sz="3200" b="1" dirty="0" smtClean="0">
                <a:solidFill>
                  <a:srgbClr val="FF0000"/>
                </a:solidFill>
              </a:rPr>
              <a:t>TIRNAK YUVASI</a:t>
            </a:r>
            <a:endParaRPr lang="tr-TR" sz="32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5093853"/>
            <a:ext cx="3421355" cy="1143000"/>
          </a:xfrm>
        </p:spPr>
        <p:txBody>
          <a:bodyPr>
            <a:noAutofit/>
          </a:bodyPr>
          <a:lstStyle/>
          <a:p>
            <a:pPr algn="l"/>
            <a:r>
              <a:rPr lang="tr-TR" sz="2400" dirty="0" err="1"/>
              <a:t>o</a:t>
            </a:r>
            <a:r>
              <a:rPr lang="tr-TR" sz="2400" dirty="0" err="1" smtClean="0"/>
              <a:t>kluzal</a:t>
            </a:r>
            <a:r>
              <a:rPr lang="tr-TR" sz="2400" dirty="0" smtClean="0"/>
              <a:t> yüzden görünümü</a:t>
            </a:r>
            <a:endParaRPr lang="tr-TR" sz="2400" dirty="0"/>
          </a:p>
        </p:txBody>
      </p:sp>
      <p:pic>
        <p:nvPicPr>
          <p:cNvPr id="13314" name="Picture 2"/>
          <p:cNvPicPr>
            <a:picLocks noChangeAspect="1" noChangeArrowheads="1"/>
          </p:cNvPicPr>
          <p:nvPr/>
        </p:nvPicPr>
        <p:blipFill>
          <a:blip r:embed="rId2"/>
          <a:srcRect/>
          <a:stretch>
            <a:fillRect/>
          </a:stretch>
        </p:blipFill>
        <p:spPr bwMode="auto">
          <a:xfrm>
            <a:off x="539552" y="1319745"/>
            <a:ext cx="3528392" cy="375733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788024" y="1310895"/>
            <a:ext cx="3272347" cy="3711167"/>
          </a:xfrm>
          <a:prstGeom prst="rect">
            <a:avLst/>
          </a:prstGeom>
          <a:noFill/>
          <a:ln w="9525">
            <a:noFill/>
            <a:miter lim="800000"/>
            <a:headEnd/>
            <a:tailEnd/>
          </a:ln>
          <a:effectLst/>
        </p:spPr>
      </p:pic>
      <p:sp>
        <p:nvSpPr>
          <p:cNvPr id="7" name="6 Metin kutusu"/>
          <p:cNvSpPr txBox="1"/>
          <p:nvPr/>
        </p:nvSpPr>
        <p:spPr>
          <a:xfrm>
            <a:off x="5055687" y="5434520"/>
            <a:ext cx="3004684" cy="461665"/>
          </a:xfrm>
          <a:prstGeom prst="rect">
            <a:avLst/>
          </a:prstGeom>
          <a:noFill/>
        </p:spPr>
        <p:txBody>
          <a:bodyPr wrap="square" rtlCol="0">
            <a:spAutoFit/>
          </a:bodyPr>
          <a:lstStyle/>
          <a:p>
            <a:r>
              <a:rPr lang="tr-TR" sz="2400" dirty="0" smtClean="0"/>
              <a:t>Açı 90 dereceden az</a:t>
            </a:r>
            <a:endParaRPr lang="tr-TR" sz="2400" dirty="0"/>
          </a:p>
        </p:txBody>
      </p:sp>
      <p:sp>
        <p:nvSpPr>
          <p:cNvPr id="6" name="Metin kutusu 5"/>
          <p:cNvSpPr txBox="1"/>
          <p:nvPr/>
        </p:nvSpPr>
        <p:spPr>
          <a:xfrm>
            <a:off x="2051720" y="425345"/>
            <a:ext cx="4606326" cy="584775"/>
          </a:xfrm>
          <a:prstGeom prst="rect">
            <a:avLst/>
          </a:prstGeom>
          <a:noFill/>
        </p:spPr>
        <p:txBody>
          <a:bodyPr wrap="none" rtlCol="0">
            <a:spAutoFit/>
          </a:bodyPr>
          <a:lstStyle/>
          <a:p>
            <a:r>
              <a:rPr lang="tr-TR" sz="3200" b="1" dirty="0" smtClean="0">
                <a:solidFill>
                  <a:srgbClr val="FF0000"/>
                </a:solidFill>
              </a:rPr>
              <a:t>TIRNAK YUVASI HAZIRLIĞI</a:t>
            </a:r>
            <a:endParaRPr lang="tr-TR" sz="3200" b="1" dirty="0">
              <a:solidFill>
                <a:srgbClr val="FF0000"/>
              </a:solidFill>
            </a:endParaRPr>
          </a:p>
        </p:txBody>
      </p:sp>
    </p:spTree>
    <p:extLst>
      <p:ext uri="{BB962C8B-B14F-4D97-AF65-F5344CB8AC3E}">
        <p14:creationId xmlns:p14="http://schemas.microsoft.com/office/powerpoint/2010/main" val="76033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143248"/>
            <a:ext cx="8229600" cy="1143000"/>
          </a:xfrm>
        </p:spPr>
        <p:txBody>
          <a:bodyPr>
            <a:normAutofit fontScale="90000"/>
          </a:bodyPr>
          <a:lstStyle/>
          <a:p>
            <a:pPr algn="l"/>
            <a:r>
              <a:rPr lang="tr-TR" dirty="0" err="1">
                <a:solidFill>
                  <a:srgbClr val="00B0F0"/>
                </a:solidFill>
              </a:rPr>
              <a:t>Vertikal</a:t>
            </a:r>
            <a:r>
              <a:rPr lang="tr-TR" dirty="0">
                <a:solidFill>
                  <a:srgbClr val="00B0F0"/>
                </a:solidFill>
              </a:rPr>
              <a:t> destek</a:t>
            </a:r>
            <a:r>
              <a:rPr lang="tr-TR" dirty="0"/>
              <a:t>, dişin en geniş kısmından (kontur yüksekliği), </a:t>
            </a:r>
            <a:r>
              <a:rPr lang="tr-TR" dirty="0" err="1"/>
              <a:t>okluzalden</a:t>
            </a:r>
            <a:r>
              <a:rPr lang="tr-TR" dirty="0"/>
              <a:t> veya bazen de </a:t>
            </a:r>
            <a:r>
              <a:rPr lang="tr-TR" dirty="0" err="1"/>
              <a:t>insizale</a:t>
            </a:r>
            <a:r>
              <a:rPr lang="tr-TR" dirty="0"/>
              <a:t> eğimli diş yüzeylerinden temin edilir. </a:t>
            </a:r>
            <a:r>
              <a:rPr lang="tr-TR" dirty="0" smtClean="0"/>
              <a:t/>
            </a:r>
            <a:br>
              <a:rPr lang="tr-TR" dirty="0" smtClean="0"/>
            </a:br>
            <a:r>
              <a:rPr lang="tr-TR" dirty="0"/>
              <a:t/>
            </a:r>
            <a:br>
              <a:rPr lang="tr-TR" dirty="0"/>
            </a:br>
            <a:r>
              <a:rPr lang="tr-TR" dirty="0" smtClean="0"/>
              <a:t>Bu </a:t>
            </a:r>
            <a:r>
              <a:rPr lang="tr-TR" dirty="0"/>
              <a:t>bölgelere göre tırnaklar; </a:t>
            </a:r>
            <a:br>
              <a:rPr lang="tr-TR" dirty="0"/>
            </a:br>
            <a:r>
              <a:rPr lang="tr-TR" dirty="0" smtClean="0"/>
              <a:t>*</a:t>
            </a:r>
            <a:r>
              <a:rPr lang="tr-TR" b="1" dirty="0" err="1" smtClean="0">
                <a:solidFill>
                  <a:srgbClr val="FF0000"/>
                </a:solidFill>
              </a:rPr>
              <a:t>okluzal</a:t>
            </a:r>
            <a:r>
              <a:rPr lang="tr-TR" b="1" dirty="0">
                <a:solidFill>
                  <a:srgbClr val="FF0000"/>
                </a:solidFill>
              </a:rPr>
              <a:t>, </a:t>
            </a:r>
            <a:br>
              <a:rPr lang="tr-TR" b="1" dirty="0">
                <a:solidFill>
                  <a:srgbClr val="FF0000"/>
                </a:solidFill>
              </a:rPr>
            </a:br>
            <a:r>
              <a:rPr lang="tr-TR" b="1" dirty="0" smtClean="0">
                <a:solidFill>
                  <a:srgbClr val="FF0000"/>
                </a:solidFill>
              </a:rPr>
              <a:t>*</a:t>
            </a:r>
            <a:r>
              <a:rPr lang="tr-TR" b="1" dirty="0" err="1" smtClean="0">
                <a:solidFill>
                  <a:srgbClr val="FF0000"/>
                </a:solidFill>
              </a:rPr>
              <a:t>lingual</a:t>
            </a:r>
            <a:r>
              <a:rPr lang="tr-TR" b="1" dirty="0" smtClean="0">
                <a:solidFill>
                  <a:srgbClr val="FF0000"/>
                </a:solidFill>
              </a:rPr>
              <a:t> </a:t>
            </a:r>
            <a:r>
              <a:rPr lang="tr-TR" b="1" dirty="0">
                <a:solidFill>
                  <a:srgbClr val="FF0000"/>
                </a:solidFill>
              </a:rPr>
              <a:t>(</a:t>
            </a:r>
            <a:r>
              <a:rPr lang="tr-TR" b="1" dirty="0" err="1">
                <a:solidFill>
                  <a:srgbClr val="FF0000"/>
                </a:solidFill>
              </a:rPr>
              <a:t>singulum</a:t>
            </a:r>
            <a:r>
              <a:rPr lang="tr-TR" b="1" dirty="0">
                <a:solidFill>
                  <a:srgbClr val="FF0000"/>
                </a:solidFill>
              </a:rPr>
              <a:t>) ve </a:t>
            </a:r>
            <a:br>
              <a:rPr lang="tr-TR" b="1" dirty="0">
                <a:solidFill>
                  <a:srgbClr val="FF0000"/>
                </a:solidFill>
              </a:rPr>
            </a:br>
            <a:r>
              <a:rPr lang="tr-TR" b="1" dirty="0" smtClean="0">
                <a:solidFill>
                  <a:srgbClr val="FF0000"/>
                </a:solidFill>
              </a:rPr>
              <a:t>*</a:t>
            </a:r>
            <a:r>
              <a:rPr lang="tr-TR" b="1" dirty="0" err="1" smtClean="0">
                <a:solidFill>
                  <a:srgbClr val="FF0000"/>
                </a:solidFill>
              </a:rPr>
              <a:t>insizal</a:t>
            </a:r>
            <a:r>
              <a:rPr lang="tr-TR" b="1" dirty="0" smtClean="0">
                <a:solidFill>
                  <a:srgbClr val="FF0000"/>
                </a:solidFill>
              </a:rPr>
              <a:t> </a:t>
            </a:r>
            <a:r>
              <a:rPr lang="tr-TR" dirty="0" smtClean="0"/>
              <a:t/>
            </a:r>
            <a:br>
              <a:rPr lang="tr-TR" dirty="0" smtClean="0"/>
            </a:br>
            <a:r>
              <a:rPr lang="tr-TR" dirty="0" smtClean="0"/>
              <a:t>olmak </a:t>
            </a:r>
            <a:r>
              <a:rPr lang="tr-TR" dirty="0"/>
              <a:t>üzere üç gruba ayrılırlar. </a:t>
            </a:r>
            <a:br>
              <a:rPr lang="tr-TR" dirty="0"/>
            </a:b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332656"/>
            <a:ext cx="7776864" cy="965665"/>
          </a:xfrm>
          <a:effectLst>
            <a:outerShdw blurRad="50800" dist="38100" dir="8100000" algn="tr" rotWithShape="0">
              <a:prstClr val="black">
                <a:alpha val="40000"/>
              </a:prstClr>
            </a:outerShdw>
          </a:effectLst>
        </p:spPr>
        <p:txBody>
          <a:bodyPr>
            <a:normAutofit fontScale="90000"/>
          </a:bodyPr>
          <a:lstStyle/>
          <a:p>
            <a:pPr algn="ctr" fontAlgn="auto">
              <a:lnSpc>
                <a:spcPct val="150000"/>
              </a:lnSpc>
              <a:spcAft>
                <a:spcPts val="0"/>
              </a:spcAft>
              <a:defRPr/>
            </a:pPr>
            <a:r>
              <a:rPr lang="tr-TR" sz="4200" dirty="0">
                <a:latin typeface="Century Gothic" pitchFamily="34" charset="0"/>
              </a:rPr>
              <a:t>T</a:t>
            </a:r>
            <a:r>
              <a:rPr lang="tr-TR" sz="4200" dirty="0" smtClean="0">
                <a:latin typeface="Century Gothic" pitchFamily="34" charset="0"/>
              </a:rPr>
              <a:t>ırnaklar ve Tırnak Yuvaları</a:t>
            </a:r>
            <a:endParaRPr lang="tr-TR" sz="4200" dirty="0">
              <a:latin typeface="Century Gothic" pitchFamily="34" charset="0"/>
            </a:endParaRPr>
          </a:p>
        </p:txBody>
      </p:sp>
      <p:sp>
        <p:nvSpPr>
          <p:cNvPr id="3" name="2 Alt Başlık"/>
          <p:cNvSpPr>
            <a:spLocks noGrp="1"/>
          </p:cNvSpPr>
          <p:nvPr>
            <p:ph type="subTitle" idx="1"/>
          </p:nvPr>
        </p:nvSpPr>
        <p:spPr>
          <a:xfrm>
            <a:off x="683568" y="1484784"/>
            <a:ext cx="8136904" cy="4968552"/>
          </a:xfrm>
        </p:spPr>
        <p:txBody>
          <a:bodyPr>
            <a:normAutofit fontScale="92500"/>
          </a:bodyPr>
          <a:lstStyle/>
          <a:p>
            <a:pPr marR="0" algn="l"/>
            <a:r>
              <a:rPr lang="tr-TR" sz="2400" b="1" dirty="0" smtClean="0">
                <a:solidFill>
                  <a:srgbClr val="0D0D0D"/>
                </a:solidFill>
                <a:latin typeface="Century Gothic" pitchFamily="34" charset="0"/>
              </a:rPr>
              <a:t>DERSİN HEDEFİ: </a:t>
            </a:r>
          </a:p>
          <a:p>
            <a:pPr marL="342900" marR="0" indent="-342900" algn="l">
              <a:buFont typeface="Arial" panose="020B0604020202020204" pitchFamily="34" charset="0"/>
              <a:buChar char="•"/>
            </a:pPr>
            <a:r>
              <a:rPr lang="tr-TR" sz="2400" dirty="0" smtClean="0">
                <a:solidFill>
                  <a:srgbClr val="0D0D0D"/>
                </a:solidFill>
                <a:latin typeface="Century Gothic" pitchFamily="34" charset="0"/>
              </a:rPr>
              <a:t>Hareketli bölümlü protez (HBP) bileşenlerinden olan tırnaklar ve tırnak yuvalarının tipleri ve fonksiyonlarını bilerek, doğru bir HBP planlaması yapabilmeye yardımcı olmak.</a:t>
            </a:r>
          </a:p>
          <a:p>
            <a:pPr marL="342900" marR="0" indent="-342900" algn="l">
              <a:buFont typeface="Arial" panose="020B0604020202020204" pitchFamily="34" charset="0"/>
              <a:buChar char="•"/>
            </a:pPr>
            <a:r>
              <a:rPr lang="tr-TR" sz="2400" dirty="0" smtClean="0">
                <a:solidFill>
                  <a:srgbClr val="0D0D0D"/>
                </a:solidFill>
                <a:latin typeface="Century Gothic" pitchFamily="34" charset="0"/>
              </a:rPr>
              <a:t>Tırnak yuvası hazırlığını mine üzerinde uygulayabilmek.</a:t>
            </a:r>
          </a:p>
          <a:p>
            <a:pPr marR="0" algn="l"/>
            <a:endParaRPr lang="tr-TR" sz="2400" dirty="0">
              <a:solidFill>
                <a:srgbClr val="0D0D0D"/>
              </a:solidFill>
              <a:latin typeface="Century Gothic" pitchFamily="34" charset="0"/>
            </a:endParaRPr>
          </a:p>
          <a:p>
            <a:pPr marR="0" algn="l"/>
            <a:r>
              <a:rPr lang="tr-TR" sz="2400" b="1" dirty="0" smtClean="0">
                <a:solidFill>
                  <a:srgbClr val="0D0D0D"/>
                </a:solidFill>
                <a:latin typeface="Century Gothic" pitchFamily="34" charset="0"/>
              </a:rPr>
              <a:t>DERSİN İÇERİĞİ: </a:t>
            </a:r>
            <a:endParaRPr lang="tr-TR" sz="2000" dirty="0">
              <a:solidFill>
                <a:srgbClr val="0D0D0D"/>
              </a:solidFill>
              <a:latin typeface="Century Gothic" pitchFamily="34" charset="0"/>
            </a:endParaRP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Tırnaklar neden gereklidir?</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tipleri nelerdir?</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yuvası nedir?</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yuvası neden yapılır? </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yuvası nasıl hazırlanır?</a:t>
            </a:r>
            <a:endParaRPr lang="tr-TR" sz="2400" dirty="0" smtClean="0">
              <a:solidFill>
                <a:srgbClr val="0D0D0D"/>
              </a:solidFill>
              <a:latin typeface="Century Gothic" pitchFamily="34" charset="0"/>
            </a:endParaRPr>
          </a:p>
        </p:txBody>
      </p:sp>
    </p:spTree>
    <p:extLst>
      <p:ext uri="{BB962C8B-B14F-4D97-AF65-F5344CB8AC3E}">
        <p14:creationId xmlns:p14="http://schemas.microsoft.com/office/powerpoint/2010/main" val="3451794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OKLUZAL TIRNAKLAR</a:t>
            </a:r>
            <a:endParaRPr lang="tr-TR" dirty="0"/>
          </a:p>
        </p:txBody>
      </p:sp>
      <p:pic>
        <p:nvPicPr>
          <p:cNvPr id="1026" name="Picture 2"/>
          <p:cNvPicPr>
            <a:picLocks noChangeAspect="1" noChangeArrowheads="1"/>
          </p:cNvPicPr>
          <p:nvPr/>
        </p:nvPicPr>
        <p:blipFill>
          <a:blip r:embed="rId2"/>
          <a:srcRect/>
          <a:stretch>
            <a:fillRect/>
          </a:stretch>
        </p:blipFill>
        <p:spPr bwMode="auto">
          <a:xfrm>
            <a:off x="4714876" y="1428736"/>
            <a:ext cx="4000500" cy="317182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0034" y="1214422"/>
            <a:ext cx="2857520" cy="2200390"/>
          </a:xfrm>
          <a:prstGeom prst="rect">
            <a:avLst/>
          </a:prstGeom>
          <a:noFill/>
          <a:ln w="9525">
            <a:noFill/>
            <a:miter lim="800000"/>
            <a:headEnd/>
            <a:tailEnd/>
          </a:ln>
          <a:effectLst/>
        </p:spPr>
      </p:pic>
      <p:sp>
        <p:nvSpPr>
          <p:cNvPr id="6" name="5 Metin kutusu"/>
          <p:cNvSpPr txBox="1"/>
          <p:nvPr/>
        </p:nvSpPr>
        <p:spPr>
          <a:xfrm>
            <a:off x="4786314" y="4929198"/>
            <a:ext cx="3714776" cy="646331"/>
          </a:xfrm>
          <a:prstGeom prst="rect">
            <a:avLst/>
          </a:prstGeom>
          <a:noFill/>
        </p:spPr>
        <p:txBody>
          <a:bodyPr wrap="square" rtlCol="0">
            <a:spAutoFit/>
          </a:bodyPr>
          <a:lstStyle/>
          <a:p>
            <a:r>
              <a:rPr lang="tr-TR" dirty="0" err="1" smtClean="0">
                <a:solidFill>
                  <a:srgbClr val="FF0000"/>
                </a:solidFill>
              </a:rPr>
              <a:t>Okluzal</a:t>
            </a:r>
            <a:r>
              <a:rPr lang="tr-TR" dirty="0" smtClean="0">
                <a:solidFill>
                  <a:srgbClr val="FF0000"/>
                </a:solidFill>
              </a:rPr>
              <a:t> çatışma olduğunda, tırnak konumu değişebilir.</a:t>
            </a:r>
          </a:p>
        </p:txBody>
      </p:sp>
      <p:sp>
        <p:nvSpPr>
          <p:cNvPr id="7" name="6 Metin kutusu"/>
          <p:cNvSpPr txBox="1"/>
          <p:nvPr/>
        </p:nvSpPr>
        <p:spPr>
          <a:xfrm>
            <a:off x="142844" y="3786190"/>
            <a:ext cx="4214842" cy="646331"/>
          </a:xfrm>
          <a:prstGeom prst="rect">
            <a:avLst/>
          </a:prstGeom>
          <a:noFill/>
        </p:spPr>
        <p:txBody>
          <a:bodyPr wrap="square" rtlCol="0">
            <a:spAutoFit/>
          </a:bodyPr>
          <a:lstStyle/>
          <a:p>
            <a:r>
              <a:rPr lang="tr-TR" dirty="0" smtClean="0"/>
              <a:t>Sıklıkla, </a:t>
            </a:r>
            <a:r>
              <a:rPr lang="tr-TR" dirty="0" err="1" smtClean="0"/>
              <a:t>molar</a:t>
            </a:r>
            <a:r>
              <a:rPr lang="tr-TR" dirty="0" smtClean="0"/>
              <a:t> veya </a:t>
            </a:r>
            <a:r>
              <a:rPr lang="tr-TR" dirty="0" err="1" smtClean="0"/>
              <a:t>premolarların</a:t>
            </a:r>
            <a:r>
              <a:rPr lang="tr-TR" dirty="0" smtClean="0"/>
              <a:t> </a:t>
            </a:r>
            <a:r>
              <a:rPr lang="tr-TR" dirty="0" err="1" smtClean="0">
                <a:solidFill>
                  <a:srgbClr val="00B0F0"/>
                </a:solidFill>
              </a:rPr>
              <a:t>mezial</a:t>
            </a:r>
            <a:r>
              <a:rPr lang="tr-TR" dirty="0" smtClean="0">
                <a:solidFill>
                  <a:srgbClr val="00B0F0"/>
                </a:solidFill>
              </a:rPr>
              <a:t> veya </a:t>
            </a:r>
            <a:r>
              <a:rPr lang="tr-TR" dirty="0" err="1" smtClean="0">
                <a:solidFill>
                  <a:srgbClr val="00B0F0"/>
                </a:solidFill>
              </a:rPr>
              <a:t>distalinde</a:t>
            </a:r>
            <a:r>
              <a:rPr lang="tr-TR" dirty="0" smtClean="0"/>
              <a:t> yer alır.</a:t>
            </a:r>
            <a:endParaRPr lang="tr-TR" dirty="0"/>
          </a:p>
        </p:txBody>
      </p:sp>
      <p:pic>
        <p:nvPicPr>
          <p:cNvPr id="8" name="7 Resim" descr="Resim 001.jpg"/>
          <p:cNvPicPr>
            <a:picLocks noChangeAspect="1"/>
          </p:cNvPicPr>
          <p:nvPr/>
        </p:nvPicPr>
        <p:blipFill>
          <a:blip r:embed="rId4" cstate="print"/>
          <a:stretch>
            <a:fillRect/>
          </a:stretch>
        </p:blipFill>
        <p:spPr>
          <a:xfrm>
            <a:off x="1500166" y="4500570"/>
            <a:ext cx="2750331" cy="18335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15370" cy="2143132"/>
          </a:xfrm>
        </p:spPr>
        <p:txBody>
          <a:bodyPr>
            <a:noAutofit/>
          </a:bodyPr>
          <a:lstStyle/>
          <a:p>
            <a:r>
              <a:rPr lang="tr-TR" sz="2800" dirty="0" err="1" smtClean="0"/>
              <a:t>Okluzal</a:t>
            </a:r>
            <a:r>
              <a:rPr lang="tr-TR" sz="2800" dirty="0" smtClean="0"/>
              <a:t> tırnak, uygun </a:t>
            </a:r>
            <a:r>
              <a:rPr lang="tr-TR" sz="2800" dirty="0" err="1" smtClean="0"/>
              <a:t>okluzal</a:t>
            </a:r>
            <a:r>
              <a:rPr lang="tr-TR" sz="2800" dirty="0" smtClean="0"/>
              <a:t> konuma kadar süremeyen dişlerde ve aşınma nedeniyle </a:t>
            </a:r>
            <a:r>
              <a:rPr lang="tr-TR" sz="2800" dirty="0" err="1" smtClean="0"/>
              <a:t>vertikal</a:t>
            </a:r>
            <a:r>
              <a:rPr lang="tr-TR" sz="2800" dirty="0" smtClean="0"/>
              <a:t> boyut kaybı olan durumlarda </a:t>
            </a:r>
            <a:r>
              <a:rPr lang="tr-TR" sz="2800" dirty="0" err="1" smtClean="0"/>
              <a:t>okluzyonu</a:t>
            </a:r>
            <a:r>
              <a:rPr lang="tr-TR" sz="2800" dirty="0" smtClean="0"/>
              <a:t> restore eder.</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endParaRPr lang="tr-TR" sz="2800" dirty="0"/>
          </a:p>
        </p:txBody>
      </p:sp>
      <p:sp>
        <p:nvSpPr>
          <p:cNvPr id="5" name="4 Dikdörtgen"/>
          <p:cNvSpPr/>
          <p:nvPr/>
        </p:nvSpPr>
        <p:spPr>
          <a:xfrm>
            <a:off x="1000100" y="2500306"/>
            <a:ext cx="4071966" cy="2585323"/>
          </a:xfrm>
          <a:prstGeom prst="rect">
            <a:avLst/>
          </a:prstGeom>
        </p:spPr>
        <p:txBody>
          <a:bodyPr wrap="square">
            <a:spAutoFit/>
          </a:bodyPr>
          <a:lstStyle/>
          <a:p>
            <a:r>
              <a:rPr lang="tr-TR" b="1" dirty="0" smtClean="0">
                <a:solidFill>
                  <a:srgbClr val="FF0000"/>
                </a:solidFill>
              </a:rPr>
              <a:t>Tırnağın genişliği dişin </a:t>
            </a:r>
            <a:r>
              <a:rPr lang="tr-TR" b="1" dirty="0" err="1" smtClean="0">
                <a:solidFill>
                  <a:srgbClr val="FF0000"/>
                </a:solidFill>
              </a:rPr>
              <a:t>bukko</a:t>
            </a:r>
            <a:r>
              <a:rPr lang="tr-TR" b="1" dirty="0" smtClean="0">
                <a:solidFill>
                  <a:srgbClr val="FF0000"/>
                </a:solidFill>
              </a:rPr>
              <a:t>-</a:t>
            </a:r>
            <a:r>
              <a:rPr lang="tr-TR" b="1" dirty="0" err="1" smtClean="0">
                <a:solidFill>
                  <a:srgbClr val="FF0000"/>
                </a:solidFill>
              </a:rPr>
              <a:t>lingual</a:t>
            </a:r>
            <a:r>
              <a:rPr lang="tr-TR" b="1" dirty="0" smtClean="0">
                <a:solidFill>
                  <a:srgbClr val="FF0000"/>
                </a:solidFill>
              </a:rPr>
              <a:t> genişliğinin </a:t>
            </a:r>
            <a:r>
              <a:rPr lang="tr-TR" b="1" dirty="0" smtClean="0">
                <a:solidFill>
                  <a:srgbClr val="00B0F0"/>
                </a:solidFill>
              </a:rPr>
              <a:t>üçte biri </a:t>
            </a:r>
            <a:r>
              <a:rPr lang="tr-TR" b="1" dirty="0" smtClean="0">
                <a:solidFill>
                  <a:srgbClr val="FF0000"/>
                </a:solidFill>
              </a:rPr>
              <a:t>kadardır. </a:t>
            </a:r>
          </a:p>
          <a:p>
            <a:endParaRPr lang="tr-TR" dirty="0" smtClean="0"/>
          </a:p>
          <a:p>
            <a:pPr marL="285750" indent="-285750">
              <a:buClr>
                <a:srgbClr val="FF0000"/>
              </a:buClr>
              <a:buSzPct val="196000"/>
              <a:buFont typeface="Wingdings" panose="05000000000000000000" pitchFamily="2" charset="2"/>
              <a:buChar char="ü"/>
            </a:pPr>
            <a:r>
              <a:rPr lang="tr-TR" dirty="0" err="1" smtClean="0"/>
              <a:t>Okluzal</a:t>
            </a:r>
            <a:r>
              <a:rPr lang="tr-TR" dirty="0" smtClean="0"/>
              <a:t> tırnağın dar ve kalın olması yerine geniş ve </a:t>
            </a:r>
            <a:r>
              <a:rPr lang="tr-TR" dirty="0" err="1" smtClean="0"/>
              <a:t>nisbeten</a:t>
            </a:r>
            <a:r>
              <a:rPr lang="tr-TR" dirty="0" smtClean="0"/>
              <a:t> ince olması ile dirençli bir yapı sergilemesi istenir. </a:t>
            </a:r>
          </a:p>
          <a:p>
            <a:endParaRPr lang="tr-TR" dirty="0"/>
          </a:p>
          <a:p>
            <a:pPr marL="285750" indent="-285750">
              <a:buClr>
                <a:srgbClr val="FF0000"/>
              </a:buClr>
              <a:buFont typeface="Wingdings" panose="05000000000000000000" pitchFamily="2" charset="2"/>
              <a:buChar char="q"/>
            </a:pPr>
            <a:r>
              <a:rPr lang="tr-TR" dirty="0" smtClean="0"/>
              <a:t>Aksi halde karşıt dişlerle çatışma meydana gelir.</a:t>
            </a:r>
            <a:endParaRPr lang="tr-TR" dirty="0"/>
          </a:p>
        </p:txBody>
      </p:sp>
      <p:pic>
        <p:nvPicPr>
          <p:cNvPr id="6" name="Picture 2"/>
          <p:cNvPicPr>
            <a:picLocks noChangeAspect="1" noChangeArrowheads="1"/>
          </p:cNvPicPr>
          <p:nvPr/>
        </p:nvPicPr>
        <p:blipFill>
          <a:blip r:embed="rId2"/>
          <a:srcRect/>
          <a:stretch>
            <a:fillRect/>
          </a:stretch>
        </p:blipFill>
        <p:spPr bwMode="auto">
          <a:xfrm>
            <a:off x="5143504" y="2571744"/>
            <a:ext cx="3429024" cy="264046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solidFill>
                  <a:srgbClr val="FF0000"/>
                </a:solidFill>
              </a:rPr>
              <a:t>Okluzal</a:t>
            </a:r>
            <a:r>
              <a:rPr lang="tr-TR" dirty="0" smtClean="0">
                <a:solidFill>
                  <a:srgbClr val="FF0000"/>
                </a:solidFill>
              </a:rPr>
              <a:t> tırnaklar; </a:t>
            </a:r>
            <a:r>
              <a:rPr lang="tr-TR" dirty="0" smtClean="0"/>
              <a:t>karşıt dişlerle olan kapanış ilişkisine engel olmamalıdır.</a:t>
            </a:r>
            <a:endParaRPr lang="tr-TR" dirty="0"/>
          </a:p>
        </p:txBody>
      </p:sp>
      <p:pic>
        <p:nvPicPr>
          <p:cNvPr id="3" name="Resim 2"/>
          <p:cNvPicPr>
            <a:picLocks noChangeAspect="1"/>
          </p:cNvPicPr>
          <p:nvPr/>
        </p:nvPicPr>
        <p:blipFill>
          <a:blip r:embed="rId2"/>
          <a:stretch>
            <a:fillRect/>
          </a:stretch>
        </p:blipFill>
        <p:spPr>
          <a:xfrm>
            <a:off x="1691680" y="2204864"/>
            <a:ext cx="5436409" cy="3532981"/>
          </a:xfrm>
          <a:prstGeom prst="rect">
            <a:avLst/>
          </a:prstGeom>
        </p:spPr>
      </p:pic>
    </p:spTree>
    <p:extLst>
      <p:ext uri="{BB962C8B-B14F-4D97-AF65-F5344CB8AC3E}">
        <p14:creationId xmlns:p14="http://schemas.microsoft.com/office/powerpoint/2010/main" val="210619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900"/>
            <a:ext cx="8229600" cy="1143000"/>
          </a:xfrm>
        </p:spPr>
        <p:txBody>
          <a:bodyPr/>
          <a:lstStyle/>
          <a:p>
            <a:r>
              <a:rPr lang="tr-TR" dirty="0" err="1" smtClean="0"/>
              <a:t>Okluzal</a:t>
            </a:r>
            <a:r>
              <a:rPr lang="tr-TR" dirty="0" smtClean="0"/>
              <a:t> tırnak yuvası hazırlığı</a:t>
            </a:r>
            <a:endParaRPr lang="tr-TR" dirty="0"/>
          </a:p>
        </p:txBody>
      </p:sp>
      <p:pic>
        <p:nvPicPr>
          <p:cNvPr id="9218" name="Picture 2"/>
          <p:cNvPicPr>
            <a:picLocks noChangeAspect="1" noChangeArrowheads="1"/>
          </p:cNvPicPr>
          <p:nvPr/>
        </p:nvPicPr>
        <p:blipFill>
          <a:blip r:embed="rId2"/>
          <a:srcRect/>
          <a:stretch>
            <a:fillRect/>
          </a:stretch>
        </p:blipFill>
        <p:spPr bwMode="auto">
          <a:xfrm>
            <a:off x="357158" y="928670"/>
            <a:ext cx="4457700" cy="3200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572132" y="2357430"/>
            <a:ext cx="2371725" cy="38481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2214546" y="4214818"/>
            <a:ext cx="3429024" cy="2500305"/>
          </a:xfrm>
          <a:prstGeom prst="rect">
            <a:avLst/>
          </a:prstGeom>
          <a:noFill/>
          <a:ln w="9525">
            <a:noFill/>
            <a:miter lim="800000"/>
            <a:headEnd/>
            <a:tailEnd/>
          </a:ln>
          <a:effectLst/>
        </p:spPr>
      </p:pic>
      <p:sp>
        <p:nvSpPr>
          <p:cNvPr id="6" name="5 Metin kutusu"/>
          <p:cNvSpPr txBox="1"/>
          <p:nvPr/>
        </p:nvSpPr>
        <p:spPr>
          <a:xfrm>
            <a:off x="4786315" y="1214422"/>
            <a:ext cx="3714776" cy="1015663"/>
          </a:xfrm>
          <a:prstGeom prst="rect">
            <a:avLst/>
          </a:prstGeom>
          <a:noFill/>
        </p:spPr>
        <p:txBody>
          <a:bodyPr wrap="square" rtlCol="0">
            <a:spAutoFit/>
          </a:bodyPr>
          <a:lstStyle/>
          <a:p>
            <a:pPr algn="ctr"/>
            <a:r>
              <a:rPr lang="tr-TR" sz="2000" b="1" dirty="0" smtClean="0">
                <a:solidFill>
                  <a:srgbClr val="FF0000"/>
                </a:solidFill>
              </a:rPr>
              <a:t>Tırnak yuvasının </a:t>
            </a:r>
          </a:p>
          <a:p>
            <a:pPr algn="ctr"/>
            <a:r>
              <a:rPr lang="tr-TR" sz="2000" b="1" dirty="0" smtClean="0">
                <a:solidFill>
                  <a:srgbClr val="FF0000"/>
                </a:solidFill>
              </a:rPr>
              <a:t>mine sınırlarında olması </a:t>
            </a:r>
          </a:p>
          <a:p>
            <a:pPr algn="ctr"/>
            <a:r>
              <a:rPr lang="tr-TR" sz="2000" b="1" dirty="0" smtClean="0">
                <a:solidFill>
                  <a:srgbClr val="FF0000"/>
                </a:solidFill>
              </a:rPr>
              <a:t>kritik önem taşır.</a:t>
            </a:r>
            <a:endParaRPr lang="tr-TR" sz="2000" b="1" dirty="0">
              <a:solidFill>
                <a:srgbClr val="FF0000"/>
              </a:solidFill>
            </a:endParaRPr>
          </a:p>
        </p:txBody>
      </p:sp>
      <p:pic>
        <p:nvPicPr>
          <p:cNvPr id="7" name="Picture 2"/>
          <p:cNvPicPr>
            <a:picLocks noChangeAspect="1" noChangeArrowheads="1"/>
          </p:cNvPicPr>
          <p:nvPr/>
        </p:nvPicPr>
        <p:blipFill>
          <a:blip r:embed="rId5"/>
          <a:srcRect/>
          <a:stretch>
            <a:fillRect/>
          </a:stretch>
        </p:blipFill>
        <p:spPr bwMode="auto">
          <a:xfrm>
            <a:off x="179512" y="4429786"/>
            <a:ext cx="1944216" cy="207036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1143000"/>
          </a:xfrm>
        </p:spPr>
        <p:txBody>
          <a:bodyPr>
            <a:normAutofit fontScale="90000"/>
          </a:bodyPr>
          <a:lstStyle/>
          <a:p>
            <a:r>
              <a:rPr lang="tr-TR" dirty="0" smtClean="0"/>
              <a:t>Tırnak yuvası </a:t>
            </a:r>
            <a:r>
              <a:rPr lang="tr-TR" dirty="0" smtClean="0">
                <a:solidFill>
                  <a:srgbClr val="00B0F0"/>
                </a:solidFill>
              </a:rPr>
              <a:t>kron restorasyonu üzerinde </a:t>
            </a:r>
            <a:r>
              <a:rPr lang="tr-TR" dirty="0" smtClean="0"/>
              <a:t>de yapılabilir.</a:t>
            </a:r>
            <a:endParaRPr lang="tr-TR" dirty="0"/>
          </a:p>
        </p:txBody>
      </p:sp>
      <p:pic>
        <p:nvPicPr>
          <p:cNvPr id="4" name="Picture 3"/>
          <p:cNvPicPr>
            <a:picLocks noChangeAspect="1" noChangeArrowheads="1"/>
          </p:cNvPicPr>
          <p:nvPr/>
        </p:nvPicPr>
        <p:blipFill>
          <a:blip r:embed="rId2"/>
          <a:srcRect/>
          <a:stretch>
            <a:fillRect/>
          </a:stretch>
        </p:blipFill>
        <p:spPr bwMode="auto">
          <a:xfrm>
            <a:off x="3337741" y="3428566"/>
            <a:ext cx="4181475" cy="2466975"/>
          </a:xfrm>
          <a:prstGeom prst="rect">
            <a:avLst/>
          </a:prstGeom>
          <a:noFill/>
          <a:ln w="9525">
            <a:noFill/>
            <a:miter lim="800000"/>
            <a:headEnd/>
            <a:tailEnd/>
          </a:ln>
          <a:effectLst/>
        </p:spPr>
      </p:pic>
      <p:sp>
        <p:nvSpPr>
          <p:cNvPr id="5" name="4 Sağ Ok"/>
          <p:cNvSpPr/>
          <p:nvPr/>
        </p:nvSpPr>
        <p:spPr>
          <a:xfrm rot="3048024">
            <a:off x="2411479" y="3355918"/>
            <a:ext cx="163503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539552" y="2501904"/>
            <a:ext cx="3218958" cy="523220"/>
          </a:xfrm>
          <a:prstGeom prst="rect">
            <a:avLst/>
          </a:prstGeom>
          <a:noFill/>
        </p:spPr>
        <p:txBody>
          <a:bodyPr wrap="none" rtlCol="0">
            <a:spAutoFit/>
          </a:bodyPr>
          <a:lstStyle/>
          <a:p>
            <a:r>
              <a:rPr lang="tr-TR" sz="2800" b="1" dirty="0" err="1"/>
              <a:t>o</a:t>
            </a:r>
            <a:r>
              <a:rPr lang="tr-TR" sz="2800" b="1" dirty="0" err="1" smtClean="0"/>
              <a:t>kluzal</a:t>
            </a:r>
            <a:r>
              <a:rPr lang="tr-TR" sz="2800" b="1" dirty="0" smtClean="0"/>
              <a:t> tırnak yuvası</a:t>
            </a:r>
            <a:endParaRPr lang="tr-TR" sz="2800" b="1" dirty="0"/>
          </a:p>
        </p:txBody>
      </p:sp>
      <p:pic>
        <p:nvPicPr>
          <p:cNvPr id="7" name="Picture 2"/>
          <p:cNvPicPr>
            <a:picLocks noChangeAspect="1" noChangeArrowheads="1"/>
          </p:cNvPicPr>
          <p:nvPr/>
        </p:nvPicPr>
        <p:blipFill>
          <a:blip r:embed="rId3"/>
          <a:srcRect/>
          <a:stretch>
            <a:fillRect/>
          </a:stretch>
        </p:blipFill>
        <p:spPr bwMode="auto">
          <a:xfrm>
            <a:off x="924740" y="4149080"/>
            <a:ext cx="2304256" cy="24537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8229600" cy="1143000"/>
          </a:xfrm>
        </p:spPr>
        <p:txBody>
          <a:bodyPr>
            <a:noAutofit/>
          </a:bodyPr>
          <a:lstStyle/>
          <a:p>
            <a:r>
              <a:rPr lang="tr-TR" sz="2800" dirty="0" smtClean="0"/>
              <a:t/>
            </a:r>
            <a:br>
              <a:rPr lang="tr-TR" sz="2800" dirty="0" smtClean="0"/>
            </a:br>
            <a:r>
              <a:rPr lang="tr-TR" sz="4000" b="1" dirty="0" smtClean="0"/>
              <a:t>Uzun Tırnak</a:t>
            </a:r>
            <a:br>
              <a:rPr lang="tr-TR" sz="4000" b="1" dirty="0" smtClean="0"/>
            </a:br>
            <a:r>
              <a:rPr lang="tr-TR" sz="2800" dirty="0" smtClean="0"/>
              <a:t/>
            </a:r>
            <a:br>
              <a:rPr lang="tr-TR" sz="2800" dirty="0" smtClean="0"/>
            </a:br>
            <a:r>
              <a:rPr lang="tr-TR" sz="2800" dirty="0" err="1" smtClean="0"/>
              <a:t>Periodontal</a:t>
            </a:r>
            <a:r>
              <a:rPr lang="tr-TR" sz="2800" dirty="0" smtClean="0"/>
              <a:t> yönden zayıf </a:t>
            </a:r>
            <a:r>
              <a:rPr lang="tr-TR" sz="2800" b="1" dirty="0" smtClean="0">
                <a:solidFill>
                  <a:srgbClr val="FF0000"/>
                </a:solidFill>
              </a:rPr>
              <a:t>dişlerin </a:t>
            </a:r>
            <a:r>
              <a:rPr lang="tr-TR" sz="2800" b="1" dirty="0" err="1" smtClean="0">
                <a:solidFill>
                  <a:srgbClr val="FF0000"/>
                </a:solidFill>
              </a:rPr>
              <a:t>splintlenmesi</a:t>
            </a:r>
            <a:r>
              <a:rPr lang="tr-TR" sz="2800" b="1" dirty="0" smtClean="0">
                <a:solidFill>
                  <a:srgbClr val="FF0000"/>
                </a:solidFill>
              </a:rPr>
              <a:t> </a:t>
            </a:r>
            <a:r>
              <a:rPr lang="tr-TR" sz="2800" dirty="0" smtClean="0"/>
              <a:t>veya </a:t>
            </a:r>
            <a:r>
              <a:rPr lang="tr-TR" sz="2800" b="1" dirty="0" smtClean="0">
                <a:solidFill>
                  <a:srgbClr val="00B0F0"/>
                </a:solidFill>
              </a:rPr>
              <a:t>karşıtı olmayan dişlerin konumunun kontrolü için </a:t>
            </a:r>
            <a:r>
              <a:rPr lang="tr-TR" sz="2800" dirty="0" smtClean="0"/>
              <a:t>kullanılan, </a:t>
            </a:r>
            <a:r>
              <a:rPr lang="tr-TR" sz="2800" dirty="0" err="1" smtClean="0"/>
              <a:t>modifiye</a:t>
            </a:r>
            <a:r>
              <a:rPr lang="tr-TR" sz="2800" dirty="0" smtClean="0"/>
              <a:t> edilmiş </a:t>
            </a:r>
            <a:r>
              <a:rPr lang="tr-TR" sz="2800" dirty="0" err="1" smtClean="0"/>
              <a:t>okluzal</a:t>
            </a:r>
            <a:r>
              <a:rPr lang="tr-TR" sz="2800" dirty="0" smtClean="0"/>
              <a:t> tırnaklardır.</a:t>
            </a:r>
            <a:endParaRPr lang="tr-TR" sz="2800" dirty="0"/>
          </a:p>
        </p:txBody>
      </p:sp>
      <p:pic>
        <p:nvPicPr>
          <p:cNvPr id="2050" name="Picture 2"/>
          <p:cNvPicPr>
            <a:picLocks noChangeAspect="1" noChangeArrowheads="1"/>
          </p:cNvPicPr>
          <p:nvPr/>
        </p:nvPicPr>
        <p:blipFill>
          <a:blip r:embed="rId2"/>
          <a:srcRect/>
          <a:stretch>
            <a:fillRect/>
          </a:stretch>
        </p:blipFill>
        <p:spPr bwMode="auto">
          <a:xfrm>
            <a:off x="2214546" y="3143248"/>
            <a:ext cx="4133850" cy="29813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501122" cy="2928950"/>
          </a:xfrm>
        </p:spPr>
        <p:txBody>
          <a:bodyPr>
            <a:noAutofit/>
          </a:bodyPr>
          <a:lstStyle/>
          <a:p>
            <a:pPr algn="l"/>
            <a:r>
              <a:rPr lang="tr-TR" sz="2800" b="1" dirty="0" err="1" smtClean="0"/>
              <a:t>Embrazür</a:t>
            </a:r>
            <a:r>
              <a:rPr lang="tr-TR" sz="2800" b="1" dirty="0" smtClean="0"/>
              <a:t> Tırnak</a:t>
            </a:r>
            <a:r>
              <a:rPr lang="tr-TR" sz="2800" dirty="0" smtClean="0"/>
              <a:t/>
            </a:r>
            <a:br>
              <a:rPr lang="tr-TR" sz="2800" dirty="0" smtClean="0"/>
            </a:br>
            <a:r>
              <a:rPr lang="tr-TR" sz="2800" dirty="0" smtClean="0"/>
              <a:t/>
            </a:r>
            <a:br>
              <a:rPr lang="tr-TR" sz="2800" dirty="0" smtClean="0"/>
            </a:br>
            <a:r>
              <a:rPr lang="tr-TR" sz="2800" dirty="0" smtClean="0">
                <a:solidFill>
                  <a:srgbClr val="0070C0"/>
                </a:solidFill>
              </a:rPr>
              <a:t>Birbirine komşu iki tırnağın kullanımı; </a:t>
            </a:r>
            <a:r>
              <a:rPr lang="tr-TR" sz="2800" dirty="0" smtClean="0"/>
              <a:t/>
            </a:r>
            <a:br>
              <a:rPr lang="tr-TR" sz="2800" dirty="0" smtClean="0"/>
            </a:br>
            <a:r>
              <a:rPr lang="tr-TR" sz="2800" dirty="0" smtClean="0"/>
              <a:t>- kuvvet dağılımını sağlar,</a:t>
            </a:r>
            <a:br>
              <a:rPr lang="tr-TR" sz="2800" dirty="0" smtClean="0"/>
            </a:br>
            <a:r>
              <a:rPr lang="tr-TR" sz="2800" dirty="0" smtClean="0"/>
              <a:t>- </a:t>
            </a:r>
            <a:r>
              <a:rPr lang="tr-TR" sz="2800" dirty="0" smtClean="0">
                <a:solidFill>
                  <a:srgbClr val="0070C0"/>
                </a:solidFill>
              </a:rPr>
              <a:t>iskeletin </a:t>
            </a:r>
            <a:r>
              <a:rPr lang="tr-TR" sz="2800" dirty="0" err="1" smtClean="0">
                <a:solidFill>
                  <a:srgbClr val="0070C0"/>
                </a:solidFill>
              </a:rPr>
              <a:t>interproksimal</a:t>
            </a:r>
            <a:r>
              <a:rPr lang="tr-TR" sz="2800" dirty="0" smtClean="0">
                <a:solidFill>
                  <a:srgbClr val="0070C0"/>
                </a:solidFill>
              </a:rPr>
              <a:t> kamalama etkisini önler, </a:t>
            </a:r>
            <a:r>
              <a:rPr lang="tr-TR" sz="2800" dirty="0" smtClean="0"/>
              <a:t/>
            </a:r>
            <a:br>
              <a:rPr lang="tr-TR" sz="2800" dirty="0" smtClean="0"/>
            </a:br>
            <a:r>
              <a:rPr lang="tr-TR" sz="2800" dirty="0" smtClean="0"/>
              <a:t>- gıdaların </a:t>
            </a:r>
            <a:r>
              <a:rPr lang="tr-TR" sz="2800" dirty="0" err="1" smtClean="0"/>
              <a:t>kontakt</a:t>
            </a:r>
            <a:r>
              <a:rPr lang="tr-TR" sz="2800" dirty="0" smtClean="0"/>
              <a:t> noktalarından uzaklaşmasını sağlar.</a:t>
            </a:r>
            <a:endParaRPr lang="tr-TR" sz="2800" dirty="0"/>
          </a:p>
        </p:txBody>
      </p:sp>
      <p:pic>
        <p:nvPicPr>
          <p:cNvPr id="3075" name="Picture 3"/>
          <p:cNvPicPr>
            <a:picLocks noChangeAspect="1" noChangeArrowheads="1"/>
          </p:cNvPicPr>
          <p:nvPr/>
        </p:nvPicPr>
        <p:blipFill>
          <a:blip r:embed="rId2"/>
          <a:srcRect/>
          <a:stretch>
            <a:fillRect/>
          </a:stretch>
        </p:blipFill>
        <p:spPr bwMode="auto">
          <a:xfrm>
            <a:off x="2051720" y="3284984"/>
            <a:ext cx="4486275" cy="20002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19205"/>
            <a:ext cx="8543956" cy="1143000"/>
          </a:xfrm>
        </p:spPr>
        <p:txBody>
          <a:bodyPr>
            <a:normAutofit fontScale="90000"/>
          </a:bodyPr>
          <a:lstStyle/>
          <a:p>
            <a:r>
              <a:rPr lang="tr-TR" dirty="0" err="1" smtClean="0"/>
              <a:t>Embrazür</a:t>
            </a:r>
            <a:r>
              <a:rPr lang="tr-TR" dirty="0" smtClean="0"/>
              <a:t> tırnak yuvası (mine üzerinde)</a:t>
            </a:r>
            <a:endParaRPr lang="tr-TR" dirty="0"/>
          </a:p>
        </p:txBody>
      </p:sp>
      <p:pic>
        <p:nvPicPr>
          <p:cNvPr id="8194" name="Picture 2"/>
          <p:cNvPicPr>
            <a:picLocks noChangeAspect="1" noChangeArrowheads="1"/>
          </p:cNvPicPr>
          <p:nvPr/>
        </p:nvPicPr>
        <p:blipFill>
          <a:blip r:embed="rId2"/>
          <a:srcRect/>
          <a:stretch>
            <a:fillRect/>
          </a:stretch>
        </p:blipFill>
        <p:spPr bwMode="auto">
          <a:xfrm>
            <a:off x="323528" y="885606"/>
            <a:ext cx="4114800" cy="38576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637682" y="885606"/>
            <a:ext cx="3762375" cy="189547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4497976" y="2812409"/>
            <a:ext cx="3048000" cy="1524000"/>
          </a:xfrm>
          <a:prstGeom prst="rect">
            <a:avLst/>
          </a:prstGeom>
          <a:noFill/>
          <a:ln w="9525">
            <a:noFill/>
            <a:miter lim="800000"/>
            <a:headEnd/>
            <a:tailEnd/>
          </a:ln>
          <a:effectLst/>
        </p:spPr>
      </p:pic>
      <p:sp>
        <p:nvSpPr>
          <p:cNvPr id="7" name="4 Sağ Ok"/>
          <p:cNvSpPr/>
          <p:nvPr/>
        </p:nvSpPr>
        <p:spPr>
          <a:xfrm rot="16200000">
            <a:off x="5499445" y="4052025"/>
            <a:ext cx="521375" cy="2160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5"/>
          <a:stretch>
            <a:fillRect/>
          </a:stretch>
        </p:blipFill>
        <p:spPr>
          <a:xfrm>
            <a:off x="4856959" y="4783875"/>
            <a:ext cx="2330034" cy="1938106"/>
          </a:xfrm>
          <a:prstGeom prst="rect">
            <a:avLst/>
          </a:prstGeom>
        </p:spPr>
      </p:pic>
      <p:pic>
        <p:nvPicPr>
          <p:cNvPr id="5" name="Resim 4"/>
          <p:cNvPicPr>
            <a:picLocks noChangeAspect="1"/>
          </p:cNvPicPr>
          <p:nvPr/>
        </p:nvPicPr>
        <p:blipFill>
          <a:blip r:embed="rId6"/>
          <a:stretch>
            <a:fillRect/>
          </a:stretch>
        </p:blipFill>
        <p:spPr>
          <a:xfrm>
            <a:off x="4413927" y="4319088"/>
            <a:ext cx="4700423" cy="4938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71546"/>
            <a:ext cx="8229600" cy="1143000"/>
          </a:xfrm>
        </p:spPr>
        <p:txBody>
          <a:bodyPr>
            <a:noAutofit/>
          </a:bodyPr>
          <a:lstStyle/>
          <a:p>
            <a:r>
              <a:rPr lang="tr-TR" sz="2800" b="1" dirty="0" smtClean="0"/>
              <a:t>SİNGULUM TIRNAKLARI</a:t>
            </a:r>
            <a:r>
              <a:rPr lang="tr-TR" sz="2800" dirty="0" smtClean="0"/>
              <a:t/>
            </a:r>
            <a:br>
              <a:rPr lang="tr-TR" sz="2800" dirty="0" smtClean="0"/>
            </a:br>
            <a:r>
              <a:rPr lang="tr-TR" sz="2800" dirty="0" smtClean="0"/>
              <a:t/>
            </a:r>
            <a:br>
              <a:rPr lang="tr-TR" sz="2800" dirty="0" smtClean="0"/>
            </a:br>
            <a:r>
              <a:rPr lang="tr-TR" sz="2800" dirty="0" smtClean="0"/>
              <a:t> </a:t>
            </a:r>
            <a:r>
              <a:rPr lang="tr-TR" sz="2800" b="1" dirty="0" err="1" smtClean="0">
                <a:solidFill>
                  <a:srgbClr val="0070C0"/>
                </a:solidFill>
              </a:rPr>
              <a:t>Anterior</a:t>
            </a:r>
            <a:r>
              <a:rPr lang="tr-TR" sz="2800" b="1" dirty="0" smtClean="0">
                <a:solidFill>
                  <a:srgbClr val="0070C0"/>
                </a:solidFill>
              </a:rPr>
              <a:t> dişlerin </a:t>
            </a:r>
            <a:r>
              <a:rPr lang="tr-TR" sz="2800" b="1" dirty="0" err="1" smtClean="0">
                <a:solidFill>
                  <a:srgbClr val="0070C0"/>
                </a:solidFill>
              </a:rPr>
              <a:t>lingual</a:t>
            </a:r>
            <a:r>
              <a:rPr lang="tr-TR" sz="2800" b="1" dirty="0" smtClean="0">
                <a:solidFill>
                  <a:srgbClr val="0070C0"/>
                </a:solidFill>
              </a:rPr>
              <a:t> (</a:t>
            </a:r>
            <a:r>
              <a:rPr lang="tr-TR" sz="2800" b="1" dirty="0" err="1" smtClean="0">
                <a:solidFill>
                  <a:srgbClr val="0070C0"/>
                </a:solidFill>
              </a:rPr>
              <a:t>singulum</a:t>
            </a:r>
            <a:r>
              <a:rPr lang="tr-TR" sz="2800" b="1" dirty="0" smtClean="0">
                <a:solidFill>
                  <a:srgbClr val="0070C0"/>
                </a:solidFill>
              </a:rPr>
              <a:t>) yüzeyleri üzerine yerleştirilen tırnak tipleridir. </a:t>
            </a:r>
            <a:r>
              <a:rPr lang="tr-TR" sz="2800" dirty="0" smtClean="0"/>
              <a:t/>
            </a:r>
            <a:br>
              <a:rPr lang="tr-TR" sz="2800" dirty="0" smtClean="0"/>
            </a:br>
            <a:endParaRPr lang="tr-TR" sz="2800" dirty="0"/>
          </a:p>
        </p:txBody>
      </p:sp>
      <p:sp>
        <p:nvSpPr>
          <p:cNvPr id="3" name="2 Dikdörtgen"/>
          <p:cNvSpPr/>
          <p:nvPr/>
        </p:nvSpPr>
        <p:spPr>
          <a:xfrm>
            <a:off x="357158" y="2571744"/>
            <a:ext cx="5429272" cy="2308324"/>
          </a:xfrm>
          <a:prstGeom prst="rect">
            <a:avLst/>
          </a:prstGeom>
        </p:spPr>
        <p:txBody>
          <a:bodyPr wrap="square">
            <a:spAutoFit/>
          </a:bodyPr>
          <a:lstStyle/>
          <a:p>
            <a:r>
              <a:rPr lang="tr-TR" dirty="0" smtClean="0"/>
              <a:t>Bu dişlerin </a:t>
            </a:r>
            <a:r>
              <a:rPr lang="tr-TR" dirty="0" err="1" smtClean="0"/>
              <a:t>lingual</a:t>
            </a:r>
            <a:r>
              <a:rPr lang="tr-TR" dirty="0" smtClean="0"/>
              <a:t> yüzeyleri eğimli olup, santral fossa veya marjinal kenar gibi anatomik oluşumlara sahip olmadıklarından, tırnakların yerleştirilmesi zordur. </a:t>
            </a:r>
          </a:p>
          <a:p>
            <a:r>
              <a:rPr lang="tr-TR" dirty="0" smtClean="0"/>
              <a:t>En büyük dezavantajı, tırnağın eğimli bir yüzey üzerine yerleştirilmesidir. </a:t>
            </a:r>
          </a:p>
          <a:p>
            <a:r>
              <a:rPr lang="tr-TR" dirty="0" smtClean="0"/>
              <a:t>Çünkü eğimli yüzey üzerindeki kuvvetler destek diş üzerinde </a:t>
            </a:r>
            <a:r>
              <a:rPr lang="tr-TR" dirty="0" err="1" smtClean="0"/>
              <a:t>lateral</a:t>
            </a:r>
            <a:r>
              <a:rPr lang="tr-TR" dirty="0" smtClean="0"/>
              <a:t> kuvvetler oluşturarak, dişin kaybına neden olurlar. </a:t>
            </a:r>
            <a:endParaRPr lang="tr-TR" dirty="0"/>
          </a:p>
        </p:txBody>
      </p:sp>
      <p:pic>
        <p:nvPicPr>
          <p:cNvPr id="4098" name="Picture 2"/>
          <p:cNvPicPr>
            <a:picLocks noChangeAspect="1" noChangeArrowheads="1"/>
          </p:cNvPicPr>
          <p:nvPr/>
        </p:nvPicPr>
        <p:blipFill>
          <a:blip r:embed="rId2"/>
          <a:srcRect/>
          <a:stretch>
            <a:fillRect/>
          </a:stretch>
        </p:blipFill>
        <p:spPr bwMode="auto">
          <a:xfrm>
            <a:off x="5786446" y="2285992"/>
            <a:ext cx="1704975" cy="21812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786182" y="4743450"/>
            <a:ext cx="1885950" cy="2114550"/>
          </a:xfrm>
          <a:prstGeom prst="rect">
            <a:avLst/>
          </a:prstGeom>
          <a:noFill/>
          <a:ln w="9525">
            <a:noFill/>
            <a:miter lim="800000"/>
            <a:headEnd/>
            <a:tailEnd/>
          </a:ln>
          <a:effectLst/>
        </p:spPr>
      </p:pic>
      <p:sp>
        <p:nvSpPr>
          <p:cNvPr id="6" name="5 Metin kutusu"/>
          <p:cNvSpPr txBox="1"/>
          <p:nvPr/>
        </p:nvSpPr>
        <p:spPr>
          <a:xfrm>
            <a:off x="7500958" y="3214686"/>
            <a:ext cx="1385251" cy="923330"/>
          </a:xfrm>
          <a:prstGeom prst="rect">
            <a:avLst/>
          </a:prstGeom>
          <a:noFill/>
        </p:spPr>
        <p:txBody>
          <a:bodyPr wrap="none" rtlCol="0">
            <a:spAutoFit/>
          </a:bodyPr>
          <a:lstStyle/>
          <a:p>
            <a:r>
              <a:rPr lang="tr-TR" dirty="0" smtClean="0"/>
              <a:t>Tırnak yuvası</a:t>
            </a:r>
          </a:p>
          <a:p>
            <a:r>
              <a:rPr lang="tr-TR" dirty="0" smtClean="0"/>
              <a:t>üzerindeki </a:t>
            </a:r>
          </a:p>
          <a:p>
            <a:r>
              <a:rPr lang="tr-TR" dirty="0" smtClean="0"/>
              <a:t>tırnak</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285992"/>
            <a:ext cx="3543296" cy="1143000"/>
          </a:xfrm>
        </p:spPr>
        <p:txBody>
          <a:bodyPr>
            <a:normAutofit fontScale="90000"/>
          </a:bodyPr>
          <a:lstStyle/>
          <a:p>
            <a:r>
              <a:rPr lang="tr-TR" dirty="0" smtClean="0"/>
              <a:t>Mine üzerinde tırnak yuvası hazırlığı</a:t>
            </a:r>
            <a:endParaRPr lang="tr-TR" dirty="0"/>
          </a:p>
        </p:txBody>
      </p:sp>
      <p:pic>
        <p:nvPicPr>
          <p:cNvPr id="7170" name="Picture 2"/>
          <p:cNvPicPr>
            <a:picLocks noChangeAspect="1" noChangeArrowheads="1"/>
          </p:cNvPicPr>
          <p:nvPr/>
        </p:nvPicPr>
        <p:blipFill>
          <a:blip r:embed="rId2"/>
          <a:srcRect/>
          <a:stretch>
            <a:fillRect/>
          </a:stretch>
        </p:blipFill>
        <p:spPr bwMode="auto">
          <a:xfrm>
            <a:off x="4143372" y="1000108"/>
            <a:ext cx="4200525" cy="5257800"/>
          </a:xfrm>
          <a:prstGeom prst="rect">
            <a:avLst/>
          </a:prstGeom>
          <a:noFill/>
          <a:ln w="9525">
            <a:noFill/>
            <a:miter lim="800000"/>
            <a:headEnd/>
            <a:tailEnd/>
          </a:ln>
          <a:effectLst/>
        </p:spPr>
      </p:pic>
      <p:pic>
        <p:nvPicPr>
          <p:cNvPr id="4" name="Picture 5"/>
          <p:cNvPicPr>
            <a:picLocks noChangeAspect="1" noChangeArrowheads="1"/>
          </p:cNvPicPr>
          <p:nvPr/>
        </p:nvPicPr>
        <p:blipFill>
          <a:blip r:embed="rId3"/>
          <a:srcRect/>
          <a:stretch>
            <a:fillRect/>
          </a:stretch>
        </p:blipFill>
        <p:spPr bwMode="auto">
          <a:xfrm>
            <a:off x="857224" y="4286256"/>
            <a:ext cx="2943225" cy="1685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Century Gothic" pitchFamily="34" charset="0"/>
              </a:rPr>
              <a:t>HAREKETLİ BÖLÜMLÜ PROTEZ</a:t>
            </a:r>
            <a:br>
              <a:rPr lang="tr-TR" b="1" dirty="0" smtClean="0">
                <a:solidFill>
                  <a:srgbClr val="FF0000"/>
                </a:solidFill>
                <a:latin typeface="Century Gothic" pitchFamily="34" charset="0"/>
              </a:rPr>
            </a:br>
            <a:r>
              <a:rPr lang="tr-TR" b="1" dirty="0" smtClean="0">
                <a:solidFill>
                  <a:srgbClr val="FF0000"/>
                </a:solidFill>
                <a:latin typeface="Century Gothic" pitchFamily="34" charset="0"/>
              </a:rPr>
              <a:t> BİLEŞENLERİ</a:t>
            </a:r>
            <a:endParaRPr lang="tr-TR" b="1" dirty="0">
              <a:solidFill>
                <a:srgbClr val="FF0000"/>
              </a:solidFill>
            </a:endParaRPr>
          </a:p>
        </p:txBody>
      </p:sp>
      <p:sp>
        <p:nvSpPr>
          <p:cNvPr id="3" name="2 İçerik Yer Tutucusu"/>
          <p:cNvSpPr>
            <a:spLocks noGrp="1"/>
          </p:cNvSpPr>
          <p:nvPr>
            <p:ph idx="1"/>
          </p:nvPr>
        </p:nvSpPr>
        <p:spPr>
          <a:xfrm>
            <a:off x="457200" y="1600200"/>
            <a:ext cx="4829180" cy="4525963"/>
          </a:xfrm>
        </p:spPr>
        <p:txBody>
          <a:bodyPr>
            <a:normAutofit fontScale="92500" lnSpcReduction="10000"/>
          </a:bodyPr>
          <a:lstStyle/>
          <a:p>
            <a:r>
              <a:rPr lang="tr-TR" b="1" dirty="0" smtClean="0">
                <a:solidFill>
                  <a:srgbClr val="00B050"/>
                </a:solidFill>
                <a:latin typeface="Century Gothic" pitchFamily="34" charset="0"/>
              </a:rPr>
              <a:t>Direkt tutucular</a:t>
            </a:r>
          </a:p>
          <a:p>
            <a:r>
              <a:rPr lang="tr-TR" b="1" dirty="0" err="1" smtClean="0">
                <a:solidFill>
                  <a:srgbClr val="290670"/>
                </a:solidFill>
                <a:latin typeface="Century Gothic" pitchFamily="34" charset="0"/>
              </a:rPr>
              <a:t>İndirekt</a:t>
            </a:r>
            <a:r>
              <a:rPr lang="tr-TR" b="1" dirty="0" smtClean="0">
                <a:solidFill>
                  <a:srgbClr val="290670"/>
                </a:solidFill>
                <a:latin typeface="Century Gothic" pitchFamily="34" charset="0"/>
              </a:rPr>
              <a:t> tutucular</a:t>
            </a:r>
          </a:p>
          <a:p>
            <a:r>
              <a:rPr lang="tr-TR" b="1" dirty="0" err="1" smtClean="0">
                <a:solidFill>
                  <a:srgbClr val="CCCC00"/>
                </a:solidFill>
                <a:latin typeface="Century Gothic" pitchFamily="34" charset="0"/>
              </a:rPr>
              <a:t>Major</a:t>
            </a:r>
            <a:r>
              <a:rPr lang="tr-TR" b="1" dirty="0" smtClean="0">
                <a:solidFill>
                  <a:srgbClr val="CCCC00"/>
                </a:solidFill>
                <a:latin typeface="Century Gothic" pitchFamily="34" charset="0"/>
              </a:rPr>
              <a:t> (ana) bağlayıcılar</a:t>
            </a:r>
          </a:p>
          <a:p>
            <a:r>
              <a:rPr lang="tr-TR" b="1" dirty="0" smtClean="0">
                <a:solidFill>
                  <a:srgbClr val="00B0F0"/>
                </a:solidFill>
                <a:latin typeface="Century Gothic" pitchFamily="34" charset="0"/>
              </a:rPr>
              <a:t>Minör (tali) </a:t>
            </a:r>
          </a:p>
          <a:p>
            <a:pPr>
              <a:buNone/>
            </a:pPr>
            <a:r>
              <a:rPr lang="tr-TR" b="1" dirty="0" smtClean="0">
                <a:solidFill>
                  <a:srgbClr val="00B0F0"/>
                </a:solidFill>
                <a:latin typeface="Century Gothic" pitchFamily="34" charset="0"/>
              </a:rPr>
              <a:t>   bağlayıcılar</a:t>
            </a:r>
          </a:p>
          <a:p>
            <a:r>
              <a:rPr lang="tr-TR" b="1" dirty="0" smtClean="0">
                <a:solidFill>
                  <a:srgbClr val="FF0000"/>
                </a:solidFill>
                <a:latin typeface="Century Gothic" pitchFamily="34" charset="0"/>
              </a:rPr>
              <a:t>Tırnaklar</a:t>
            </a:r>
          </a:p>
          <a:p>
            <a:r>
              <a:rPr lang="tr-TR" b="1" dirty="0" smtClean="0">
                <a:latin typeface="Century Gothic" pitchFamily="34" charset="0"/>
              </a:rPr>
              <a:t>Protez kaidesi</a:t>
            </a:r>
          </a:p>
          <a:p>
            <a:r>
              <a:rPr lang="tr-TR" b="1" dirty="0" smtClean="0">
                <a:latin typeface="Century Gothic" pitchFamily="34" charset="0"/>
              </a:rPr>
              <a:t>Suni (yapay) dişler</a:t>
            </a:r>
          </a:p>
          <a:p>
            <a:endParaRPr lang="tr-TR" dirty="0"/>
          </a:p>
        </p:txBody>
      </p:sp>
      <p:pic>
        <p:nvPicPr>
          <p:cNvPr id="2052" name="Picture 4"/>
          <p:cNvPicPr>
            <a:picLocks noChangeAspect="1" noChangeArrowheads="1"/>
          </p:cNvPicPr>
          <p:nvPr/>
        </p:nvPicPr>
        <p:blipFill>
          <a:blip r:embed="rId2"/>
          <a:srcRect/>
          <a:stretch>
            <a:fillRect/>
          </a:stretch>
        </p:blipFill>
        <p:spPr bwMode="auto">
          <a:xfrm>
            <a:off x="4286248" y="2071678"/>
            <a:ext cx="4351006" cy="3786214"/>
          </a:xfrm>
          <a:prstGeom prst="rect">
            <a:avLst/>
          </a:prstGeom>
          <a:noFill/>
          <a:ln w="9525">
            <a:noFill/>
            <a:miter lim="800000"/>
            <a:headEnd/>
            <a:tailEnd/>
          </a:ln>
          <a:effectLst/>
        </p:spPr>
      </p:pic>
    </p:spTree>
    <p:extLst>
      <p:ext uri="{BB962C8B-B14F-4D97-AF65-F5344CB8AC3E}">
        <p14:creationId xmlns:p14="http://schemas.microsoft.com/office/powerpoint/2010/main" val="85537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500174"/>
            <a:ext cx="8229600" cy="1143000"/>
          </a:xfrm>
        </p:spPr>
        <p:txBody>
          <a:bodyPr>
            <a:noAutofit/>
          </a:bodyPr>
          <a:lstStyle/>
          <a:p>
            <a:r>
              <a:rPr lang="tr-TR" sz="2400" b="1" dirty="0" smtClean="0">
                <a:solidFill>
                  <a:srgbClr val="0070C0"/>
                </a:solidFill>
              </a:rPr>
              <a:t>Kesiciler üzerine yerleşen tırnakların şekli ve boyutunu tayin etmede</a:t>
            </a:r>
            <a:r>
              <a:rPr lang="tr-TR" sz="2400" dirty="0" smtClean="0"/>
              <a:t>, kök şekli, </a:t>
            </a:r>
            <a:r>
              <a:rPr lang="tr-TR" sz="2400" dirty="0" smtClean="0">
                <a:solidFill>
                  <a:srgbClr val="0070C0"/>
                </a:solidFill>
              </a:rPr>
              <a:t>kök uzunluğu</a:t>
            </a:r>
            <a:r>
              <a:rPr lang="tr-TR" sz="2400" dirty="0" smtClean="0"/>
              <a:t>, dişin eğimi ve </a:t>
            </a:r>
            <a:r>
              <a:rPr lang="tr-TR" sz="2400" dirty="0" smtClean="0">
                <a:solidFill>
                  <a:srgbClr val="0070C0"/>
                </a:solidFill>
              </a:rPr>
              <a:t>klinik kron-kök oranı </a:t>
            </a:r>
            <a:r>
              <a:rPr lang="tr-TR" sz="2400" dirty="0" smtClean="0"/>
              <a:t>değerlendirilmelidir. </a:t>
            </a:r>
            <a:br>
              <a:rPr lang="tr-TR" sz="2400" dirty="0" smtClean="0"/>
            </a:br>
            <a:r>
              <a:rPr lang="tr-TR" sz="2400" dirty="0" smtClean="0"/>
              <a:t>Santral ve </a:t>
            </a:r>
            <a:r>
              <a:rPr lang="tr-TR" sz="2400" dirty="0" err="1" smtClean="0"/>
              <a:t>laterale</a:t>
            </a:r>
            <a:r>
              <a:rPr lang="tr-TR" sz="2400" dirty="0" smtClean="0"/>
              <a:t> göre, </a:t>
            </a:r>
            <a:r>
              <a:rPr lang="tr-TR" sz="2400" dirty="0" err="1" smtClean="0"/>
              <a:t>kanin</a:t>
            </a:r>
            <a:r>
              <a:rPr lang="tr-TR" sz="2400" dirty="0" smtClean="0"/>
              <a:t> dişi tırnak yerleşimi için daha uygundur; ancak mevcut olmadığı zaman, tek bir kesicinin kullanımı yerine, </a:t>
            </a:r>
            <a:r>
              <a:rPr lang="tr-TR" sz="2400" b="1" dirty="0" smtClean="0">
                <a:solidFill>
                  <a:srgbClr val="0070C0"/>
                </a:solidFill>
              </a:rPr>
              <a:t>birkaç kesici diş üzerinde birden fazla tırnak kullanılması veya plakla desteklenmesi</a:t>
            </a:r>
            <a:r>
              <a:rPr lang="tr-TR" sz="2400" dirty="0" smtClean="0"/>
              <a:t> tercih edilir.</a:t>
            </a:r>
            <a:endParaRPr lang="tr-TR" sz="2400" dirty="0"/>
          </a:p>
        </p:txBody>
      </p:sp>
      <p:pic>
        <p:nvPicPr>
          <p:cNvPr id="5122" name="Picture 2"/>
          <p:cNvPicPr>
            <a:picLocks noChangeAspect="1" noChangeArrowheads="1"/>
          </p:cNvPicPr>
          <p:nvPr/>
        </p:nvPicPr>
        <p:blipFill>
          <a:blip r:embed="rId2"/>
          <a:srcRect/>
          <a:stretch>
            <a:fillRect/>
          </a:stretch>
        </p:blipFill>
        <p:spPr bwMode="auto">
          <a:xfrm>
            <a:off x="1071538" y="3571876"/>
            <a:ext cx="2381250" cy="26955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4214810" y="3538875"/>
            <a:ext cx="3929090" cy="293336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1798221" y="2357430"/>
            <a:ext cx="4181475" cy="2466975"/>
          </a:xfrm>
          <a:prstGeom prst="rect">
            <a:avLst/>
          </a:prstGeom>
          <a:noFill/>
          <a:ln w="9525">
            <a:noFill/>
            <a:miter lim="800000"/>
            <a:headEnd/>
            <a:tailEnd/>
          </a:ln>
          <a:effectLst/>
        </p:spPr>
      </p:pic>
      <p:sp>
        <p:nvSpPr>
          <p:cNvPr id="4" name="3 Sağ Ok"/>
          <p:cNvSpPr/>
          <p:nvPr/>
        </p:nvSpPr>
        <p:spPr>
          <a:xfrm rot="12327530">
            <a:off x="5239720" y="4399832"/>
            <a:ext cx="163503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1 Başlık"/>
          <p:cNvSpPr>
            <a:spLocks noGrp="1"/>
          </p:cNvSpPr>
          <p:nvPr>
            <p:ph type="title"/>
          </p:nvPr>
        </p:nvSpPr>
        <p:spPr>
          <a:xfrm>
            <a:off x="428596" y="642918"/>
            <a:ext cx="8229600" cy="1143000"/>
          </a:xfrm>
        </p:spPr>
        <p:txBody>
          <a:bodyPr>
            <a:noAutofit/>
          </a:bodyPr>
          <a:lstStyle/>
          <a:p>
            <a:r>
              <a:rPr lang="tr-TR" sz="2400" dirty="0" err="1" smtClean="0"/>
              <a:t>Singulum</a:t>
            </a:r>
            <a:r>
              <a:rPr lang="tr-TR" sz="2400" dirty="0" smtClean="0"/>
              <a:t> tırnağını destekleyecek morfolojik özelliklere sahip olmayan </a:t>
            </a:r>
            <a:r>
              <a:rPr lang="tr-TR" sz="2400" dirty="0" err="1" smtClean="0"/>
              <a:t>anterior</a:t>
            </a:r>
            <a:r>
              <a:rPr lang="tr-TR" sz="2400" dirty="0" smtClean="0"/>
              <a:t> dişlerin </a:t>
            </a:r>
            <a:r>
              <a:rPr lang="tr-TR" sz="2400" dirty="0" err="1" smtClean="0"/>
              <a:t>lingual</a:t>
            </a:r>
            <a:r>
              <a:rPr lang="tr-TR" sz="2400" dirty="0" smtClean="0"/>
              <a:t> yüzeyleri </a:t>
            </a:r>
            <a:r>
              <a:rPr lang="tr-TR" sz="2400" b="1" dirty="0" smtClean="0"/>
              <a:t>kron restorasyonuyla değiştirilerek, tırnak yuvası </a:t>
            </a:r>
            <a:r>
              <a:rPr lang="tr-TR" sz="2400" dirty="0" smtClean="0"/>
              <a:t>uygun şekilde hazırlanabilir.</a:t>
            </a:r>
            <a:endParaRPr lang="tr-TR" sz="2400" dirty="0"/>
          </a:p>
        </p:txBody>
      </p:sp>
      <p:sp>
        <p:nvSpPr>
          <p:cNvPr id="6" name="5 Metin kutusu"/>
          <p:cNvSpPr txBox="1"/>
          <p:nvPr/>
        </p:nvSpPr>
        <p:spPr>
          <a:xfrm>
            <a:off x="4716016" y="5301208"/>
            <a:ext cx="3351831" cy="461665"/>
          </a:xfrm>
          <a:prstGeom prst="rect">
            <a:avLst/>
          </a:prstGeom>
          <a:noFill/>
        </p:spPr>
        <p:txBody>
          <a:bodyPr wrap="square" rtlCol="0">
            <a:spAutoFit/>
          </a:bodyPr>
          <a:lstStyle/>
          <a:p>
            <a:r>
              <a:rPr lang="tr-TR" sz="2400" b="1" dirty="0" err="1" smtClean="0"/>
              <a:t>Singulum</a:t>
            </a:r>
            <a:r>
              <a:rPr lang="tr-TR" sz="2400" b="1" dirty="0" smtClean="0"/>
              <a:t> tırnak yuvası</a:t>
            </a:r>
            <a:endParaRPr lang="tr-TR" sz="2400" b="1" dirty="0"/>
          </a:p>
        </p:txBody>
      </p:sp>
      <p:pic>
        <p:nvPicPr>
          <p:cNvPr id="7" name="Picture 5"/>
          <p:cNvPicPr>
            <a:picLocks noChangeAspect="1" noChangeArrowheads="1"/>
          </p:cNvPicPr>
          <p:nvPr/>
        </p:nvPicPr>
        <p:blipFill>
          <a:blip r:embed="rId3"/>
          <a:srcRect/>
          <a:stretch>
            <a:fillRect/>
          </a:stretch>
        </p:blipFill>
        <p:spPr bwMode="auto">
          <a:xfrm>
            <a:off x="1772791" y="4824405"/>
            <a:ext cx="2943225" cy="16859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8229600" cy="1143000"/>
          </a:xfrm>
        </p:spPr>
        <p:txBody>
          <a:bodyPr/>
          <a:lstStyle/>
          <a:p>
            <a:r>
              <a:rPr lang="tr-TR" dirty="0" smtClean="0"/>
              <a:t>İNSİZAL TIRNAKLAR</a:t>
            </a:r>
            <a:endParaRPr lang="tr-TR" dirty="0"/>
          </a:p>
        </p:txBody>
      </p:sp>
      <p:pic>
        <p:nvPicPr>
          <p:cNvPr id="6146" name="Picture 2"/>
          <p:cNvPicPr>
            <a:picLocks noChangeAspect="1" noChangeArrowheads="1"/>
          </p:cNvPicPr>
          <p:nvPr/>
        </p:nvPicPr>
        <p:blipFill>
          <a:blip r:embed="rId2"/>
          <a:srcRect/>
          <a:stretch>
            <a:fillRect/>
          </a:stretch>
        </p:blipFill>
        <p:spPr bwMode="auto">
          <a:xfrm>
            <a:off x="0" y="2952750"/>
            <a:ext cx="3000375" cy="39052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134100" y="4000504"/>
            <a:ext cx="3009900" cy="18002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3286116" y="3786190"/>
            <a:ext cx="2733675" cy="2962275"/>
          </a:xfrm>
          <a:prstGeom prst="rect">
            <a:avLst/>
          </a:prstGeom>
          <a:noFill/>
          <a:ln w="9525">
            <a:noFill/>
            <a:miter lim="800000"/>
            <a:headEnd/>
            <a:tailEnd/>
          </a:ln>
          <a:effectLst/>
        </p:spPr>
      </p:pic>
      <p:sp>
        <p:nvSpPr>
          <p:cNvPr id="6" name="5 Dikdörtgen"/>
          <p:cNvSpPr/>
          <p:nvPr/>
        </p:nvSpPr>
        <p:spPr>
          <a:xfrm>
            <a:off x="714348" y="1142984"/>
            <a:ext cx="4572000" cy="1754326"/>
          </a:xfrm>
          <a:prstGeom prst="rect">
            <a:avLst/>
          </a:prstGeom>
        </p:spPr>
        <p:txBody>
          <a:bodyPr>
            <a:spAutoFit/>
          </a:bodyPr>
          <a:lstStyle/>
          <a:p>
            <a:r>
              <a:rPr lang="tr-TR" dirty="0" err="1" smtClean="0"/>
              <a:t>Anterior</a:t>
            </a:r>
            <a:r>
              <a:rPr lang="tr-TR" dirty="0" smtClean="0"/>
              <a:t> dişler üzerinde, karşıt </a:t>
            </a:r>
            <a:r>
              <a:rPr lang="tr-TR" dirty="0" err="1" smtClean="0"/>
              <a:t>oklüzyonla</a:t>
            </a:r>
            <a:r>
              <a:rPr lang="tr-TR" dirty="0" smtClean="0"/>
              <a:t> çatışmayacak şekilde ve estetik açıdan </a:t>
            </a:r>
            <a:r>
              <a:rPr lang="tr-TR" dirty="0" err="1" smtClean="0"/>
              <a:t>distal</a:t>
            </a:r>
            <a:r>
              <a:rPr lang="tr-TR" dirty="0" smtClean="0"/>
              <a:t> </a:t>
            </a:r>
            <a:r>
              <a:rPr lang="tr-TR" dirty="0" err="1" smtClean="0"/>
              <a:t>insizal</a:t>
            </a:r>
            <a:r>
              <a:rPr lang="tr-TR" dirty="0" smtClean="0"/>
              <a:t> köşelere yerleştirilen tırnak tipleridir. </a:t>
            </a:r>
            <a:r>
              <a:rPr lang="tr-TR" dirty="0" err="1" smtClean="0"/>
              <a:t>İnsizal</a:t>
            </a:r>
            <a:r>
              <a:rPr lang="tr-TR" dirty="0" smtClean="0"/>
              <a:t> tırnak esasen </a:t>
            </a:r>
            <a:r>
              <a:rPr lang="tr-TR" b="1" dirty="0" smtClean="0">
                <a:solidFill>
                  <a:srgbClr val="00B0F0"/>
                </a:solidFill>
              </a:rPr>
              <a:t>alt çene </a:t>
            </a:r>
            <a:r>
              <a:rPr lang="tr-TR" b="1" dirty="0" err="1" smtClean="0"/>
              <a:t>kanin</a:t>
            </a:r>
            <a:r>
              <a:rPr lang="tr-TR" b="1" dirty="0" smtClean="0"/>
              <a:t> dişleri </a:t>
            </a:r>
            <a:r>
              <a:rPr lang="tr-TR" dirty="0" smtClean="0"/>
              <a:t>ve bazı vakalarda da santral ve </a:t>
            </a:r>
            <a:r>
              <a:rPr lang="tr-TR" dirty="0" err="1" smtClean="0"/>
              <a:t>lateral</a:t>
            </a:r>
            <a:r>
              <a:rPr lang="tr-TR" dirty="0" smtClean="0"/>
              <a:t> dişlerde kullanılır </a:t>
            </a:r>
            <a:endParaRPr lang="tr-TR" dirty="0"/>
          </a:p>
        </p:txBody>
      </p:sp>
      <p:sp>
        <p:nvSpPr>
          <p:cNvPr id="7" name="6 Dikdörtgen"/>
          <p:cNvSpPr/>
          <p:nvPr/>
        </p:nvSpPr>
        <p:spPr>
          <a:xfrm>
            <a:off x="3786182" y="3000372"/>
            <a:ext cx="4572000" cy="646331"/>
          </a:xfrm>
          <a:prstGeom prst="rect">
            <a:avLst/>
          </a:prstGeom>
        </p:spPr>
        <p:txBody>
          <a:bodyPr>
            <a:spAutoFit/>
          </a:bodyPr>
          <a:lstStyle/>
          <a:p>
            <a:pPr algn="ctr"/>
            <a:r>
              <a:rPr lang="tr-TR" dirty="0" err="1" smtClean="0"/>
              <a:t>İnsizal</a:t>
            </a:r>
            <a:r>
              <a:rPr lang="tr-TR" dirty="0" smtClean="0"/>
              <a:t> tırnakların en önemli dezavantajı </a:t>
            </a:r>
          </a:p>
          <a:p>
            <a:pPr algn="ctr"/>
            <a:r>
              <a:rPr lang="tr-TR" b="1" dirty="0" smtClean="0">
                <a:solidFill>
                  <a:srgbClr val="00B0F0"/>
                </a:solidFill>
              </a:rPr>
              <a:t>estetik olmayışlarıdır. </a:t>
            </a:r>
            <a:endParaRPr lang="tr-TR" b="1" dirty="0">
              <a:solidFill>
                <a:srgbClr val="00B0F0"/>
              </a:solidFill>
            </a:endParaRPr>
          </a:p>
        </p:txBody>
      </p:sp>
      <p:pic>
        <p:nvPicPr>
          <p:cNvPr id="6149" name="Picture 5"/>
          <p:cNvPicPr>
            <a:picLocks noChangeAspect="1" noChangeArrowheads="1"/>
          </p:cNvPicPr>
          <p:nvPr/>
        </p:nvPicPr>
        <p:blipFill>
          <a:blip r:embed="rId5"/>
          <a:srcRect/>
          <a:stretch>
            <a:fillRect/>
          </a:stretch>
        </p:blipFill>
        <p:spPr bwMode="auto">
          <a:xfrm>
            <a:off x="5000628" y="928670"/>
            <a:ext cx="4010025" cy="18859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88856"/>
            <a:ext cx="8229600" cy="1143000"/>
          </a:xfrm>
        </p:spPr>
        <p:txBody>
          <a:bodyPr/>
          <a:lstStyle/>
          <a:p>
            <a:r>
              <a:rPr lang="tr-TR" dirty="0" smtClean="0"/>
              <a:t>Tırnak yuvası ödevi</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237908"/>
            <a:ext cx="3923928" cy="2615952"/>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3978745"/>
            <a:ext cx="3923927" cy="2615952"/>
          </a:xfrm>
          <a:prstGeom prst="rect">
            <a:avLst/>
          </a:prstGeom>
        </p:spPr>
      </p:pic>
      <p:sp>
        <p:nvSpPr>
          <p:cNvPr id="5" name="Metin kutusu 4"/>
          <p:cNvSpPr txBox="1"/>
          <p:nvPr/>
        </p:nvSpPr>
        <p:spPr>
          <a:xfrm>
            <a:off x="4056559" y="1237908"/>
            <a:ext cx="4998035" cy="3231654"/>
          </a:xfrm>
          <a:prstGeom prst="rect">
            <a:avLst/>
          </a:prstGeom>
          <a:noFill/>
        </p:spPr>
        <p:txBody>
          <a:bodyPr wrap="none" rtlCol="0">
            <a:spAutoFit/>
          </a:bodyPr>
          <a:lstStyle/>
          <a:p>
            <a:r>
              <a:rPr lang="tr-TR" b="1" dirty="0" smtClean="0">
                <a:latin typeface="+mj-lt"/>
              </a:rPr>
              <a:t>     </a:t>
            </a:r>
            <a:r>
              <a:rPr lang="tr-TR" sz="2400" b="1" dirty="0" smtClean="0">
                <a:solidFill>
                  <a:srgbClr val="FF0000"/>
                </a:solidFill>
                <a:latin typeface="+mj-lt"/>
              </a:rPr>
              <a:t>Ödev değerlendirme kriterleri:</a:t>
            </a:r>
          </a:p>
          <a:p>
            <a:pPr marL="342900" indent="-342900">
              <a:buFont typeface="Wingdings" panose="05000000000000000000" pitchFamily="2" charset="2"/>
              <a:buChar char="ü"/>
            </a:pPr>
            <a:r>
              <a:rPr lang="tr-TR" dirty="0" smtClean="0">
                <a:latin typeface="+mj-lt"/>
              </a:rPr>
              <a:t>Dişler çürüksüz (yuva sınırları dahilinde); </a:t>
            </a:r>
          </a:p>
          <a:p>
            <a:pPr marL="342900" indent="-342900">
              <a:buFont typeface="Wingdings" panose="05000000000000000000" pitchFamily="2" charset="2"/>
              <a:buChar char="ü"/>
            </a:pPr>
            <a:r>
              <a:rPr lang="tr-TR" dirty="0" smtClean="0">
                <a:latin typeface="+mj-lt"/>
              </a:rPr>
              <a:t>Dişlerde </a:t>
            </a:r>
            <a:r>
              <a:rPr lang="tr-TR" dirty="0" err="1" smtClean="0">
                <a:latin typeface="+mj-lt"/>
              </a:rPr>
              <a:t>abrazyon</a:t>
            </a:r>
            <a:r>
              <a:rPr lang="tr-TR" dirty="0" smtClean="0">
                <a:latin typeface="+mj-lt"/>
              </a:rPr>
              <a:t> yok ve yeterli mine kalınlığı</a:t>
            </a:r>
          </a:p>
          <a:p>
            <a:pPr marL="342900" indent="-342900">
              <a:buFont typeface="Wingdings" panose="05000000000000000000" pitchFamily="2" charset="2"/>
              <a:buChar char="ü"/>
            </a:pPr>
            <a:r>
              <a:rPr lang="tr-TR" dirty="0" smtClean="0">
                <a:latin typeface="+mj-lt"/>
              </a:rPr>
              <a:t>Dişlerde artıklar temizlenmiş</a:t>
            </a:r>
          </a:p>
          <a:p>
            <a:pPr marL="342900" indent="-342900">
              <a:buFont typeface="Wingdings" panose="05000000000000000000" pitchFamily="2" charset="2"/>
              <a:buChar char="ü"/>
            </a:pPr>
            <a:r>
              <a:rPr lang="tr-TR" dirty="0" smtClean="0">
                <a:latin typeface="+mj-lt"/>
              </a:rPr>
              <a:t>Dişler </a:t>
            </a:r>
            <a:r>
              <a:rPr lang="tr-TR" dirty="0" err="1" smtClean="0">
                <a:latin typeface="+mj-lt"/>
              </a:rPr>
              <a:t>kontakt</a:t>
            </a:r>
            <a:r>
              <a:rPr lang="tr-TR" dirty="0" smtClean="0">
                <a:latin typeface="+mj-lt"/>
              </a:rPr>
              <a:t> </a:t>
            </a:r>
            <a:r>
              <a:rPr lang="tr-TR" dirty="0">
                <a:latin typeface="+mj-lt"/>
              </a:rPr>
              <a:t>halinde alçıda </a:t>
            </a:r>
            <a:r>
              <a:rPr lang="tr-TR" dirty="0" smtClean="0">
                <a:latin typeface="+mj-lt"/>
              </a:rPr>
              <a:t>konumlandırılmış</a:t>
            </a:r>
          </a:p>
          <a:p>
            <a:pPr marL="342900" indent="-342900">
              <a:buFont typeface="Wingdings" panose="05000000000000000000" pitchFamily="2" charset="2"/>
              <a:buChar char="ü"/>
            </a:pPr>
            <a:r>
              <a:rPr lang="tr-TR" dirty="0" smtClean="0">
                <a:latin typeface="+mj-lt"/>
              </a:rPr>
              <a:t>Yuvanın şekli ve genişliği yeterli</a:t>
            </a:r>
          </a:p>
          <a:p>
            <a:pPr marL="342900" indent="-342900">
              <a:buFont typeface="Wingdings" panose="05000000000000000000" pitchFamily="2" charset="2"/>
              <a:buChar char="ü"/>
            </a:pPr>
            <a:r>
              <a:rPr lang="tr-TR" dirty="0" smtClean="0">
                <a:latin typeface="+mj-lt"/>
              </a:rPr>
              <a:t>Yuvanın derinliği yeterli </a:t>
            </a:r>
            <a:r>
              <a:rPr lang="tr-TR" dirty="0" smtClean="0">
                <a:solidFill>
                  <a:srgbClr val="00B0F0"/>
                </a:solidFill>
                <a:latin typeface="+mj-lt"/>
              </a:rPr>
              <a:t>(pembe mumla kontrol)</a:t>
            </a:r>
          </a:p>
          <a:p>
            <a:pPr marL="342900" indent="-342900">
              <a:buFont typeface="Wingdings" panose="05000000000000000000" pitchFamily="2" charset="2"/>
              <a:buChar char="ü"/>
            </a:pPr>
            <a:r>
              <a:rPr lang="tr-TR" dirty="0" smtClean="0">
                <a:latin typeface="+mj-lt"/>
              </a:rPr>
              <a:t>Yuvanın dişteki konumu uygun</a:t>
            </a:r>
          </a:p>
          <a:p>
            <a:pPr marL="342900" indent="-342900">
              <a:buFont typeface="Wingdings" panose="05000000000000000000" pitchFamily="2" charset="2"/>
              <a:buChar char="ü"/>
            </a:pPr>
            <a:r>
              <a:rPr lang="tr-TR" dirty="0" smtClean="0">
                <a:latin typeface="+mj-lt"/>
              </a:rPr>
              <a:t>Yuva tabanının açısı uygun</a:t>
            </a:r>
          </a:p>
          <a:p>
            <a:pPr marL="342900" indent="-342900">
              <a:buFont typeface="Wingdings" panose="05000000000000000000" pitchFamily="2" charset="2"/>
              <a:buChar char="ü"/>
            </a:pPr>
            <a:r>
              <a:rPr lang="tr-TR" dirty="0">
                <a:latin typeface="+mj-lt"/>
              </a:rPr>
              <a:t>Yuva mine sınırları içinde şekillenmiş</a:t>
            </a:r>
          </a:p>
          <a:p>
            <a:endParaRPr lang="tr-TR" dirty="0">
              <a:latin typeface="+mj-lt"/>
            </a:endParaRPr>
          </a:p>
        </p:txBody>
      </p:sp>
    </p:spTree>
    <p:extLst>
      <p:ext uri="{BB962C8B-B14F-4D97-AF65-F5344CB8AC3E}">
        <p14:creationId xmlns:p14="http://schemas.microsoft.com/office/powerpoint/2010/main" val="207063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800" dirty="0" smtClean="0"/>
          </a:p>
          <a:p>
            <a:pPr marL="0" indent="0" algn="ctr">
              <a:buNone/>
            </a:pPr>
            <a:r>
              <a:rPr lang="tr-TR" sz="2800" b="1" dirty="0" smtClean="0"/>
              <a:t>KAYNAKLAR</a:t>
            </a:r>
            <a:endParaRPr lang="tr-TR" sz="2800" b="1" dirty="0"/>
          </a:p>
          <a:p>
            <a:r>
              <a:rPr lang="tr-TR" sz="2800" dirty="0" err="1" smtClean="0"/>
              <a:t>Carr</a:t>
            </a:r>
            <a:r>
              <a:rPr lang="tr-TR" sz="2800" dirty="0" smtClean="0"/>
              <a:t> </a:t>
            </a:r>
            <a:r>
              <a:rPr lang="tr-TR" sz="2800" dirty="0"/>
              <a:t>A, </a:t>
            </a:r>
            <a:r>
              <a:rPr lang="tr-TR" sz="2800" dirty="0" err="1"/>
              <a:t>McGivney</a:t>
            </a:r>
            <a:r>
              <a:rPr lang="tr-TR" sz="2800" dirty="0"/>
              <a:t> GP, Brown DT. </a:t>
            </a:r>
            <a:r>
              <a:rPr lang="tr-TR" sz="2800" dirty="0" err="1"/>
              <a:t>McCracken’s</a:t>
            </a:r>
            <a:r>
              <a:rPr lang="tr-TR" sz="2800" dirty="0"/>
              <a:t> </a:t>
            </a:r>
            <a:r>
              <a:rPr lang="tr-TR" sz="2800" dirty="0" err="1"/>
              <a:t>Removable</a:t>
            </a:r>
            <a:r>
              <a:rPr lang="tr-TR" sz="2800" dirty="0"/>
              <a:t> </a:t>
            </a:r>
            <a:r>
              <a:rPr lang="tr-TR" sz="2800" dirty="0" err="1"/>
              <a:t>Partial</a:t>
            </a:r>
            <a:r>
              <a:rPr lang="tr-TR" sz="2800" dirty="0"/>
              <a:t> </a:t>
            </a:r>
            <a:r>
              <a:rPr lang="tr-TR" sz="2800" dirty="0" err="1"/>
              <a:t>Prosthodontics</a:t>
            </a:r>
            <a:r>
              <a:rPr lang="tr-TR" sz="2800" dirty="0"/>
              <a:t>, 33. </a:t>
            </a:r>
            <a:r>
              <a:rPr lang="tr-TR" sz="2800" dirty="0" err="1"/>
              <a:t>Edn</a:t>
            </a:r>
            <a:r>
              <a:rPr lang="tr-TR" sz="2800" dirty="0"/>
              <a:t>. </a:t>
            </a:r>
            <a:r>
              <a:rPr lang="tr-TR" sz="2800" dirty="0" err="1"/>
              <a:t>Elsevier</a:t>
            </a:r>
            <a:r>
              <a:rPr lang="tr-TR" sz="2800" dirty="0"/>
              <a:t> </a:t>
            </a:r>
            <a:r>
              <a:rPr lang="tr-TR" sz="2800" dirty="0" err="1"/>
              <a:t>Mosby</a:t>
            </a:r>
            <a:r>
              <a:rPr lang="tr-TR" sz="2800" dirty="0"/>
              <a:t>, St. Louis, </a:t>
            </a:r>
            <a:r>
              <a:rPr lang="tr-TR" sz="2800" dirty="0" err="1"/>
              <a:t>Missouri</a:t>
            </a:r>
            <a:r>
              <a:rPr lang="tr-TR" sz="2800" dirty="0"/>
              <a:t>, 2005.</a:t>
            </a:r>
          </a:p>
          <a:p>
            <a:r>
              <a:rPr lang="tr-TR" sz="2800" dirty="0"/>
              <a:t>Can G, </a:t>
            </a:r>
            <a:r>
              <a:rPr lang="tr-TR" sz="2800" dirty="0" err="1"/>
              <a:t>Akaltan</a:t>
            </a:r>
            <a:r>
              <a:rPr lang="tr-TR" sz="2800" dirty="0"/>
              <a:t> F. Hareketli Bölümlü Protezler Planlama. </a:t>
            </a:r>
            <a:r>
              <a:rPr lang="tr-TR" sz="2800" dirty="0" err="1"/>
              <a:t>Yurtmim</a:t>
            </a:r>
            <a:r>
              <a:rPr lang="tr-TR" sz="2800" dirty="0"/>
              <a:t> Yayınevi, 4. Baskı, 2018.</a:t>
            </a:r>
          </a:p>
          <a:p>
            <a:endParaRPr lang="tr-TR" dirty="0"/>
          </a:p>
          <a:p>
            <a:pPr marL="0" indent="0">
              <a:buNone/>
            </a:pPr>
            <a:endParaRPr lang="tr-TR" dirty="0"/>
          </a:p>
        </p:txBody>
      </p:sp>
    </p:spTree>
    <p:extLst>
      <p:ext uri="{BB962C8B-B14F-4D97-AF65-F5344CB8AC3E}">
        <p14:creationId xmlns:p14="http://schemas.microsoft.com/office/powerpoint/2010/main" val="135826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pPr algn="r"/>
            <a:r>
              <a:rPr lang="tr-TR" dirty="0" smtClean="0"/>
              <a:t>TEŞEKKÜRLER</a:t>
            </a:r>
            <a:br>
              <a:rPr lang="tr-TR" dirty="0" smtClean="0"/>
            </a:br>
            <a:r>
              <a:rPr lang="tr-TR" dirty="0" smtClean="0"/>
              <a:t>başarılar…</a:t>
            </a:r>
            <a:endParaRPr lang="tr-TR" dirty="0"/>
          </a:p>
        </p:txBody>
      </p:sp>
      <p:sp>
        <p:nvSpPr>
          <p:cNvPr id="3" name="İçerik Yer Tutucusu 2"/>
          <p:cNvSpPr>
            <a:spLocks noGrp="1"/>
          </p:cNvSpPr>
          <p:nvPr>
            <p:ph type="subTitle" idx="1"/>
          </p:nvPr>
        </p:nvSpPr>
        <p:spPr/>
        <p:txBody>
          <a:bodyPr/>
          <a:lstStyle/>
          <a:p>
            <a:pPr marL="0" indent="0">
              <a:buNone/>
            </a:pPr>
            <a:endParaRPr lang="tr-TR" dirty="0" smtClean="0"/>
          </a:p>
          <a:p>
            <a:pPr marL="0" indent="0" algn="ctr">
              <a:buNone/>
            </a:pPr>
            <a:r>
              <a:rPr lang="tr-TR" sz="2400" dirty="0" smtClean="0">
                <a:solidFill>
                  <a:schemeClr val="tx1"/>
                </a:solidFill>
              </a:rPr>
              <a:t>akaltanfunda@gmail.com</a:t>
            </a:r>
            <a:endParaRPr lang="tr-TR" sz="2400" dirty="0">
              <a:solidFill>
                <a:schemeClr val="tx1"/>
              </a:solidFill>
            </a:endParaRPr>
          </a:p>
        </p:txBody>
      </p:sp>
    </p:spTree>
    <p:extLst>
      <p:ext uri="{BB962C8B-B14F-4D97-AF65-F5344CB8AC3E}">
        <p14:creationId xmlns:p14="http://schemas.microsoft.com/office/powerpoint/2010/main" val="304268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buNone/>
            </a:pPr>
            <a:r>
              <a:rPr lang="tr-TR" dirty="0" smtClean="0"/>
              <a:t>    </a:t>
            </a:r>
          </a:p>
          <a:p>
            <a:pPr>
              <a:buNone/>
            </a:pPr>
            <a:r>
              <a:rPr lang="tr-TR" dirty="0"/>
              <a:t> </a:t>
            </a:r>
            <a:r>
              <a:rPr lang="tr-TR" dirty="0" smtClean="0"/>
              <a:t>   </a:t>
            </a:r>
            <a:r>
              <a:rPr lang="tr-TR" dirty="0" err="1" smtClean="0"/>
              <a:t>Vertikal</a:t>
            </a:r>
            <a:r>
              <a:rPr lang="tr-TR" dirty="0" smtClean="0"/>
              <a:t> </a:t>
            </a:r>
            <a:r>
              <a:rPr lang="tr-TR" dirty="0"/>
              <a:t>destek temin etmek için, bir destek diş veya restorasyonun uygun olarak hazırlanmış yüzeyi </a:t>
            </a:r>
            <a:r>
              <a:rPr lang="tr-TR" dirty="0" smtClean="0"/>
              <a:t>(tırnak yuvası) üzerindeki </a:t>
            </a:r>
            <a:r>
              <a:rPr lang="tr-TR" dirty="0" err="1"/>
              <a:t>rijit</a:t>
            </a:r>
            <a:r>
              <a:rPr lang="tr-TR" dirty="0"/>
              <a:t> protez uzantısına </a:t>
            </a:r>
            <a:r>
              <a:rPr lang="tr-TR" b="1" dirty="0">
                <a:solidFill>
                  <a:srgbClr val="FF0000"/>
                </a:solidFill>
              </a:rPr>
              <a:t>tırnak (rest)</a:t>
            </a:r>
            <a:r>
              <a:rPr lang="tr-TR" b="1" dirty="0"/>
              <a:t> </a:t>
            </a:r>
            <a:r>
              <a:rPr lang="tr-TR" dirty="0"/>
              <a:t>ismi verilir. </a:t>
            </a:r>
            <a:endParaRPr lang="tr-TR" dirty="0" smtClean="0"/>
          </a:p>
          <a:p>
            <a:pPr>
              <a:buNone/>
            </a:pPr>
            <a:r>
              <a:rPr lang="tr-TR" dirty="0"/>
              <a:t> </a:t>
            </a:r>
            <a:r>
              <a:rPr lang="tr-TR" dirty="0" smtClean="0"/>
              <a:t>   </a:t>
            </a:r>
            <a:endParaRPr lang="tr-TR" dirty="0"/>
          </a:p>
        </p:txBody>
      </p:sp>
      <p:pic>
        <p:nvPicPr>
          <p:cNvPr id="2050" name="Picture 2"/>
          <p:cNvPicPr>
            <a:picLocks noChangeAspect="1" noChangeArrowheads="1"/>
          </p:cNvPicPr>
          <p:nvPr/>
        </p:nvPicPr>
        <p:blipFill>
          <a:blip r:embed="rId2"/>
          <a:srcRect/>
          <a:stretch>
            <a:fillRect/>
          </a:stretch>
        </p:blipFill>
        <p:spPr bwMode="auto">
          <a:xfrm>
            <a:off x="2714612" y="3429000"/>
            <a:ext cx="3429024" cy="264046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72" y="642918"/>
            <a:ext cx="7858180" cy="1815882"/>
          </a:xfrm>
          <a:prstGeom prst="rect">
            <a:avLst/>
          </a:prstGeom>
        </p:spPr>
        <p:txBody>
          <a:bodyPr wrap="square">
            <a:spAutoFit/>
          </a:bodyPr>
          <a:lstStyle/>
          <a:p>
            <a:pPr>
              <a:buNone/>
            </a:pPr>
            <a:endParaRPr lang="tr-TR" sz="2800" dirty="0"/>
          </a:p>
          <a:p>
            <a:pPr>
              <a:buNone/>
            </a:pPr>
            <a:endParaRPr lang="tr-TR" sz="2800" dirty="0" smtClean="0"/>
          </a:p>
          <a:p>
            <a:pPr>
              <a:buNone/>
            </a:pPr>
            <a:endParaRPr lang="tr-TR" sz="2800" dirty="0"/>
          </a:p>
          <a:p>
            <a:pPr>
              <a:buNone/>
            </a:pPr>
            <a:endParaRPr lang="tr-TR" sz="2800" dirty="0" smtClean="0"/>
          </a:p>
        </p:txBody>
      </p:sp>
      <p:pic>
        <p:nvPicPr>
          <p:cNvPr id="3076" name="Picture 4"/>
          <p:cNvPicPr>
            <a:picLocks noChangeAspect="1" noChangeArrowheads="1"/>
          </p:cNvPicPr>
          <p:nvPr/>
        </p:nvPicPr>
        <p:blipFill>
          <a:blip r:embed="rId2"/>
          <a:srcRect/>
          <a:stretch>
            <a:fillRect/>
          </a:stretch>
        </p:blipFill>
        <p:spPr bwMode="auto">
          <a:xfrm>
            <a:off x="3428992" y="0"/>
            <a:ext cx="2071702" cy="204703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4714876" y="3000372"/>
            <a:ext cx="4238625" cy="2124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714480" y="4467225"/>
            <a:ext cx="2914650" cy="2390775"/>
          </a:xfrm>
          <a:prstGeom prst="rect">
            <a:avLst/>
          </a:prstGeom>
          <a:noFill/>
          <a:ln w="9525">
            <a:noFill/>
            <a:miter lim="800000"/>
            <a:headEnd/>
            <a:tailEnd/>
          </a:ln>
          <a:effectLst/>
        </p:spPr>
      </p:pic>
      <p:sp>
        <p:nvSpPr>
          <p:cNvPr id="7" name="6 Metin kutusu"/>
          <p:cNvSpPr txBox="1"/>
          <p:nvPr/>
        </p:nvSpPr>
        <p:spPr>
          <a:xfrm>
            <a:off x="785786" y="571480"/>
            <a:ext cx="2143140" cy="1200329"/>
          </a:xfrm>
          <a:prstGeom prst="rect">
            <a:avLst/>
          </a:prstGeom>
          <a:noFill/>
        </p:spPr>
        <p:txBody>
          <a:bodyPr wrap="square" rtlCol="0">
            <a:spAutoFit/>
          </a:bodyPr>
          <a:lstStyle/>
          <a:p>
            <a:pPr>
              <a:buNone/>
            </a:pPr>
            <a:r>
              <a:rPr lang="tr-TR" sz="2400" dirty="0" smtClean="0"/>
              <a:t>Tırnak direkt tutucunun bir ünitesi</a:t>
            </a:r>
          </a:p>
        </p:txBody>
      </p:sp>
      <p:sp>
        <p:nvSpPr>
          <p:cNvPr id="8" name="7 Dikdörtgen"/>
          <p:cNvSpPr/>
          <p:nvPr/>
        </p:nvSpPr>
        <p:spPr>
          <a:xfrm>
            <a:off x="1643042" y="3000372"/>
            <a:ext cx="2571752" cy="1323439"/>
          </a:xfrm>
          <a:prstGeom prst="rect">
            <a:avLst/>
          </a:prstGeom>
        </p:spPr>
        <p:txBody>
          <a:bodyPr wrap="square">
            <a:spAutoFit/>
          </a:bodyPr>
          <a:lstStyle/>
          <a:p>
            <a:pPr>
              <a:buNone/>
            </a:pPr>
            <a:r>
              <a:rPr lang="tr-TR" sz="2000" dirty="0" smtClean="0"/>
              <a:t>Yardımcı tırnak olarak </a:t>
            </a:r>
            <a:r>
              <a:rPr lang="tr-TR" sz="2000" dirty="0" err="1" smtClean="0"/>
              <a:t>sekonder</a:t>
            </a:r>
            <a:r>
              <a:rPr lang="tr-TR" sz="2000" dirty="0" smtClean="0"/>
              <a:t> (ikincil) destek dişlerde de kullanılır.</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357430"/>
            <a:ext cx="4643470" cy="928686"/>
          </a:xfrm>
        </p:spPr>
        <p:txBody>
          <a:bodyPr>
            <a:noAutofit/>
          </a:bodyPr>
          <a:lstStyle/>
          <a:p>
            <a:r>
              <a:rPr lang="tr-TR" sz="3600" b="1" dirty="0">
                <a:solidFill>
                  <a:srgbClr val="FF0000"/>
                </a:solidFill>
              </a:rPr>
              <a:t>Tırnak</a:t>
            </a:r>
            <a:r>
              <a:rPr lang="tr-TR" sz="3600" dirty="0"/>
              <a:t>, </a:t>
            </a:r>
            <a:r>
              <a:rPr lang="tr-TR" sz="3600" dirty="0" smtClean="0"/>
              <a:t>kendisi için hazırlanmış </a:t>
            </a:r>
            <a:r>
              <a:rPr lang="tr-TR" sz="3600" b="1" dirty="0" smtClean="0">
                <a:solidFill>
                  <a:srgbClr val="FF0000"/>
                </a:solidFill>
              </a:rPr>
              <a:t>tırnak yuvası</a:t>
            </a:r>
            <a:r>
              <a:rPr lang="tr-TR" sz="3600" b="1" dirty="0" smtClean="0"/>
              <a:t> içinde olduğunda</a:t>
            </a:r>
            <a:r>
              <a:rPr lang="tr-TR" sz="3600" dirty="0" smtClean="0"/>
              <a:t>, çiğneme </a:t>
            </a:r>
            <a:r>
              <a:rPr lang="tr-TR" sz="3600" dirty="0"/>
              <a:t>kuvvetlerinin dişin uzun aksına paralel iletilmesini sağlar. </a:t>
            </a:r>
          </a:p>
        </p:txBody>
      </p:sp>
      <p:pic>
        <p:nvPicPr>
          <p:cNvPr id="4098" name="Picture 2"/>
          <p:cNvPicPr>
            <a:picLocks noGrp="1" noChangeAspect="1" noChangeArrowheads="1"/>
          </p:cNvPicPr>
          <p:nvPr>
            <p:ph idx="1"/>
          </p:nvPr>
        </p:nvPicPr>
        <p:blipFill>
          <a:blip r:embed="rId2"/>
          <a:srcRect/>
          <a:stretch>
            <a:fillRect/>
          </a:stretch>
        </p:blipFill>
        <p:spPr bwMode="auto">
          <a:xfrm>
            <a:off x="6286512" y="714356"/>
            <a:ext cx="1662949"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1285852" y="1500174"/>
            <a:ext cx="1645805" cy="4525963"/>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214810" y="928670"/>
            <a:ext cx="4248150" cy="5295900"/>
          </a:xfrm>
          <a:prstGeom prst="rect">
            <a:avLst/>
          </a:prstGeom>
          <a:noFill/>
          <a:ln w="9525">
            <a:noFill/>
            <a:miter lim="800000"/>
            <a:headEnd/>
            <a:tailEnd/>
          </a:ln>
          <a:effectLst/>
        </p:spPr>
      </p:pic>
      <p:sp>
        <p:nvSpPr>
          <p:cNvPr id="6" name="5 Metin kutusu"/>
          <p:cNvSpPr txBox="1"/>
          <p:nvPr/>
        </p:nvSpPr>
        <p:spPr>
          <a:xfrm>
            <a:off x="1214414" y="785794"/>
            <a:ext cx="1758430" cy="369332"/>
          </a:xfrm>
          <a:prstGeom prst="rect">
            <a:avLst/>
          </a:prstGeom>
          <a:noFill/>
        </p:spPr>
        <p:txBody>
          <a:bodyPr wrap="none" rtlCol="0">
            <a:spAutoFit/>
          </a:bodyPr>
          <a:lstStyle/>
          <a:p>
            <a:r>
              <a:rPr lang="tr-TR" b="1" dirty="0" err="1" smtClean="0"/>
              <a:t>Vertikal</a:t>
            </a:r>
            <a:r>
              <a:rPr lang="tr-TR" b="1" dirty="0" smtClean="0"/>
              <a:t> </a:t>
            </a:r>
            <a:r>
              <a:rPr lang="tr-TR" b="1" dirty="0" err="1" smtClean="0"/>
              <a:t>kuvetler</a:t>
            </a:r>
            <a:endParaRPr lang="tr-TR" b="1" dirty="0"/>
          </a:p>
        </p:txBody>
      </p:sp>
      <p:sp>
        <p:nvSpPr>
          <p:cNvPr id="7" name="6 Metin kutusu"/>
          <p:cNvSpPr txBox="1"/>
          <p:nvPr/>
        </p:nvSpPr>
        <p:spPr>
          <a:xfrm>
            <a:off x="5000628" y="785794"/>
            <a:ext cx="2120709" cy="369332"/>
          </a:xfrm>
          <a:prstGeom prst="rect">
            <a:avLst/>
          </a:prstGeom>
          <a:noFill/>
        </p:spPr>
        <p:txBody>
          <a:bodyPr wrap="none" rtlCol="0">
            <a:spAutoFit/>
          </a:bodyPr>
          <a:lstStyle/>
          <a:p>
            <a:r>
              <a:rPr lang="tr-TR" b="1" dirty="0" err="1" smtClean="0"/>
              <a:t>Horizontal</a:t>
            </a:r>
            <a:r>
              <a:rPr lang="tr-TR" b="1" dirty="0" smtClean="0"/>
              <a:t> kuvvetler</a:t>
            </a:r>
            <a:endParaRPr lang="tr-T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1143000"/>
          </a:xfrm>
        </p:spPr>
        <p:txBody>
          <a:bodyPr>
            <a:noAutofit/>
          </a:bodyPr>
          <a:lstStyle/>
          <a:p>
            <a:r>
              <a:rPr lang="tr-TR" sz="3200" dirty="0"/>
              <a:t>Tırnağın </a:t>
            </a:r>
            <a:r>
              <a:rPr lang="tr-TR" sz="3200" b="1" dirty="0"/>
              <a:t>esas fonksiyonu</a:t>
            </a:r>
            <a:r>
              <a:rPr lang="tr-TR" sz="3200" dirty="0"/>
              <a:t>, protezin destek dokularla olan ilişkisini kontrol etmek ve konumu sayesinde bölümlü protez için destek oluşturmaktır.</a:t>
            </a:r>
          </a:p>
        </p:txBody>
      </p:sp>
      <p:pic>
        <p:nvPicPr>
          <p:cNvPr id="8194" name="Picture 2"/>
          <p:cNvPicPr>
            <a:picLocks noChangeAspect="1" noChangeArrowheads="1"/>
          </p:cNvPicPr>
          <p:nvPr/>
        </p:nvPicPr>
        <p:blipFill>
          <a:blip r:embed="rId2"/>
          <a:srcRect/>
          <a:stretch>
            <a:fillRect/>
          </a:stretch>
        </p:blipFill>
        <p:spPr bwMode="auto">
          <a:xfrm>
            <a:off x="1785918" y="2571744"/>
            <a:ext cx="5429288" cy="400896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1439" y="594953"/>
            <a:ext cx="8072494" cy="1285884"/>
          </a:xfrm>
        </p:spPr>
        <p:txBody>
          <a:bodyPr>
            <a:normAutofit fontScale="62500" lnSpcReduction="20000"/>
          </a:bodyPr>
          <a:lstStyle/>
          <a:p>
            <a:pPr>
              <a:buNone/>
            </a:pPr>
            <a:r>
              <a:rPr lang="tr-TR" dirty="0" smtClean="0"/>
              <a:t>Hareketli bölümlü protezlerde </a:t>
            </a:r>
            <a:r>
              <a:rPr lang="tr-TR" b="1" dirty="0" err="1" smtClean="0">
                <a:solidFill>
                  <a:srgbClr val="00B0F0"/>
                </a:solidFill>
              </a:rPr>
              <a:t>vertikal</a:t>
            </a:r>
            <a:r>
              <a:rPr lang="tr-TR" b="1" dirty="0" smtClean="0">
                <a:solidFill>
                  <a:srgbClr val="00B0F0"/>
                </a:solidFill>
              </a:rPr>
              <a:t> desteğin sağlanması </a:t>
            </a:r>
          </a:p>
          <a:p>
            <a:pPr>
              <a:buNone/>
            </a:pPr>
            <a:r>
              <a:rPr lang="tr-TR" b="1" dirty="0">
                <a:solidFill>
                  <a:srgbClr val="00B0F0"/>
                </a:solidFill>
              </a:rPr>
              <a:t>	</a:t>
            </a:r>
            <a:r>
              <a:rPr lang="tr-TR" dirty="0" smtClean="0"/>
              <a:t>son derece önemlidir.</a:t>
            </a:r>
          </a:p>
          <a:p>
            <a:pPr>
              <a:buNone/>
            </a:pPr>
            <a:r>
              <a:rPr lang="tr-TR" b="1" dirty="0">
                <a:solidFill>
                  <a:srgbClr val="FF0000"/>
                </a:solidFill>
              </a:rPr>
              <a:t>Tırnak</a:t>
            </a:r>
            <a:r>
              <a:rPr lang="tr-TR" dirty="0"/>
              <a:t>, hareketli bölümlü protezin </a:t>
            </a:r>
            <a:r>
              <a:rPr lang="tr-TR" b="1" dirty="0" err="1">
                <a:solidFill>
                  <a:srgbClr val="00B0F0"/>
                </a:solidFill>
              </a:rPr>
              <a:t>gingival</a:t>
            </a:r>
            <a:r>
              <a:rPr lang="tr-TR" b="1" dirty="0">
                <a:solidFill>
                  <a:srgbClr val="00B0F0"/>
                </a:solidFill>
              </a:rPr>
              <a:t> yönde yer değiştirmesine (gömülmesine) engel olur. </a:t>
            </a:r>
          </a:p>
          <a:p>
            <a:pPr>
              <a:buNone/>
            </a:pPr>
            <a:endParaRPr lang="tr-TR" dirty="0"/>
          </a:p>
        </p:txBody>
      </p:sp>
      <p:pic>
        <p:nvPicPr>
          <p:cNvPr id="1027" name="Picture 3"/>
          <p:cNvPicPr>
            <a:picLocks noChangeAspect="1" noChangeArrowheads="1"/>
          </p:cNvPicPr>
          <p:nvPr/>
        </p:nvPicPr>
        <p:blipFill>
          <a:blip r:embed="rId2"/>
          <a:srcRect/>
          <a:stretch>
            <a:fillRect/>
          </a:stretch>
        </p:blipFill>
        <p:spPr bwMode="auto">
          <a:xfrm>
            <a:off x="971600" y="2348880"/>
            <a:ext cx="3857652" cy="2943225"/>
          </a:xfrm>
          <a:prstGeom prst="rect">
            <a:avLst/>
          </a:prstGeom>
          <a:noFill/>
          <a:ln w="9525">
            <a:noFill/>
            <a:miter lim="800000"/>
            <a:headEnd/>
            <a:tailEnd/>
          </a:ln>
          <a:effectLst/>
        </p:spPr>
      </p:pic>
      <p:sp>
        <p:nvSpPr>
          <p:cNvPr id="2" name="Metin kutusu 1"/>
          <p:cNvSpPr txBox="1"/>
          <p:nvPr/>
        </p:nvSpPr>
        <p:spPr>
          <a:xfrm>
            <a:off x="4890024" y="2891509"/>
            <a:ext cx="3251083" cy="923330"/>
          </a:xfrm>
          <a:prstGeom prst="rect">
            <a:avLst/>
          </a:prstGeom>
          <a:noFill/>
        </p:spPr>
        <p:txBody>
          <a:bodyPr wrap="none" rtlCol="0">
            <a:spAutoFit/>
          </a:bodyPr>
          <a:lstStyle/>
          <a:p>
            <a:r>
              <a:rPr lang="tr-TR" b="1" dirty="0" smtClean="0">
                <a:solidFill>
                  <a:srgbClr val="FF0000"/>
                </a:solidFill>
              </a:rPr>
              <a:t>DİŞ DESTEKLİ PROTEZDE TIRNAK</a:t>
            </a:r>
          </a:p>
          <a:p>
            <a:pPr algn="ctr"/>
            <a:r>
              <a:rPr lang="tr-TR" b="1" dirty="0"/>
              <a:t>k</a:t>
            </a:r>
            <a:r>
              <a:rPr lang="tr-TR" b="1" dirty="0" smtClean="0"/>
              <a:t>aidenin gömülmesini</a:t>
            </a:r>
          </a:p>
          <a:p>
            <a:pPr algn="ctr"/>
            <a:r>
              <a:rPr lang="tr-TR" b="1" dirty="0" smtClean="0"/>
              <a:t> </a:t>
            </a:r>
            <a:r>
              <a:rPr lang="tr-TR" b="1" dirty="0" err="1" smtClean="0"/>
              <a:t>tamamiyle</a:t>
            </a:r>
            <a:r>
              <a:rPr lang="tr-TR" b="1" dirty="0" smtClean="0"/>
              <a:t> engeller.</a:t>
            </a:r>
            <a:endParaRPr lang="tr-TR" b="1" dirty="0"/>
          </a:p>
        </p:txBody>
      </p:sp>
      <p:sp>
        <p:nvSpPr>
          <p:cNvPr id="5" name="Metin kutusu 4"/>
          <p:cNvSpPr txBox="1"/>
          <p:nvPr/>
        </p:nvSpPr>
        <p:spPr>
          <a:xfrm>
            <a:off x="7956376" y="4825512"/>
            <a:ext cx="184731" cy="369332"/>
          </a:xfrm>
          <a:prstGeom prst="rect">
            <a:avLst/>
          </a:prstGeom>
          <a:solidFill>
            <a:schemeClr val="bg1"/>
          </a:solidFill>
        </p:spPr>
        <p:txBody>
          <a:bodyPr wrap="none" rtlCol="0">
            <a:spAutoFit/>
          </a:bodyPr>
          <a:lstStyle/>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817</Words>
  <Application>Microsoft Office PowerPoint</Application>
  <PresentationFormat>Ekran Gösterisi (4:3)</PresentationFormat>
  <Paragraphs>118</Paragraphs>
  <Slides>35</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Century Gothic</vt:lpstr>
      <vt:lpstr>Wingdings</vt:lpstr>
      <vt:lpstr>Ofis Teması</vt:lpstr>
      <vt:lpstr>HAREKETLİ BÖLÜMLÜ PROTEZLERDE  “tırnaklar ve tırnak yuvaları”</vt:lpstr>
      <vt:lpstr>Tırnaklar ve Tırnak Yuvaları</vt:lpstr>
      <vt:lpstr>HAREKETLİ BÖLÜMLÜ PROTEZ  BİLEŞENLERİ</vt:lpstr>
      <vt:lpstr>PowerPoint Sunusu</vt:lpstr>
      <vt:lpstr>PowerPoint Sunusu</vt:lpstr>
      <vt:lpstr>Tırnak, kendisi için hazırlanmış tırnak yuvası içinde olduğunda, çiğneme kuvvetlerinin dişin uzun aksına paralel iletilmesini sağlar. </vt:lpstr>
      <vt:lpstr>PowerPoint Sunusu</vt:lpstr>
      <vt:lpstr>Tırnağın esas fonksiyonu, protezin destek dokularla olan ilişkisini kontrol etmek ve konumu sayesinde bölümlü protez için destek oluşturmaktır.</vt:lpstr>
      <vt:lpstr>PowerPoint Sunusu</vt:lpstr>
      <vt:lpstr>PowerPoint Sunusu</vt:lpstr>
      <vt:lpstr>Dişler arasındaki boşlukların kapatılmasını sağlar; ark devamlılığını oluşturarak, gıda birikimini önler.</vt:lpstr>
      <vt:lpstr>Daha uygun bir okluzal düzlem oluşturarak, karşıt teması olmayan dişlerin uzamasını önler.</vt:lpstr>
      <vt:lpstr>Protezin gömülmesini ve yumuşak dokulara baskı yapmasını önleyerek, okluzal ilişkinin devamını da sağlar.</vt:lpstr>
      <vt:lpstr>Protezin dişler üzerinden kaymasına veya okluzal basınç arttıkça, destek dişin diğer dişlerle olan mevcut ilişkisini bozmasına izin vermez.   </vt:lpstr>
      <vt:lpstr>PowerPoint Sunusu</vt:lpstr>
      <vt:lpstr>Tırnaklar servikal yönde protezin hareketini önleyerek, kroşe kolunun tutucu ucunun dişin andırkatı içerisinde kalmasını sağlarlar.</vt:lpstr>
      <vt:lpstr>Diş desteğinin etkili olabilmesi için diş veya restorasyon yüzeylerinde uygun şekilde hazırlanmış tırnak yuvalarına ihtiyaç vardır.  Tırnak yuvasının planı ve hazırlığı biyomekanik prensiplere göre yapılmalıdır.  Bunun nedeni periodontal ligamentin yastıklama etkisi oluşturacak özellikte olmaması; ancak dişin alveolü içinde bir miktar bastırılabilmesine izin vermesidir.</vt:lpstr>
      <vt:lpstr>okluzal yüzden görünümü</vt:lpstr>
      <vt:lpstr>Vertikal destek, dişin en geniş kısmından (kontur yüksekliği), okluzalden veya bazen de insizale eğimli diş yüzeylerinden temin edilir.   Bu bölgelere göre tırnaklar;  *okluzal,  *lingual (singulum) ve  *insizal  olmak üzere üç gruba ayrılırlar.  </vt:lpstr>
      <vt:lpstr>OKLUZAL TIRNAKLAR</vt:lpstr>
      <vt:lpstr>Okluzal tırnak, uygun okluzal konuma kadar süremeyen dişlerde ve aşınma nedeniyle vertikal boyut kaybı olan durumlarda okluzyonu restore eder.     </vt:lpstr>
      <vt:lpstr>Okluzal tırnaklar; karşıt dişlerle olan kapanış ilişkisine engel olmamalıdır.</vt:lpstr>
      <vt:lpstr>Okluzal tırnak yuvası hazırlığı</vt:lpstr>
      <vt:lpstr>Tırnak yuvası kron restorasyonu üzerinde de yapılabilir.</vt:lpstr>
      <vt:lpstr> Uzun Tırnak  Periodontal yönden zayıf dişlerin splintlenmesi veya karşıtı olmayan dişlerin konumunun kontrolü için kullanılan, modifiye edilmiş okluzal tırnaklardır.</vt:lpstr>
      <vt:lpstr>Embrazür Tırnak  Birbirine komşu iki tırnağın kullanımı;  - kuvvet dağılımını sağlar, - iskeletin interproksimal kamalama etkisini önler,  - gıdaların kontakt noktalarından uzaklaşmasını sağlar.</vt:lpstr>
      <vt:lpstr>Embrazür tırnak yuvası (mine üzerinde)</vt:lpstr>
      <vt:lpstr>SİNGULUM TIRNAKLARI   Anterior dişlerin lingual (singulum) yüzeyleri üzerine yerleştirilen tırnak tipleridir.  </vt:lpstr>
      <vt:lpstr>Mine üzerinde tırnak yuvası hazırlığı</vt:lpstr>
      <vt:lpstr>Kesiciler üzerine yerleşen tırnakların şekli ve boyutunu tayin etmede, kök şekli, kök uzunluğu, dişin eğimi ve klinik kron-kök oranı değerlendirilmelidir.  Santral ve laterale göre, kanin dişi tırnak yerleşimi için daha uygundur; ancak mevcut olmadığı zaman, tek bir kesicinin kullanımı yerine, birkaç kesici diş üzerinde birden fazla tırnak kullanılması veya plakla desteklenmesi tercih edilir.</vt:lpstr>
      <vt:lpstr>Singulum tırnağını destekleyecek morfolojik özelliklere sahip olmayan anterior dişlerin lingual yüzeyleri kron restorasyonuyla değiştirilerek, tırnak yuvası uygun şekilde hazırlanabilir.</vt:lpstr>
      <vt:lpstr>İNSİZAL TIRNAKLAR</vt:lpstr>
      <vt:lpstr>Tırnak yuvası ödevi</vt:lpstr>
      <vt:lpstr>PowerPoint Sunusu</vt:lpstr>
      <vt:lpstr>TEŞEKKÜRLER başarılar…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HAREKETLİ BÖLÜMLÜ PROTEZLERDE  “tırnaklar”</dc:title>
  <dc:creator>FUNDA</dc:creator>
  <cp:lastModifiedBy>FUNDAAKALTAN</cp:lastModifiedBy>
  <cp:revision>57</cp:revision>
  <dcterms:created xsi:type="dcterms:W3CDTF">2015-04-06T06:04:29Z</dcterms:created>
  <dcterms:modified xsi:type="dcterms:W3CDTF">2020-01-17T10:04:49Z</dcterms:modified>
</cp:coreProperties>
</file>