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57" r:id="rId5"/>
    <p:sldId id="289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4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ACB00-A4FB-4469-9A01-CCEB04EA152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4D8113E-EEB6-4EB0-82CE-16F87ECF7B51}">
      <dgm:prSet phldrT="[Metin]" custT="1"/>
      <dgm:spPr>
        <a:solidFill>
          <a:srgbClr val="00B050"/>
        </a:solidFill>
      </dgm:spPr>
      <dgm:t>
        <a:bodyPr/>
        <a:lstStyle/>
        <a:p>
          <a:r>
            <a:rPr lang="tr-TR" sz="1400" b="1" dirty="0" err="1" smtClean="0">
              <a:latin typeface="Comic Sans MS" panose="030F0702030302020204" pitchFamily="66" charset="0"/>
            </a:rPr>
            <a:t>Kuercetin</a:t>
          </a:r>
          <a:endParaRPr lang="tr-TR" sz="1400" b="1" dirty="0">
            <a:latin typeface="Comic Sans MS" panose="030F0702030302020204" pitchFamily="66" charset="0"/>
          </a:endParaRPr>
        </a:p>
      </dgm:t>
    </dgm:pt>
    <dgm:pt modelId="{D8596C92-3268-4232-912D-56CE593B634F}" type="parTrans" cxnId="{475EA0C9-D800-427A-8D18-6035BFA0E6F2}">
      <dgm:prSet/>
      <dgm:spPr/>
      <dgm:t>
        <a:bodyPr/>
        <a:lstStyle/>
        <a:p>
          <a:endParaRPr lang="tr-TR"/>
        </a:p>
      </dgm:t>
    </dgm:pt>
    <dgm:pt modelId="{32C7A374-9D4A-423A-B19F-9E7D85E0A05A}" type="sibTrans" cxnId="{475EA0C9-D800-427A-8D18-6035BFA0E6F2}">
      <dgm:prSet/>
      <dgm:spPr/>
      <dgm:t>
        <a:bodyPr/>
        <a:lstStyle/>
        <a:p>
          <a:endParaRPr lang="tr-TR"/>
        </a:p>
      </dgm:t>
    </dgm:pt>
    <dgm:pt modelId="{B7B11A3F-A9BB-4F9A-8A27-1E1D666DE780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1400" dirty="0" err="1" smtClean="0">
              <a:latin typeface="Comic Sans MS" panose="030F0702030302020204" pitchFamily="66" charset="0"/>
            </a:rPr>
            <a:t>Kateşin</a:t>
          </a:r>
          <a:endParaRPr lang="tr-TR" sz="1800" dirty="0">
            <a:latin typeface="Comic Sans MS" panose="030F0702030302020204" pitchFamily="66" charset="0"/>
          </a:endParaRPr>
        </a:p>
      </dgm:t>
    </dgm:pt>
    <dgm:pt modelId="{61ABEE4D-15BA-47CA-AC72-2511729F4779}" type="parTrans" cxnId="{559B7D39-BE6E-45DF-9E7B-54AD4278C412}">
      <dgm:prSet/>
      <dgm:spPr/>
      <dgm:t>
        <a:bodyPr/>
        <a:lstStyle/>
        <a:p>
          <a:endParaRPr lang="tr-TR"/>
        </a:p>
      </dgm:t>
    </dgm:pt>
    <dgm:pt modelId="{6D62B9EF-8517-4F1D-9423-5B7B4E725C48}" type="sibTrans" cxnId="{559B7D39-BE6E-45DF-9E7B-54AD4278C412}">
      <dgm:prSet/>
      <dgm:spPr/>
      <dgm:t>
        <a:bodyPr/>
        <a:lstStyle/>
        <a:p>
          <a:endParaRPr lang="tr-TR"/>
        </a:p>
      </dgm:t>
    </dgm:pt>
    <dgm:pt modelId="{F75F7620-9FF7-4B6D-8C90-08438DB1B790}">
      <dgm:prSet phldrT="[Metin]" custT="1"/>
      <dgm:spPr>
        <a:solidFill>
          <a:srgbClr val="FFC000"/>
        </a:solidFill>
      </dgm:spPr>
      <dgm:t>
        <a:bodyPr/>
        <a:lstStyle/>
        <a:p>
          <a:r>
            <a:rPr lang="tr-TR" sz="1400" dirty="0" err="1" smtClean="0">
              <a:latin typeface="Comic Sans MS" panose="030F0702030302020204" pitchFamily="66" charset="0"/>
            </a:rPr>
            <a:t>Kaempferol</a:t>
          </a:r>
          <a:endParaRPr lang="tr-TR" sz="1400" dirty="0">
            <a:latin typeface="Comic Sans MS" panose="030F0702030302020204" pitchFamily="66" charset="0"/>
          </a:endParaRPr>
        </a:p>
      </dgm:t>
    </dgm:pt>
    <dgm:pt modelId="{BEC81818-47A6-4E5D-95D6-3772EA779EC1}" type="parTrans" cxnId="{C66E47F3-15A4-416A-9127-C18D624E2475}">
      <dgm:prSet/>
      <dgm:spPr/>
      <dgm:t>
        <a:bodyPr/>
        <a:lstStyle/>
        <a:p>
          <a:endParaRPr lang="tr-TR"/>
        </a:p>
      </dgm:t>
    </dgm:pt>
    <dgm:pt modelId="{14A5DE38-03A1-42AE-820B-0C1740384FD3}" type="sibTrans" cxnId="{C66E47F3-15A4-416A-9127-C18D624E2475}">
      <dgm:prSet/>
      <dgm:spPr/>
      <dgm:t>
        <a:bodyPr/>
        <a:lstStyle/>
        <a:p>
          <a:endParaRPr lang="tr-TR"/>
        </a:p>
      </dgm:t>
    </dgm:pt>
    <dgm:pt modelId="{DA8B1109-0EF1-42AB-8031-A78E4225E027}">
      <dgm:prSet/>
      <dgm:spPr>
        <a:solidFill>
          <a:srgbClr val="002060"/>
        </a:solidFill>
      </dgm:spPr>
      <dgm:t>
        <a:bodyPr/>
        <a:lstStyle/>
        <a:p>
          <a:r>
            <a:rPr lang="tr-TR" dirty="0" smtClean="0">
              <a:solidFill>
                <a:schemeClr val="bg1"/>
              </a:solidFill>
              <a:latin typeface="Comic Sans MS" panose="030F0702030302020204" pitchFamily="66" charset="0"/>
            </a:rPr>
            <a:t>Diğerleri</a:t>
          </a:r>
          <a:endParaRPr lang="tr-TR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5529AC7D-9FBD-47B5-9B63-A1DBA67FEBA0}" type="parTrans" cxnId="{E26C0BD2-46E4-445A-9275-F57CFC66D94A}">
      <dgm:prSet/>
      <dgm:spPr/>
      <dgm:t>
        <a:bodyPr/>
        <a:lstStyle/>
        <a:p>
          <a:endParaRPr lang="tr-TR"/>
        </a:p>
      </dgm:t>
    </dgm:pt>
    <dgm:pt modelId="{63C723FA-0122-44D3-B6CB-56F4D7B94299}" type="sibTrans" cxnId="{E26C0BD2-46E4-445A-9275-F57CFC66D94A}">
      <dgm:prSet/>
      <dgm:spPr/>
      <dgm:t>
        <a:bodyPr/>
        <a:lstStyle/>
        <a:p>
          <a:endParaRPr lang="tr-TR"/>
        </a:p>
      </dgm:t>
    </dgm:pt>
    <dgm:pt modelId="{8B79FE70-5E91-4883-B411-319D717F1E0A}" type="pres">
      <dgm:prSet presAssocID="{8A3ACB00-A4FB-4469-9A01-CCEB04EA152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9016454-4223-4DDD-ACFB-BAD4797128C3}" type="pres">
      <dgm:prSet presAssocID="{8A3ACB00-A4FB-4469-9A01-CCEB04EA152D}" presName="cycle" presStyleCnt="0"/>
      <dgm:spPr/>
    </dgm:pt>
    <dgm:pt modelId="{25A9B4DC-1034-4C82-9409-7E9A13226211}" type="pres">
      <dgm:prSet presAssocID="{8A3ACB00-A4FB-4469-9A01-CCEB04EA152D}" presName="centerShape" presStyleCnt="0"/>
      <dgm:spPr/>
    </dgm:pt>
    <dgm:pt modelId="{0845E1C9-F9D6-43CA-A06E-2CDD200054AF}" type="pres">
      <dgm:prSet presAssocID="{8A3ACB00-A4FB-4469-9A01-CCEB04EA152D}" presName="connSite" presStyleLbl="node1" presStyleIdx="0" presStyleCnt="5"/>
      <dgm:spPr/>
    </dgm:pt>
    <dgm:pt modelId="{26A1F356-9EB1-40F5-95E9-75FFCD82E27C}" type="pres">
      <dgm:prSet presAssocID="{8A3ACB00-A4FB-4469-9A01-CCEB04EA152D}" presName="visible" presStyleLbl="node1" presStyleIdx="0" presStyleCnt="5"/>
      <dgm:spPr/>
    </dgm:pt>
    <dgm:pt modelId="{AF7232BB-B23D-40EE-8C59-59C33AEC6BF5}" type="pres">
      <dgm:prSet presAssocID="{D8596C92-3268-4232-912D-56CE593B634F}" presName="Name25" presStyleLbl="parChTrans1D1" presStyleIdx="0" presStyleCnt="4"/>
      <dgm:spPr/>
      <dgm:t>
        <a:bodyPr/>
        <a:lstStyle/>
        <a:p>
          <a:endParaRPr lang="tr-TR"/>
        </a:p>
      </dgm:t>
    </dgm:pt>
    <dgm:pt modelId="{3B7DED5B-62A0-4A36-ABB2-24AA539577BC}" type="pres">
      <dgm:prSet presAssocID="{04D8113E-EEB6-4EB0-82CE-16F87ECF7B51}" presName="node" presStyleCnt="0"/>
      <dgm:spPr/>
    </dgm:pt>
    <dgm:pt modelId="{5ECD71BB-10F2-41BA-B94C-42885912FBF0}" type="pres">
      <dgm:prSet presAssocID="{04D8113E-EEB6-4EB0-82CE-16F87ECF7B51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D13A8E-6F53-445F-9C59-E376F664AB27}" type="pres">
      <dgm:prSet presAssocID="{04D8113E-EEB6-4EB0-82CE-16F87ECF7B5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9A857E-6377-4652-813B-3E584A9C3A33}" type="pres">
      <dgm:prSet presAssocID="{61ABEE4D-15BA-47CA-AC72-2511729F4779}" presName="Name25" presStyleLbl="parChTrans1D1" presStyleIdx="1" presStyleCnt="4"/>
      <dgm:spPr/>
      <dgm:t>
        <a:bodyPr/>
        <a:lstStyle/>
        <a:p>
          <a:endParaRPr lang="tr-TR"/>
        </a:p>
      </dgm:t>
    </dgm:pt>
    <dgm:pt modelId="{D69A5164-5CBE-4D71-8256-37436DEC20D2}" type="pres">
      <dgm:prSet presAssocID="{B7B11A3F-A9BB-4F9A-8A27-1E1D666DE780}" presName="node" presStyleCnt="0"/>
      <dgm:spPr/>
    </dgm:pt>
    <dgm:pt modelId="{5A976248-BD31-4881-9DD7-109DC21FC617}" type="pres">
      <dgm:prSet presAssocID="{B7B11A3F-A9BB-4F9A-8A27-1E1D666DE780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7ACB0E-0D80-4870-A301-0926809A8589}" type="pres">
      <dgm:prSet presAssocID="{B7B11A3F-A9BB-4F9A-8A27-1E1D666DE78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5B42FA-C8C4-409C-A1F3-6BE6C4FE31AB}" type="pres">
      <dgm:prSet presAssocID="{BEC81818-47A6-4E5D-95D6-3772EA779EC1}" presName="Name25" presStyleLbl="parChTrans1D1" presStyleIdx="2" presStyleCnt="4"/>
      <dgm:spPr/>
      <dgm:t>
        <a:bodyPr/>
        <a:lstStyle/>
        <a:p>
          <a:endParaRPr lang="tr-TR"/>
        </a:p>
      </dgm:t>
    </dgm:pt>
    <dgm:pt modelId="{53228F2A-8FDF-44B7-AF35-908DF5E66298}" type="pres">
      <dgm:prSet presAssocID="{F75F7620-9FF7-4B6D-8C90-08438DB1B790}" presName="node" presStyleCnt="0"/>
      <dgm:spPr/>
    </dgm:pt>
    <dgm:pt modelId="{3F854C51-2734-4017-A896-258F1A4C5783}" type="pres">
      <dgm:prSet presAssocID="{F75F7620-9FF7-4B6D-8C90-08438DB1B790}" presName="parentNode" presStyleLbl="node1" presStyleIdx="3" presStyleCnt="5" custScaleX="120060" custScaleY="10842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E8D593-3B83-42E1-808F-BAE6585169CB}" type="pres">
      <dgm:prSet presAssocID="{F75F7620-9FF7-4B6D-8C90-08438DB1B79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EB5B08-CE6B-4B9A-9D96-9E18515C7F74}" type="pres">
      <dgm:prSet presAssocID="{5529AC7D-9FBD-47B5-9B63-A1DBA67FEBA0}" presName="Name25" presStyleLbl="parChTrans1D1" presStyleIdx="3" presStyleCnt="4"/>
      <dgm:spPr/>
      <dgm:t>
        <a:bodyPr/>
        <a:lstStyle/>
        <a:p>
          <a:endParaRPr lang="tr-TR"/>
        </a:p>
      </dgm:t>
    </dgm:pt>
    <dgm:pt modelId="{FE1E8089-D1B9-42C8-B8BD-5DEFAA9CC7C3}" type="pres">
      <dgm:prSet presAssocID="{DA8B1109-0EF1-42AB-8031-A78E4225E027}" presName="node" presStyleCnt="0"/>
      <dgm:spPr/>
    </dgm:pt>
    <dgm:pt modelId="{7CE7D3ED-3522-461A-B2FB-07FCD8B0074F}" type="pres">
      <dgm:prSet presAssocID="{DA8B1109-0EF1-42AB-8031-A78E4225E027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E33B1D-25D5-4C2B-8319-3F3EC3C4C2A0}" type="pres">
      <dgm:prSet presAssocID="{DA8B1109-0EF1-42AB-8031-A78E4225E02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59B7D39-BE6E-45DF-9E7B-54AD4278C412}" srcId="{8A3ACB00-A4FB-4469-9A01-CCEB04EA152D}" destId="{B7B11A3F-A9BB-4F9A-8A27-1E1D666DE780}" srcOrd="1" destOrd="0" parTransId="{61ABEE4D-15BA-47CA-AC72-2511729F4779}" sibTransId="{6D62B9EF-8517-4F1D-9423-5B7B4E725C48}"/>
    <dgm:cxn modelId="{203045CF-6A40-4E54-BA56-5DA976BBBB81}" type="presOf" srcId="{8A3ACB00-A4FB-4469-9A01-CCEB04EA152D}" destId="{8B79FE70-5E91-4883-B411-319D717F1E0A}" srcOrd="0" destOrd="0" presId="urn:microsoft.com/office/officeart/2005/8/layout/radial2"/>
    <dgm:cxn modelId="{407E8BD0-EEBE-402F-B7D6-5CB8F93A76CC}" type="presOf" srcId="{D8596C92-3268-4232-912D-56CE593B634F}" destId="{AF7232BB-B23D-40EE-8C59-59C33AEC6BF5}" srcOrd="0" destOrd="0" presId="urn:microsoft.com/office/officeart/2005/8/layout/radial2"/>
    <dgm:cxn modelId="{146A4F4B-29E0-4FF3-BDCD-2D8EEB8C40B9}" type="presOf" srcId="{BEC81818-47A6-4E5D-95D6-3772EA779EC1}" destId="{335B42FA-C8C4-409C-A1F3-6BE6C4FE31AB}" srcOrd="0" destOrd="0" presId="urn:microsoft.com/office/officeart/2005/8/layout/radial2"/>
    <dgm:cxn modelId="{E26C0BD2-46E4-445A-9275-F57CFC66D94A}" srcId="{8A3ACB00-A4FB-4469-9A01-CCEB04EA152D}" destId="{DA8B1109-0EF1-42AB-8031-A78E4225E027}" srcOrd="3" destOrd="0" parTransId="{5529AC7D-9FBD-47B5-9B63-A1DBA67FEBA0}" sibTransId="{63C723FA-0122-44D3-B6CB-56F4D7B94299}"/>
    <dgm:cxn modelId="{A3646DC1-B6DF-4BA9-8712-51A5B8189A0F}" type="presOf" srcId="{DA8B1109-0EF1-42AB-8031-A78E4225E027}" destId="{7CE7D3ED-3522-461A-B2FB-07FCD8B0074F}" srcOrd="0" destOrd="0" presId="urn:microsoft.com/office/officeart/2005/8/layout/radial2"/>
    <dgm:cxn modelId="{6C28BDFB-7E29-4DBA-85B3-7F25CCAE2BD8}" type="presOf" srcId="{5529AC7D-9FBD-47B5-9B63-A1DBA67FEBA0}" destId="{35EB5B08-CE6B-4B9A-9D96-9E18515C7F74}" srcOrd="0" destOrd="0" presId="urn:microsoft.com/office/officeart/2005/8/layout/radial2"/>
    <dgm:cxn modelId="{0FFB7518-8C56-4E9B-85A7-2D4954A41C07}" type="presOf" srcId="{F75F7620-9FF7-4B6D-8C90-08438DB1B790}" destId="{3F854C51-2734-4017-A896-258F1A4C5783}" srcOrd="0" destOrd="0" presId="urn:microsoft.com/office/officeart/2005/8/layout/radial2"/>
    <dgm:cxn modelId="{1B140280-C963-4403-9759-4E547451A3F8}" type="presOf" srcId="{61ABEE4D-15BA-47CA-AC72-2511729F4779}" destId="{719A857E-6377-4652-813B-3E584A9C3A33}" srcOrd="0" destOrd="0" presId="urn:microsoft.com/office/officeart/2005/8/layout/radial2"/>
    <dgm:cxn modelId="{C66E47F3-15A4-416A-9127-C18D624E2475}" srcId="{8A3ACB00-A4FB-4469-9A01-CCEB04EA152D}" destId="{F75F7620-9FF7-4B6D-8C90-08438DB1B790}" srcOrd="2" destOrd="0" parTransId="{BEC81818-47A6-4E5D-95D6-3772EA779EC1}" sibTransId="{14A5DE38-03A1-42AE-820B-0C1740384FD3}"/>
    <dgm:cxn modelId="{475EA0C9-D800-427A-8D18-6035BFA0E6F2}" srcId="{8A3ACB00-A4FB-4469-9A01-CCEB04EA152D}" destId="{04D8113E-EEB6-4EB0-82CE-16F87ECF7B51}" srcOrd="0" destOrd="0" parTransId="{D8596C92-3268-4232-912D-56CE593B634F}" sibTransId="{32C7A374-9D4A-423A-B19F-9E7D85E0A05A}"/>
    <dgm:cxn modelId="{D63883ED-FB73-4C33-8FC5-74C591AEB0FB}" type="presOf" srcId="{B7B11A3F-A9BB-4F9A-8A27-1E1D666DE780}" destId="{5A976248-BD31-4881-9DD7-109DC21FC617}" srcOrd="0" destOrd="0" presId="urn:microsoft.com/office/officeart/2005/8/layout/radial2"/>
    <dgm:cxn modelId="{D2380988-6773-4BA9-9A6A-B6CB896B8122}" type="presOf" srcId="{04D8113E-EEB6-4EB0-82CE-16F87ECF7B51}" destId="{5ECD71BB-10F2-41BA-B94C-42885912FBF0}" srcOrd="0" destOrd="0" presId="urn:microsoft.com/office/officeart/2005/8/layout/radial2"/>
    <dgm:cxn modelId="{5E0FDD26-701B-4842-9E75-7A0CA7468946}" type="presParOf" srcId="{8B79FE70-5E91-4883-B411-319D717F1E0A}" destId="{59016454-4223-4DDD-ACFB-BAD4797128C3}" srcOrd="0" destOrd="0" presId="urn:microsoft.com/office/officeart/2005/8/layout/radial2"/>
    <dgm:cxn modelId="{0730B1D6-BCFA-4569-B9B9-4048D2ECF3BF}" type="presParOf" srcId="{59016454-4223-4DDD-ACFB-BAD4797128C3}" destId="{25A9B4DC-1034-4C82-9409-7E9A13226211}" srcOrd="0" destOrd="0" presId="urn:microsoft.com/office/officeart/2005/8/layout/radial2"/>
    <dgm:cxn modelId="{AAF2D12C-B03A-416E-9525-725DA8BE7832}" type="presParOf" srcId="{25A9B4DC-1034-4C82-9409-7E9A13226211}" destId="{0845E1C9-F9D6-43CA-A06E-2CDD200054AF}" srcOrd="0" destOrd="0" presId="urn:microsoft.com/office/officeart/2005/8/layout/radial2"/>
    <dgm:cxn modelId="{525B1F1C-89B4-4F05-BFE0-2638812A7FEF}" type="presParOf" srcId="{25A9B4DC-1034-4C82-9409-7E9A13226211}" destId="{26A1F356-9EB1-40F5-95E9-75FFCD82E27C}" srcOrd="1" destOrd="0" presId="urn:microsoft.com/office/officeart/2005/8/layout/radial2"/>
    <dgm:cxn modelId="{A980BC31-5AB9-40EE-B9FD-FEE7A8A78012}" type="presParOf" srcId="{59016454-4223-4DDD-ACFB-BAD4797128C3}" destId="{AF7232BB-B23D-40EE-8C59-59C33AEC6BF5}" srcOrd="1" destOrd="0" presId="urn:microsoft.com/office/officeart/2005/8/layout/radial2"/>
    <dgm:cxn modelId="{BF5679CB-4276-4B74-A9D9-ACEAA70CB710}" type="presParOf" srcId="{59016454-4223-4DDD-ACFB-BAD4797128C3}" destId="{3B7DED5B-62A0-4A36-ABB2-24AA539577BC}" srcOrd="2" destOrd="0" presId="urn:microsoft.com/office/officeart/2005/8/layout/radial2"/>
    <dgm:cxn modelId="{8CC5B81F-4778-4026-A1B2-4691C3E71983}" type="presParOf" srcId="{3B7DED5B-62A0-4A36-ABB2-24AA539577BC}" destId="{5ECD71BB-10F2-41BA-B94C-42885912FBF0}" srcOrd="0" destOrd="0" presId="urn:microsoft.com/office/officeart/2005/8/layout/radial2"/>
    <dgm:cxn modelId="{02F7FE37-DD51-4F03-8235-961DB6D36AE6}" type="presParOf" srcId="{3B7DED5B-62A0-4A36-ABB2-24AA539577BC}" destId="{95D13A8E-6F53-445F-9C59-E376F664AB27}" srcOrd="1" destOrd="0" presId="urn:microsoft.com/office/officeart/2005/8/layout/radial2"/>
    <dgm:cxn modelId="{88E2E99E-5F28-4A77-8875-7B935B565E7C}" type="presParOf" srcId="{59016454-4223-4DDD-ACFB-BAD4797128C3}" destId="{719A857E-6377-4652-813B-3E584A9C3A33}" srcOrd="3" destOrd="0" presId="urn:microsoft.com/office/officeart/2005/8/layout/radial2"/>
    <dgm:cxn modelId="{CA782FFA-AB3B-4878-ACDB-597391B6057B}" type="presParOf" srcId="{59016454-4223-4DDD-ACFB-BAD4797128C3}" destId="{D69A5164-5CBE-4D71-8256-37436DEC20D2}" srcOrd="4" destOrd="0" presId="urn:microsoft.com/office/officeart/2005/8/layout/radial2"/>
    <dgm:cxn modelId="{F18175B1-73A5-452F-B633-F93A43169385}" type="presParOf" srcId="{D69A5164-5CBE-4D71-8256-37436DEC20D2}" destId="{5A976248-BD31-4881-9DD7-109DC21FC617}" srcOrd="0" destOrd="0" presId="urn:microsoft.com/office/officeart/2005/8/layout/radial2"/>
    <dgm:cxn modelId="{8E562E45-7C79-4185-A6AC-D1B20950D431}" type="presParOf" srcId="{D69A5164-5CBE-4D71-8256-37436DEC20D2}" destId="{447ACB0E-0D80-4870-A301-0926809A8589}" srcOrd="1" destOrd="0" presId="urn:microsoft.com/office/officeart/2005/8/layout/radial2"/>
    <dgm:cxn modelId="{D9E8B819-DF5F-43B7-A42B-66B06BE9978A}" type="presParOf" srcId="{59016454-4223-4DDD-ACFB-BAD4797128C3}" destId="{335B42FA-C8C4-409C-A1F3-6BE6C4FE31AB}" srcOrd="5" destOrd="0" presId="urn:microsoft.com/office/officeart/2005/8/layout/radial2"/>
    <dgm:cxn modelId="{A2C7E462-AA21-47E3-B0A1-246148B8F2FB}" type="presParOf" srcId="{59016454-4223-4DDD-ACFB-BAD4797128C3}" destId="{53228F2A-8FDF-44B7-AF35-908DF5E66298}" srcOrd="6" destOrd="0" presId="urn:microsoft.com/office/officeart/2005/8/layout/radial2"/>
    <dgm:cxn modelId="{D8E79839-E053-4551-8619-C1F4ADFC25F2}" type="presParOf" srcId="{53228F2A-8FDF-44B7-AF35-908DF5E66298}" destId="{3F854C51-2734-4017-A896-258F1A4C5783}" srcOrd="0" destOrd="0" presId="urn:microsoft.com/office/officeart/2005/8/layout/radial2"/>
    <dgm:cxn modelId="{A6DDA5BB-A417-4B6E-84F6-9E08039452FE}" type="presParOf" srcId="{53228F2A-8FDF-44B7-AF35-908DF5E66298}" destId="{5AE8D593-3B83-42E1-808F-BAE6585169CB}" srcOrd="1" destOrd="0" presId="urn:microsoft.com/office/officeart/2005/8/layout/radial2"/>
    <dgm:cxn modelId="{470ED1B4-BF19-4986-B7D2-8F2851381EF0}" type="presParOf" srcId="{59016454-4223-4DDD-ACFB-BAD4797128C3}" destId="{35EB5B08-CE6B-4B9A-9D96-9E18515C7F74}" srcOrd="7" destOrd="0" presId="urn:microsoft.com/office/officeart/2005/8/layout/radial2"/>
    <dgm:cxn modelId="{8E941642-9AF1-4168-90C9-3987CC3267BC}" type="presParOf" srcId="{59016454-4223-4DDD-ACFB-BAD4797128C3}" destId="{FE1E8089-D1B9-42C8-B8BD-5DEFAA9CC7C3}" srcOrd="8" destOrd="0" presId="urn:microsoft.com/office/officeart/2005/8/layout/radial2"/>
    <dgm:cxn modelId="{EF8DE6DD-081C-4C81-A8FC-AEBE8C3163D7}" type="presParOf" srcId="{FE1E8089-D1B9-42C8-B8BD-5DEFAA9CC7C3}" destId="{7CE7D3ED-3522-461A-B2FB-07FCD8B0074F}" srcOrd="0" destOrd="0" presId="urn:microsoft.com/office/officeart/2005/8/layout/radial2"/>
    <dgm:cxn modelId="{6F6B2C3F-4B0B-4950-8644-80448E4DE0C3}" type="presParOf" srcId="{FE1E8089-D1B9-42C8-B8BD-5DEFAA9CC7C3}" destId="{2EE33B1D-25D5-4C2B-8319-3F3EC3C4C2A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9B3C8-DDB7-4103-8DEA-EABA6467144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C8B1372-EC7F-442D-A7FE-A47C9CB24805}">
      <dgm:prSet phldrT="[Metin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r-TR" dirty="0" err="1" smtClean="0">
              <a:solidFill>
                <a:srgbClr val="FF0000"/>
              </a:solidFill>
              <a:latin typeface="Comic Sans MS" panose="030F0702030302020204" pitchFamily="66" charset="0"/>
            </a:rPr>
            <a:t>Karotenoidler</a:t>
          </a:r>
          <a:endParaRPr lang="tr-TR" dirty="0">
            <a:solidFill>
              <a:srgbClr val="FF0000"/>
            </a:solidFill>
            <a:latin typeface="Comic Sans MS" panose="030F0702030302020204" pitchFamily="66" charset="0"/>
          </a:endParaRPr>
        </a:p>
      </dgm:t>
    </dgm:pt>
    <dgm:pt modelId="{0C274D69-8C6F-4D8C-BEA5-CB8E4C825C74}" type="parTrans" cxnId="{283B666F-681A-44B3-B02C-FB0CF05F60C3}">
      <dgm:prSet/>
      <dgm:spPr/>
      <dgm:t>
        <a:bodyPr/>
        <a:lstStyle/>
        <a:p>
          <a:endParaRPr lang="tr-TR"/>
        </a:p>
      </dgm:t>
    </dgm:pt>
    <dgm:pt modelId="{CF786502-2872-4252-9C8C-6F11DA76BB0A}" type="sibTrans" cxnId="{283B666F-681A-44B3-B02C-FB0CF05F60C3}">
      <dgm:prSet/>
      <dgm:spPr/>
      <dgm:t>
        <a:bodyPr/>
        <a:lstStyle/>
        <a:p>
          <a:endParaRPr lang="tr-TR"/>
        </a:p>
      </dgm:t>
    </dgm:pt>
    <dgm:pt modelId="{429E8689-004F-4A19-97DF-92A84FF6C50D}">
      <dgm:prSet phldrT="[Metin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r-TR" dirty="0" err="1" smtClean="0">
              <a:solidFill>
                <a:srgbClr val="FF0000"/>
              </a:solidFill>
              <a:latin typeface="Comic Sans MS" panose="030F0702030302020204" pitchFamily="66" charset="0"/>
            </a:rPr>
            <a:t>Saponinler</a:t>
          </a:r>
          <a:endParaRPr lang="tr-TR" dirty="0">
            <a:solidFill>
              <a:srgbClr val="FF0000"/>
            </a:solidFill>
            <a:latin typeface="Comic Sans MS" panose="030F0702030302020204" pitchFamily="66" charset="0"/>
          </a:endParaRPr>
        </a:p>
      </dgm:t>
    </dgm:pt>
    <dgm:pt modelId="{6B826714-66AB-4F5F-9770-704D8C91B74E}" type="parTrans" cxnId="{8C3DAEBF-B8A0-481A-AC6F-411077168078}">
      <dgm:prSet/>
      <dgm:spPr/>
      <dgm:t>
        <a:bodyPr/>
        <a:lstStyle/>
        <a:p>
          <a:endParaRPr lang="tr-TR"/>
        </a:p>
      </dgm:t>
    </dgm:pt>
    <dgm:pt modelId="{530E8D78-C5DA-4709-849B-F1B81F238B0A}" type="sibTrans" cxnId="{8C3DAEBF-B8A0-481A-AC6F-411077168078}">
      <dgm:prSet/>
      <dgm:spPr/>
      <dgm:t>
        <a:bodyPr/>
        <a:lstStyle/>
        <a:p>
          <a:endParaRPr lang="tr-TR"/>
        </a:p>
      </dgm:t>
    </dgm:pt>
    <dgm:pt modelId="{258F4FBF-190C-49FD-BD00-E6288A0F5ED3}">
      <dgm:prSet phldrT="[Metin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r-TR" dirty="0" err="1" smtClean="0">
              <a:solidFill>
                <a:srgbClr val="FF0000"/>
              </a:solidFill>
              <a:latin typeface="Comic Sans MS" panose="030F0702030302020204" pitchFamily="66" charset="0"/>
            </a:rPr>
            <a:t>Tokotrienoller</a:t>
          </a:r>
          <a:endParaRPr lang="tr-TR" dirty="0">
            <a:solidFill>
              <a:srgbClr val="FF0000"/>
            </a:solidFill>
            <a:latin typeface="Comic Sans MS" panose="030F0702030302020204" pitchFamily="66" charset="0"/>
          </a:endParaRPr>
        </a:p>
      </dgm:t>
    </dgm:pt>
    <dgm:pt modelId="{962D3978-E02E-4E13-9453-FC605D00460D}" type="parTrans" cxnId="{C856D501-8A8C-4C7D-9C2E-C45395DE2149}">
      <dgm:prSet/>
      <dgm:spPr/>
      <dgm:t>
        <a:bodyPr/>
        <a:lstStyle/>
        <a:p>
          <a:endParaRPr lang="tr-TR"/>
        </a:p>
      </dgm:t>
    </dgm:pt>
    <dgm:pt modelId="{0D540367-7F37-4DEA-8339-6475CD9F9949}" type="sibTrans" cxnId="{C856D501-8A8C-4C7D-9C2E-C45395DE2149}">
      <dgm:prSet/>
      <dgm:spPr/>
      <dgm:t>
        <a:bodyPr/>
        <a:lstStyle/>
        <a:p>
          <a:endParaRPr lang="tr-TR"/>
        </a:p>
      </dgm:t>
    </dgm:pt>
    <dgm:pt modelId="{8432E6EB-BE30-4EDD-A29E-F487B4D5EA23}">
      <dgm:prSet phldrT="[Metin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r-TR" dirty="0" err="1" smtClean="0">
              <a:solidFill>
                <a:srgbClr val="FF0000"/>
              </a:solidFill>
              <a:latin typeface="Comic Sans MS" panose="030F0702030302020204" pitchFamily="66" charset="0"/>
            </a:rPr>
            <a:t>Tokoferoller</a:t>
          </a:r>
          <a:endParaRPr lang="tr-TR" dirty="0">
            <a:solidFill>
              <a:srgbClr val="FF0000"/>
            </a:solidFill>
            <a:latin typeface="Comic Sans MS" panose="030F0702030302020204" pitchFamily="66" charset="0"/>
          </a:endParaRPr>
        </a:p>
      </dgm:t>
    </dgm:pt>
    <dgm:pt modelId="{1F8F462F-A043-46E7-8A14-F300315A9EC4}" type="parTrans" cxnId="{5747A9FE-29F7-4B76-8E31-55686336527D}">
      <dgm:prSet/>
      <dgm:spPr/>
      <dgm:t>
        <a:bodyPr/>
        <a:lstStyle/>
        <a:p>
          <a:endParaRPr lang="tr-TR"/>
        </a:p>
      </dgm:t>
    </dgm:pt>
    <dgm:pt modelId="{3530F622-F385-40F0-B556-C84E76C22147}" type="sibTrans" cxnId="{5747A9FE-29F7-4B76-8E31-55686336527D}">
      <dgm:prSet/>
      <dgm:spPr/>
      <dgm:t>
        <a:bodyPr/>
        <a:lstStyle/>
        <a:p>
          <a:endParaRPr lang="tr-TR"/>
        </a:p>
      </dgm:t>
    </dgm:pt>
    <dgm:pt modelId="{277A0409-2552-4884-B55C-61FF0CD43A5D}">
      <dgm:prSet phldrT="[Metin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Comic Sans MS" panose="030F0702030302020204" pitchFamily="66" charset="0"/>
            </a:rPr>
            <a:t>Basit </a:t>
          </a:r>
          <a:r>
            <a:rPr lang="tr-TR" dirty="0" err="1" smtClean="0">
              <a:solidFill>
                <a:srgbClr val="FF0000"/>
              </a:solidFill>
              <a:latin typeface="Comic Sans MS" panose="030F0702030302020204" pitchFamily="66" charset="0"/>
            </a:rPr>
            <a:t>Terpenler</a:t>
          </a:r>
          <a:endParaRPr lang="tr-TR" dirty="0">
            <a:solidFill>
              <a:srgbClr val="FF0000"/>
            </a:solidFill>
            <a:latin typeface="Comic Sans MS" panose="030F0702030302020204" pitchFamily="66" charset="0"/>
          </a:endParaRPr>
        </a:p>
      </dgm:t>
    </dgm:pt>
    <dgm:pt modelId="{F66E878F-8E08-4FC2-9148-DF6C0797E147}" type="parTrans" cxnId="{E0FCBFD9-8E16-4ED7-BF79-1FBF11ED0561}">
      <dgm:prSet/>
      <dgm:spPr/>
      <dgm:t>
        <a:bodyPr/>
        <a:lstStyle/>
        <a:p>
          <a:endParaRPr lang="tr-TR"/>
        </a:p>
      </dgm:t>
    </dgm:pt>
    <dgm:pt modelId="{AE97EC3B-A59F-4F26-A118-A4A900624DD7}" type="sibTrans" cxnId="{E0FCBFD9-8E16-4ED7-BF79-1FBF11ED0561}">
      <dgm:prSet/>
      <dgm:spPr/>
      <dgm:t>
        <a:bodyPr/>
        <a:lstStyle/>
        <a:p>
          <a:endParaRPr lang="tr-TR"/>
        </a:p>
      </dgm:t>
    </dgm:pt>
    <dgm:pt modelId="{9EBC7702-416F-483E-AEC9-C57BFDF1DEB9}" type="pres">
      <dgm:prSet presAssocID="{E7D9B3C8-DDB7-4103-8DEA-EABA6467144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0AEC06E-D0B9-4D32-9C68-CB3461F60C64}" type="pres">
      <dgm:prSet presAssocID="{E7D9B3C8-DDB7-4103-8DEA-EABA64671446}" presName="cycle" presStyleCnt="0"/>
      <dgm:spPr/>
    </dgm:pt>
    <dgm:pt modelId="{BB8AE222-F209-472B-A090-63D33E0E9AFF}" type="pres">
      <dgm:prSet presAssocID="{E7D9B3C8-DDB7-4103-8DEA-EABA64671446}" presName="centerShape" presStyleCnt="0"/>
      <dgm:spPr/>
    </dgm:pt>
    <dgm:pt modelId="{8B00AB1B-CB30-444E-AB0C-A3F9572B306C}" type="pres">
      <dgm:prSet presAssocID="{E7D9B3C8-DDB7-4103-8DEA-EABA64671446}" presName="connSite" presStyleLbl="node1" presStyleIdx="0" presStyleCnt="6"/>
      <dgm:spPr/>
    </dgm:pt>
    <dgm:pt modelId="{3606AC22-EBE8-4D0B-BCAF-A7A0C1E7AE92}" type="pres">
      <dgm:prSet presAssocID="{E7D9B3C8-DDB7-4103-8DEA-EABA64671446}" presName="visible" presStyleLbl="node1" presStyleIdx="0" presStyleCnt="6"/>
      <dgm:spPr/>
    </dgm:pt>
    <dgm:pt modelId="{9A2BBF0C-8640-4F7B-951A-CDD7B956701C}" type="pres">
      <dgm:prSet presAssocID="{0C274D69-8C6F-4D8C-BEA5-CB8E4C825C74}" presName="Name25" presStyleLbl="parChTrans1D1" presStyleIdx="0" presStyleCnt="5"/>
      <dgm:spPr/>
      <dgm:t>
        <a:bodyPr/>
        <a:lstStyle/>
        <a:p>
          <a:endParaRPr lang="tr-TR"/>
        </a:p>
      </dgm:t>
    </dgm:pt>
    <dgm:pt modelId="{BD857306-B580-470F-8F0D-414EEE76AC2B}" type="pres">
      <dgm:prSet presAssocID="{1C8B1372-EC7F-442D-A7FE-A47C9CB24805}" presName="node" presStyleCnt="0"/>
      <dgm:spPr/>
    </dgm:pt>
    <dgm:pt modelId="{25A73E2A-6BD1-48C3-8D64-AF7A3E034491}" type="pres">
      <dgm:prSet presAssocID="{1C8B1372-EC7F-442D-A7FE-A47C9CB24805}" presName="parentNode" presStyleLbl="node1" presStyleIdx="1" presStyleCnt="6" custScaleX="421703" custLinFactX="100000" custLinFactNeighborX="163438" custLinFactNeighborY="-16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E46290-1500-4383-A4B5-C6FB2BB68916}" type="pres">
      <dgm:prSet presAssocID="{1C8B1372-EC7F-442D-A7FE-A47C9CB2480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EFC0FC-66D9-4892-B133-3F0344ABD6D9}" type="pres">
      <dgm:prSet presAssocID="{6B826714-66AB-4F5F-9770-704D8C91B74E}" presName="Name25" presStyleLbl="parChTrans1D1" presStyleIdx="1" presStyleCnt="5"/>
      <dgm:spPr/>
      <dgm:t>
        <a:bodyPr/>
        <a:lstStyle/>
        <a:p>
          <a:endParaRPr lang="tr-TR"/>
        </a:p>
      </dgm:t>
    </dgm:pt>
    <dgm:pt modelId="{0DCDBF52-62FA-4750-B074-E25C74211200}" type="pres">
      <dgm:prSet presAssocID="{429E8689-004F-4A19-97DF-92A84FF6C50D}" presName="node" presStyleCnt="0"/>
      <dgm:spPr/>
    </dgm:pt>
    <dgm:pt modelId="{2CD1983E-3690-48EB-824F-B0567A0EE54F}" type="pres">
      <dgm:prSet presAssocID="{429E8689-004F-4A19-97DF-92A84FF6C50D}" presName="parentNode" presStyleLbl="node1" presStyleIdx="2" presStyleCnt="6" custScaleX="421703" custLinFactX="115393" custLinFactNeighborX="200000" custLinFactNeighborY="274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0550A1-B76D-4122-995E-CD91A8AC87C6}" type="pres">
      <dgm:prSet presAssocID="{429E8689-004F-4A19-97DF-92A84FF6C50D}" presName="childNode" presStyleLbl="revTx" presStyleIdx="0" presStyleCnt="0">
        <dgm:presLayoutVars>
          <dgm:bulletEnabled val="1"/>
        </dgm:presLayoutVars>
      </dgm:prSet>
      <dgm:spPr/>
    </dgm:pt>
    <dgm:pt modelId="{7B6D58E9-1CCB-4030-89BB-7DCBE048539C}" type="pres">
      <dgm:prSet presAssocID="{962D3978-E02E-4E13-9453-FC605D00460D}" presName="Name25" presStyleLbl="parChTrans1D1" presStyleIdx="2" presStyleCnt="5"/>
      <dgm:spPr/>
      <dgm:t>
        <a:bodyPr/>
        <a:lstStyle/>
        <a:p>
          <a:endParaRPr lang="tr-TR"/>
        </a:p>
      </dgm:t>
    </dgm:pt>
    <dgm:pt modelId="{E19CF04A-4B89-4287-B48E-F61DACA42D54}" type="pres">
      <dgm:prSet presAssocID="{258F4FBF-190C-49FD-BD00-E6288A0F5ED3}" presName="node" presStyleCnt="0"/>
      <dgm:spPr/>
    </dgm:pt>
    <dgm:pt modelId="{F3C8BFA2-E19D-4A05-A436-BD6CA4332173}" type="pres">
      <dgm:prSet presAssocID="{258F4FBF-190C-49FD-BD00-E6288A0F5ED3}" presName="parentNode" presStyleLbl="node1" presStyleIdx="3" presStyleCnt="6" custScaleX="421703" custLinFactX="121505" custLinFactNeighborX="200000" custLinFactNeighborY="-1712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F5E7D3-D748-4CD4-991D-C8434018AD11}" type="pres">
      <dgm:prSet presAssocID="{258F4FBF-190C-49FD-BD00-E6288A0F5ED3}" presName="childNode" presStyleLbl="revTx" presStyleIdx="0" presStyleCnt="0">
        <dgm:presLayoutVars>
          <dgm:bulletEnabled val="1"/>
        </dgm:presLayoutVars>
      </dgm:prSet>
      <dgm:spPr/>
    </dgm:pt>
    <dgm:pt modelId="{A19F8439-F0AC-4BB0-A490-A368935D8AC8}" type="pres">
      <dgm:prSet presAssocID="{1F8F462F-A043-46E7-8A14-F300315A9EC4}" presName="Name25" presStyleLbl="parChTrans1D1" presStyleIdx="3" presStyleCnt="5"/>
      <dgm:spPr/>
      <dgm:t>
        <a:bodyPr/>
        <a:lstStyle/>
        <a:p>
          <a:endParaRPr lang="tr-TR"/>
        </a:p>
      </dgm:t>
    </dgm:pt>
    <dgm:pt modelId="{2E28B00C-AB3A-48B6-A3F8-C5A7CB62F628}" type="pres">
      <dgm:prSet presAssocID="{8432E6EB-BE30-4EDD-A29E-F487B4D5EA23}" presName="node" presStyleCnt="0"/>
      <dgm:spPr/>
    </dgm:pt>
    <dgm:pt modelId="{EFEF1EB3-0A81-4431-816B-F91136E78920}" type="pres">
      <dgm:prSet presAssocID="{8432E6EB-BE30-4EDD-A29E-F487B4D5EA23}" presName="parentNode" presStyleLbl="node1" presStyleIdx="4" presStyleCnt="6" custScaleX="421703" custLinFactX="100000" custLinFactNeighborX="192472" custLinFactNeighborY="-2369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CE1690-F099-41B9-B5D1-55C73DB20EF0}" type="pres">
      <dgm:prSet presAssocID="{8432E6EB-BE30-4EDD-A29E-F487B4D5EA23}" presName="childNode" presStyleLbl="revTx" presStyleIdx="0" presStyleCnt="0">
        <dgm:presLayoutVars>
          <dgm:bulletEnabled val="1"/>
        </dgm:presLayoutVars>
      </dgm:prSet>
      <dgm:spPr/>
    </dgm:pt>
    <dgm:pt modelId="{569A98B6-DDC3-41B2-92B9-027D0D66ACEC}" type="pres">
      <dgm:prSet presAssocID="{F66E878F-8E08-4FC2-9148-DF6C0797E147}" presName="Name25" presStyleLbl="parChTrans1D1" presStyleIdx="4" presStyleCnt="5"/>
      <dgm:spPr/>
      <dgm:t>
        <a:bodyPr/>
        <a:lstStyle/>
        <a:p>
          <a:endParaRPr lang="tr-TR"/>
        </a:p>
      </dgm:t>
    </dgm:pt>
    <dgm:pt modelId="{D82F60C7-327A-43A5-B61C-AE37561E4A84}" type="pres">
      <dgm:prSet presAssocID="{277A0409-2552-4884-B55C-61FF0CD43A5D}" presName="node" presStyleCnt="0"/>
      <dgm:spPr/>
    </dgm:pt>
    <dgm:pt modelId="{183D08B2-60C3-49B2-96C8-AEE94F8D54B1}" type="pres">
      <dgm:prSet presAssocID="{277A0409-2552-4884-B55C-61FF0CD43A5D}" presName="parentNode" presStyleLbl="node1" presStyleIdx="5" presStyleCnt="6" custScaleX="421703" custLinFactX="104696" custLinFactNeighborX="200000" custLinFactNeighborY="-2934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F4E763-A296-4C3A-92FC-09D9D74A713D}" type="pres">
      <dgm:prSet presAssocID="{277A0409-2552-4884-B55C-61FF0CD43A5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747A9FE-29F7-4B76-8E31-55686336527D}" srcId="{E7D9B3C8-DDB7-4103-8DEA-EABA64671446}" destId="{8432E6EB-BE30-4EDD-A29E-F487B4D5EA23}" srcOrd="3" destOrd="0" parTransId="{1F8F462F-A043-46E7-8A14-F300315A9EC4}" sibTransId="{3530F622-F385-40F0-B556-C84E76C22147}"/>
    <dgm:cxn modelId="{1030BA59-F917-4736-BCC0-0FD1A0BAD3DD}" type="presOf" srcId="{962D3978-E02E-4E13-9453-FC605D00460D}" destId="{7B6D58E9-1CCB-4030-89BB-7DCBE048539C}" srcOrd="0" destOrd="0" presId="urn:microsoft.com/office/officeart/2005/8/layout/radial2"/>
    <dgm:cxn modelId="{8C3DAEBF-B8A0-481A-AC6F-411077168078}" srcId="{E7D9B3C8-DDB7-4103-8DEA-EABA64671446}" destId="{429E8689-004F-4A19-97DF-92A84FF6C50D}" srcOrd="1" destOrd="0" parTransId="{6B826714-66AB-4F5F-9770-704D8C91B74E}" sibTransId="{530E8D78-C5DA-4709-849B-F1B81F238B0A}"/>
    <dgm:cxn modelId="{4F8EAD7A-194E-4E83-9F88-EBBA9D76F1CD}" type="presOf" srcId="{F66E878F-8E08-4FC2-9148-DF6C0797E147}" destId="{569A98B6-DDC3-41B2-92B9-027D0D66ACEC}" srcOrd="0" destOrd="0" presId="urn:microsoft.com/office/officeart/2005/8/layout/radial2"/>
    <dgm:cxn modelId="{C856D501-8A8C-4C7D-9C2E-C45395DE2149}" srcId="{E7D9B3C8-DDB7-4103-8DEA-EABA64671446}" destId="{258F4FBF-190C-49FD-BD00-E6288A0F5ED3}" srcOrd="2" destOrd="0" parTransId="{962D3978-E02E-4E13-9453-FC605D00460D}" sibTransId="{0D540367-7F37-4DEA-8339-6475CD9F9949}"/>
    <dgm:cxn modelId="{E0FCBFD9-8E16-4ED7-BF79-1FBF11ED0561}" srcId="{E7D9B3C8-DDB7-4103-8DEA-EABA64671446}" destId="{277A0409-2552-4884-B55C-61FF0CD43A5D}" srcOrd="4" destOrd="0" parTransId="{F66E878F-8E08-4FC2-9148-DF6C0797E147}" sibTransId="{AE97EC3B-A59F-4F26-A118-A4A900624DD7}"/>
    <dgm:cxn modelId="{BEE4AE99-E35D-419D-91BE-1ECAE843345E}" type="presOf" srcId="{429E8689-004F-4A19-97DF-92A84FF6C50D}" destId="{2CD1983E-3690-48EB-824F-B0567A0EE54F}" srcOrd="0" destOrd="0" presId="urn:microsoft.com/office/officeart/2005/8/layout/radial2"/>
    <dgm:cxn modelId="{283B666F-681A-44B3-B02C-FB0CF05F60C3}" srcId="{E7D9B3C8-DDB7-4103-8DEA-EABA64671446}" destId="{1C8B1372-EC7F-442D-A7FE-A47C9CB24805}" srcOrd="0" destOrd="0" parTransId="{0C274D69-8C6F-4D8C-BEA5-CB8E4C825C74}" sibTransId="{CF786502-2872-4252-9C8C-6F11DA76BB0A}"/>
    <dgm:cxn modelId="{D8458FB6-5CCA-4859-89B3-EF57484E8E67}" type="presOf" srcId="{277A0409-2552-4884-B55C-61FF0CD43A5D}" destId="{183D08B2-60C3-49B2-96C8-AEE94F8D54B1}" srcOrd="0" destOrd="0" presId="urn:microsoft.com/office/officeart/2005/8/layout/radial2"/>
    <dgm:cxn modelId="{FB365153-A57F-432E-914E-93D89EC196D1}" type="presOf" srcId="{8432E6EB-BE30-4EDD-A29E-F487B4D5EA23}" destId="{EFEF1EB3-0A81-4431-816B-F91136E78920}" srcOrd="0" destOrd="0" presId="urn:microsoft.com/office/officeart/2005/8/layout/radial2"/>
    <dgm:cxn modelId="{275A0394-D259-4913-BE55-28834CE467D5}" type="presOf" srcId="{258F4FBF-190C-49FD-BD00-E6288A0F5ED3}" destId="{F3C8BFA2-E19D-4A05-A436-BD6CA4332173}" srcOrd="0" destOrd="0" presId="urn:microsoft.com/office/officeart/2005/8/layout/radial2"/>
    <dgm:cxn modelId="{E6D31E31-BD0C-4477-BDAB-C6841C4FE445}" type="presOf" srcId="{E7D9B3C8-DDB7-4103-8DEA-EABA64671446}" destId="{9EBC7702-416F-483E-AEC9-C57BFDF1DEB9}" srcOrd="0" destOrd="0" presId="urn:microsoft.com/office/officeart/2005/8/layout/radial2"/>
    <dgm:cxn modelId="{D1896A8C-1FDE-4753-96CE-B90395F9740B}" type="presOf" srcId="{0C274D69-8C6F-4D8C-BEA5-CB8E4C825C74}" destId="{9A2BBF0C-8640-4F7B-951A-CDD7B956701C}" srcOrd="0" destOrd="0" presId="urn:microsoft.com/office/officeart/2005/8/layout/radial2"/>
    <dgm:cxn modelId="{445B9435-A67F-4C0D-B6B7-48A156849CAE}" type="presOf" srcId="{1C8B1372-EC7F-442D-A7FE-A47C9CB24805}" destId="{25A73E2A-6BD1-48C3-8D64-AF7A3E034491}" srcOrd="0" destOrd="0" presId="urn:microsoft.com/office/officeart/2005/8/layout/radial2"/>
    <dgm:cxn modelId="{33290CA0-3DB8-487A-A28F-C926DDFF1027}" type="presOf" srcId="{6B826714-66AB-4F5F-9770-704D8C91B74E}" destId="{48EFC0FC-66D9-4892-B133-3F0344ABD6D9}" srcOrd="0" destOrd="0" presId="urn:microsoft.com/office/officeart/2005/8/layout/radial2"/>
    <dgm:cxn modelId="{5E809832-0991-498E-AE9B-676A8FD97068}" type="presOf" srcId="{1F8F462F-A043-46E7-8A14-F300315A9EC4}" destId="{A19F8439-F0AC-4BB0-A490-A368935D8AC8}" srcOrd="0" destOrd="0" presId="urn:microsoft.com/office/officeart/2005/8/layout/radial2"/>
    <dgm:cxn modelId="{10CA6005-871F-4917-AA53-DB32FCDF56A4}" type="presParOf" srcId="{9EBC7702-416F-483E-AEC9-C57BFDF1DEB9}" destId="{20AEC06E-D0B9-4D32-9C68-CB3461F60C64}" srcOrd="0" destOrd="0" presId="urn:microsoft.com/office/officeart/2005/8/layout/radial2"/>
    <dgm:cxn modelId="{10624F6E-5C36-434D-AF85-3494956A0C00}" type="presParOf" srcId="{20AEC06E-D0B9-4D32-9C68-CB3461F60C64}" destId="{BB8AE222-F209-472B-A090-63D33E0E9AFF}" srcOrd="0" destOrd="0" presId="urn:microsoft.com/office/officeart/2005/8/layout/radial2"/>
    <dgm:cxn modelId="{1E87CF1D-FAD4-494A-A268-3DBA99D66119}" type="presParOf" srcId="{BB8AE222-F209-472B-A090-63D33E0E9AFF}" destId="{8B00AB1B-CB30-444E-AB0C-A3F9572B306C}" srcOrd="0" destOrd="0" presId="urn:microsoft.com/office/officeart/2005/8/layout/radial2"/>
    <dgm:cxn modelId="{09C4B3CE-FBDA-4E83-85BE-AD65D74ACA61}" type="presParOf" srcId="{BB8AE222-F209-472B-A090-63D33E0E9AFF}" destId="{3606AC22-EBE8-4D0B-BCAF-A7A0C1E7AE92}" srcOrd="1" destOrd="0" presId="urn:microsoft.com/office/officeart/2005/8/layout/radial2"/>
    <dgm:cxn modelId="{9930118A-0424-4DBC-B74A-1FF08C2704AB}" type="presParOf" srcId="{20AEC06E-D0B9-4D32-9C68-CB3461F60C64}" destId="{9A2BBF0C-8640-4F7B-951A-CDD7B956701C}" srcOrd="1" destOrd="0" presId="urn:microsoft.com/office/officeart/2005/8/layout/radial2"/>
    <dgm:cxn modelId="{1B94B8EF-443A-4BDD-8E33-87E34432EA82}" type="presParOf" srcId="{20AEC06E-D0B9-4D32-9C68-CB3461F60C64}" destId="{BD857306-B580-470F-8F0D-414EEE76AC2B}" srcOrd="2" destOrd="0" presId="urn:microsoft.com/office/officeart/2005/8/layout/radial2"/>
    <dgm:cxn modelId="{1E5D0961-1B20-44C6-809F-C8E71D0FEF4A}" type="presParOf" srcId="{BD857306-B580-470F-8F0D-414EEE76AC2B}" destId="{25A73E2A-6BD1-48C3-8D64-AF7A3E034491}" srcOrd="0" destOrd="0" presId="urn:microsoft.com/office/officeart/2005/8/layout/radial2"/>
    <dgm:cxn modelId="{AC25E1E9-3A05-4641-971F-D4F3F41A769C}" type="presParOf" srcId="{BD857306-B580-470F-8F0D-414EEE76AC2B}" destId="{F0E46290-1500-4383-A4B5-C6FB2BB68916}" srcOrd="1" destOrd="0" presId="urn:microsoft.com/office/officeart/2005/8/layout/radial2"/>
    <dgm:cxn modelId="{43E0431E-7BCD-4E85-AA01-82EB9806B806}" type="presParOf" srcId="{20AEC06E-D0B9-4D32-9C68-CB3461F60C64}" destId="{48EFC0FC-66D9-4892-B133-3F0344ABD6D9}" srcOrd="3" destOrd="0" presId="urn:microsoft.com/office/officeart/2005/8/layout/radial2"/>
    <dgm:cxn modelId="{092500E1-3548-4F6E-BD64-ECBEE650017C}" type="presParOf" srcId="{20AEC06E-D0B9-4D32-9C68-CB3461F60C64}" destId="{0DCDBF52-62FA-4750-B074-E25C74211200}" srcOrd="4" destOrd="0" presId="urn:microsoft.com/office/officeart/2005/8/layout/radial2"/>
    <dgm:cxn modelId="{A86B57A3-85B5-4D95-9808-ED9B1D7137D4}" type="presParOf" srcId="{0DCDBF52-62FA-4750-B074-E25C74211200}" destId="{2CD1983E-3690-48EB-824F-B0567A0EE54F}" srcOrd="0" destOrd="0" presId="urn:microsoft.com/office/officeart/2005/8/layout/radial2"/>
    <dgm:cxn modelId="{2B255BA9-3E7E-4652-8D21-C63B2F0E3566}" type="presParOf" srcId="{0DCDBF52-62FA-4750-B074-E25C74211200}" destId="{F70550A1-B76D-4122-995E-CD91A8AC87C6}" srcOrd="1" destOrd="0" presId="urn:microsoft.com/office/officeart/2005/8/layout/radial2"/>
    <dgm:cxn modelId="{593082BF-6FB1-4863-9438-31AAF7C51F97}" type="presParOf" srcId="{20AEC06E-D0B9-4D32-9C68-CB3461F60C64}" destId="{7B6D58E9-1CCB-4030-89BB-7DCBE048539C}" srcOrd="5" destOrd="0" presId="urn:microsoft.com/office/officeart/2005/8/layout/radial2"/>
    <dgm:cxn modelId="{C71D7259-7184-4867-BA28-20040B63A694}" type="presParOf" srcId="{20AEC06E-D0B9-4D32-9C68-CB3461F60C64}" destId="{E19CF04A-4B89-4287-B48E-F61DACA42D54}" srcOrd="6" destOrd="0" presId="urn:microsoft.com/office/officeart/2005/8/layout/radial2"/>
    <dgm:cxn modelId="{DBD495A9-C7F3-457F-849A-A3069C44943C}" type="presParOf" srcId="{E19CF04A-4B89-4287-B48E-F61DACA42D54}" destId="{F3C8BFA2-E19D-4A05-A436-BD6CA4332173}" srcOrd="0" destOrd="0" presId="urn:microsoft.com/office/officeart/2005/8/layout/radial2"/>
    <dgm:cxn modelId="{6C358B1F-06A0-45D4-9247-C15B599AE506}" type="presParOf" srcId="{E19CF04A-4B89-4287-B48E-F61DACA42D54}" destId="{C1F5E7D3-D748-4CD4-991D-C8434018AD11}" srcOrd="1" destOrd="0" presId="urn:microsoft.com/office/officeart/2005/8/layout/radial2"/>
    <dgm:cxn modelId="{14EDF761-775D-4018-A748-0BFEDFDC4971}" type="presParOf" srcId="{20AEC06E-D0B9-4D32-9C68-CB3461F60C64}" destId="{A19F8439-F0AC-4BB0-A490-A368935D8AC8}" srcOrd="7" destOrd="0" presId="urn:microsoft.com/office/officeart/2005/8/layout/radial2"/>
    <dgm:cxn modelId="{E8CD87C8-6D8E-4DCE-BD48-7454BA781EA3}" type="presParOf" srcId="{20AEC06E-D0B9-4D32-9C68-CB3461F60C64}" destId="{2E28B00C-AB3A-48B6-A3F8-C5A7CB62F628}" srcOrd="8" destOrd="0" presId="urn:microsoft.com/office/officeart/2005/8/layout/radial2"/>
    <dgm:cxn modelId="{8F60F5B2-7680-41B7-B8BA-01D6715F112D}" type="presParOf" srcId="{2E28B00C-AB3A-48B6-A3F8-C5A7CB62F628}" destId="{EFEF1EB3-0A81-4431-816B-F91136E78920}" srcOrd="0" destOrd="0" presId="urn:microsoft.com/office/officeart/2005/8/layout/radial2"/>
    <dgm:cxn modelId="{2945CEF7-6A00-465F-B01D-518A36D1C4E7}" type="presParOf" srcId="{2E28B00C-AB3A-48B6-A3F8-C5A7CB62F628}" destId="{F4CE1690-F099-41B9-B5D1-55C73DB20EF0}" srcOrd="1" destOrd="0" presId="urn:microsoft.com/office/officeart/2005/8/layout/radial2"/>
    <dgm:cxn modelId="{774FDA11-9E39-4858-B7DE-9A9553579B8F}" type="presParOf" srcId="{20AEC06E-D0B9-4D32-9C68-CB3461F60C64}" destId="{569A98B6-DDC3-41B2-92B9-027D0D66ACEC}" srcOrd="9" destOrd="0" presId="urn:microsoft.com/office/officeart/2005/8/layout/radial2"/>
    <dgm:cxn modelId="{EA17427F-937B-47E8-A536-04BB349901EE}" type="presParOf" srcId="{20AEC06E-D0B9-4D32-9C68-CB3461F60C64}" destId="{D82F60C7-327A-43A5-B61C-AE37561E4A84}" srcOrd="10" destOrd="0" presId="urn:microsoft.com/office/officeart/2005/8/layout/radial2"/>
    <dgm:cxn modelId="{44411036-9541-43C6-A12D-7DBE308CBF8A}" type="presParOf" srcId="{D82F60C7-327A-43A5-B61C-AE37561E4A84}" destId="{183D08B2-60C3-49B2-96C8-AEE94F8D54B1}" srcOrd="0" destOrd="0" presId="urn:microsoft.com/office/officeart/2005/8/layout/radial2"/>
    <dgm:cxn modelId="{603CD2A9-4EBE-43FF-9AC2-A4974A31E43C}" type="presParOf" srcId="{D82F60C7-327A-43A5-B61C-AE37561E4A84}" destId="{7AF4E763-A296-4C3A-92FC-09D9D74A713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B5B08-CE6B-4B9A-9D96-9E18515C7F74}">
      <dsp:nvSpPr>
        <dsp:cNvPr id="0" name=""/>
        <dsp:cNvSpPr/>
      </dsp:nvSpPr>
      <dsp:spPr>
        <a:xfrm rot="3683407">
          <a:off x="2383670" y="4098088"/>
          <a:ext cx="1077915" cy="46054"/>
        </a:xfrm>
        <a:custGeom>
          <a:avLst/>
          <a:gdLst/>
          <a:ahLst/>
          <a:cxnLst/>
          <a:rect l="0" t="0" r="0" b="0"/>
          <a:pathLst>
            <a:path>
              <a:moveTo>
                <a:pt x="0" y="23027"/>
              </a:moveTo>
              <a:lnTo>
                <a:pt x="1077915" y="230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B42FA-C8C4-409C-A1F3-6BE6C4FE31AB}">
      <dsp:nvSpPr>
        <dsp:cNvPr id="0" name=""/>
        <dsp:cNvSpPr/>
      </dsp:nvSpPr>
      <dsp:spPr>
        <a:xfrm rot="1331596">
          <a:off x="2981681" y="3299297"/>
          <a:ext cx="621597" cy="46054"/>
        </a:xfrm>
        <a:custGeom>
          <a:avLst/>
          <a:gdLst/>
          <a:ahLst/>
          <a:cxnLst/>
          <a:rect l="0" t="0" r="0" b="0"/>
          <a:pathLst>
            <a:path>
              <a:moveTo>
                <a:pt x="0" y="23027"/>
              </a:moveTo>
              <a:lnTo>
                <a:pt x="621597" y="230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A857E-6377-4652-813B-3E584A9C3A33}">
      <dsp:nvSpPr>
        <dsp:cNvPr id="0" name=""/>
        <dsp:cNvSpPr/>
      </dsp:nvSpPr>
      <dsp:spPr>
        <a:xfrm rot="20287240">
          <a:off x="2976985" y="2432684"/>
          <a:ext cx="769747" cy="46054"/>
        </a:xfrm>
        <a:custGeom>
          <a:avLst/>
          <a:gdLst/>
          <a:ahLst/>
          <a:cxnLst/>
          <a:rect l="0" t="0" r="0" b="0"/>
          <a:pathLst>
            <a:path>
              <a:moveTo>
                <a:pt x="0" y="23027"/>
              </a:moveTo>
              <a:lnTo>
                <a:pt x="769747" y="230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232BB-B23D-40EE-8C59-59C33AEC6BF5}">
      <dsp:nvSpPr>
        <dsp:cNvPr id="0" name=""/>
        <dsp:cNvSpPr/>
      </dsp:nvSpPr>
      <dsp:spPr>
        <a:xfrm rot="17916593">
          <a:off x="2383670" y="1655147"/>
          <a:ext cx="1077915" cy="46054"/>
        </a:xfrm>
        <a:custGeom>
          <a:avLst/>
          <a:gdLst/>
          <a:ahLst/>
          <a:cxnLst/>
          <a:rect l="0" t="0" r="0" b="0"/>
          <a:pathLst>
            <a:path>
              <a:moveTo>
                <a:pt x="0" y="23027"/>
              </a:moveTo>
              <a:lnTo>
                <a:pt x="1077915" y="2302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1F356-9EB1-40F5-95E9-75FFCD82E27C}">
      <dsp:nvSpPr>
        <dsp:cNvPr id="0" name=""/>
        <dsp:cNvSpPr/>
      </dsp:nvSpPr>
      <dsp:spPr>
        <a:xfrm>
          <a:off x="1187359" y="1830617"/>
          <a:ext cx="2138056" cy="2138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D71BB-10F2-41BA-B94C-42885912FBF0}">
      <dsp:nvSpPr>
        <dsp:cNvPr id="0" name=""/>
        <dsp:cNvSpPr/>
      </dsp:nvSpPr>
      <dsp:spPr>
        <a:xfrm>
          <a:off x="2846425" y="506"/>
          <a:ext cx="1282833" cy="1282833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latin typeface="Comic Sans MS" panose="030F0702030302020204" pitchFamily="66" charset="0"/>
            </a:rPr>
            <a:t>Kuercetin</a:t>
          </a:r>
          <a:endParaRPr lang="tr-TR" sz="1400" b="1" kern="1200" dirty="0">
            <a:latin typeface="Comic Sans MS" panose="030F0702030302020204" pitchFamily="66" charset="0"/>
          </a:endParaRPr>
        </a:p>
      </dsp:txBody>
      <dsp:txXfrm>
        <a:off x="3034292" y="188373"/>
        <a:ext cx="907099" cy="907099"/>
      </dsp:txXfrm>
    </dsp:sp>
    <dsp:sp modelId="{5A976248-BD31-4881-9DD7-109DC21FC617}">
      <dsp:nvSpPr>
        <dsp:cNvPr id="0" name=""/>
        <dsp:cNvSpPr/>
      </dsp:nvSpPr>
      <dsp:spPr>
        <a:xfrm>
          <a:off x="3672809" y="1431845"/>
          <a:ext cx="1282833" cy="1282833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>
              <a:latin typeface="Comic Sans MS" panose="030F0702030302020204" pitchFamily="66" charset="0"/>
            </a:rPr>
            <a:t>Kateşin</a:t>
          </a:r>
          <a:endParaRPr lang="tr-TR" sz="1800" kern="1200" dirty="0">
            <a:latin typeface="Comic Sans MS" panose="030F0702030302020204" pitchFamily="66" charset="0"/>
          </a:endParaRPr>
        </a:p>
      </dsp:txBody>
      <dsp:txXfrm>
        <a:off x="3860676" y="1619712"/>
        <a:ext cx="907099" cy="907099"/>
      </dsp:txXfrm>
    </dsp:sp>
    <dsp:sp modelId="{3F854C51-2734-4017-A896-258F1A4C5783}">
      <dsp:nvSpPr>
        <dsp:cNvPr id="0" name=""/>
        <dsp:cNvSpPr/>
      </dsp:nvSpPr>
      <dsp:spPr>
        <a:xfrm>
          <a:off x="3511974" y="3030547"/>
          <a:ext cx="1540170" cy="1390963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>
              <a:latin typeface="Comic Sans MS" panose="030F0702030302020204" pitchFamily="66" charset="0"/>
            </a:rPr>
            <a:t>Kaempferol</a:t>
          </a:r>
          <a:endParaRPr lang="tr-TR" sz="1400" kern="1200" dirty="0">
            <a:latin typeface="Comic Sans MS" panose="030F0702030302020204" pitchFamily="66" charset="0"/>
          </a:endParaRPr>
        </a:p>
      </dsp:txBody>
      <dsp:txXfrm>
        <a:off x="3737527" y="3234249"/>
        <a:ext cx="1089064" cy="983559"/>
      </dsp:txXfrm>
    </dsp:sp>
    <dsp:sp modelId="{7CE7D3ED-3522-461A-B2FB-07FCD8B0074F}">
      <dsp:nvSpPr>
        <dsp:cNvPr id="0" name=""/>
        <dsp:cNvSpPr/>
      </dsp:nvSpPr>
      <dsp:spPr>
        <a:xfrm>
          <a:off x="2846425" y="4515950"/>
          <a:ext cx="1282833" cy="1282833"/>
        </a:xfrm>
        <a:prstGeom prst="ellipse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Diğerleri</a:t>
          </a:r>
          <a:endParaRPr lang="tr-TR" sz="1600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3034292" y="4703817"/>
        <a:ext cx="907099" cy="907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A98B6-DDC3-41B2-92B9-027D0D66ACEC}">
      <dsp:nvSpPr>
        <dsp:cNvPr id="0" name=""/>
        <dsp:cNvSpPr/>
      </dsp:nvSpPr>
      <dsp:spPr>
        <a:xfrm rot="1597364">
          <a:off x="1775652" y="4055619"/>
          <a:ext cx="3185831" cy="38320"/>
        </a:xfrm>
        <a:custGeom>
          <a:avLst/>
          <a:gdLst/>
          <a:ahLst/>
          <a:cxnLst/>
          <a:rect l="0" t="0" r="0" b="0"/>
          <a:pathLst>
            <a:path>
              <a:moveTo>
                <a:pt x="0" y="19160"/>
              </a:moveTo>
              <a:lnTo>
                <a:pt x="3185831" y="191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F8439-F0AC-4BB0-A490-A368935D8AC8}">
      <dsp:nvSpPr>
        <dsp:cNvPr id="0" name=""/>
        <dsp:cNvSpPr/>
      </dsp:nvSpPr>
      <dsp:spPr>
        <a:xfrm rot="747028">
          <a:off x="1910429" y="3473600"/>
          <a:ext cx="2900855" cy="38320"/>
        </a:xfrm>
        <a:custGeom>
          <a:avLst/>
          <a:gdLst/>
          <a:ahLst/>
          <a:cxnLst/>
          <a:rect l="0" t="0" r="0" b="0"/>
          <a:pathLst>
            <a:path>
              <a:moveTo>
                <a:pt x="0" y="19160"/>
              </a:moveTo>
              <a:lnTo>
                <a:pt x="2900855" y="191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D58E9-1CCB-4030-89BB-7DCBE048539C}">
      <dsp:nvSpPr>
        <dsp:cNvPr id="0" name=""/>
        <dsp:cNvSpPr/>
      </dsp:nvSpPr>
      <dsp:spPr>
        <a:xfrm rot="21482857">
          <a:off x="1943847" y="2955856"/>
          <a:ext cx="2385187" cy="38320"/>
        </a:xfrm>
        <a:custGeom>
          <a:avLst/>
          <a:gdLst/>
          <a:ahLst/>
          <a:cxnLst/>
          <a:rect l="0" t="0" r="0" b="0"/>
          <a:pathLst>
            <a:path>
              <a:moveTo>
                <a:pt x="0" y="19160"/>
              </a:moveTo>
              <a:lnTo>
                <a:pt x="2385187" y="191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FC0FC-66D9-4892-B133-3F0344ABD6D9}">
      <dsp:nvSpPr>
        <dsp:cNvPr id="0" name=""/>
        <dsp:cNvSpPr/>
      </dsp:nvSpPr>
      <dsp:spPr>
        <a:xfrm rot="20732895">
          <a:off x="1894478" y="2457395"/>
          <a:ext cx="3164215" cy="38320"/>
        </a:xfrm>
        <a:custGeom>
          <a:avLst/>
          <a:gdLst/>
          <a:ahLst/>
          <a:cxnLst/>
          <a:rect l="0" t="0" r="0" b="0"/>
          <a:pathLst>
            <a:path>
              <a:moveTo>
                <a:pt x="0" y="19160"/>
              </a:moveTo>
              <a:lnTo>
                <a:pt x="3164215" y="191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BBF0C-8640-4F7B-951A-CDD7B956701C}">
      <dsp:nvSpPr>
        <dsp:cNvPr id="0" name=""/>
        <dsp:cNvSpPr/>
      </dsp:nvSpPr>
      <dsp:spPr>
        <a:xfrm rot="19665374">
          <a:off x="1708675" y="1795577"/>
          <a:ext cx="3058915" cy="38320"/>
        </a:xfrm>
        <a:custGeom>
          <a:avLst/>
          <a:gdLst/>
          <a:ahLst/>
          <a:cxnLst/>
          <a:rect l="0" t="0" r="0" b="0"/>
          <a:pathLst>
            <a:path>
              <a:moveTo>
                <a:pt x="0" y="19160"/>
              </a:moveTo>
              <a:lnTo>
                <a:pt x="3058915" y="191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6AC22-EBE8-4D0B-BCAF-A7A0C1E7AE92}">
      <dsp:nvSpPr>
        <dsp:cNvPr id="0" name=""/>
        <dsp:cNvSpPr/>
      </dsp:nvSpPr>
      <dsp:spPr>
        <a:xfrm>
          <a:off x="377990" y="2116136"/>
          <a:ext cx="1842998" cy="1842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73E2A-6BD1-48C3-8D64-AF7A3E034491}">
      <dsp:nvSpPr>
        <dsp:cNvPr id="0" name=""/>
        <dsp:cNvSpPr/>
      </dsp:nvSpPr>
      <dsp:spPr>
        <a:xfrm>
          <a:off x="3121807" y="4"/>
          <a:ext cx="4350813" cy="103172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err="1" smtClean="0">
              <a:solidFill>
                <a:srgbClr val="FF0000"/>
              </a:solidFill>
              <a:latin typeface="Comic Sans MS" panose="030F0702030302020204" pitchFamily="66" charset="0"/>
            </a:rPr>
            <a:t>Karotenoidler</a:t>
          </a:r>
          <a:endParaRPr lang="tr-TR" sz="2900" kern="1200" dirty="0">
            <a:solidFill>
              <a:srgbClr val="FF0000"/>
            </a:solidFill>
            <a:latin typeface="Comic Sans MS" panose="030F0702030302020204" pitchFamily="66" charset="0"/>
          </a:endParaRPr>
        </a:p>
      </dsp:txBody>
      <dsp:txXfrm>
        <a:off x="3758969" y="151096"/>
        <a:ext cx="3076489" cy="729540"/>
      </dsp:txXfrm>
    </dsp:sp>
    <dsp:sp modelId="{2CD1983E-3690-48EB-824F-B0567A0EE54F}">
      <dsp:nvSpPr>
        <dsp:cNvPr id="0" name=""/>
        <dsp:cNvSpPr/>
      </dsp:nvSpPr>
      <dsp:spPr>
        <a:xfrm>
          <a:off x="4306207" y="1186240"/>
          <a:ext cx="4350813" cy="103172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err="1" smtClean="0">
              <a:solidFill>
                <a:srgbClr val="FF0000"/>
              </a:solidFill>
              <a:latin typeface="Comic Sans MS" panose="030F0702030302020204" pitchFamily="66" charset="0"/>
            </a:rPr>
            <a:t>Saponinler</a:t>
          </a:r>
          <a:endParaRPr lang="tr-TR" sz="2700" kern="1200" dirty="0">
            <a:solidFill>
              <a:srgbClr val="FF0000"/>
            </a:solidFill>
            <a:latin typeface="Comic Sans MS" panose="030F0702030302020204" pitchFamily="66" charset="0"/>
          </a:endParaRPr>
        </a:p>
      </dsp:txBody>
      <dsp:txXfrm>
        <a:off x="4943369" y="1337332"/>
        <a:ext cx="3076489" cy="729540"/>
      </dsp:txXfrm>
    </dsp:sp>
    <dsp:sp modelId="{F3C8BFA2-E19D-4A05-A436-BD6CA4332173}">
      <dsp:nvSpPr>
        <dsp:cNvPr id="0" name=""/>
        <dsp:cNvSpPr/>
      </dsp:nvSpPr>
      <dsp:spPr>
        <a:xfrm>
          <a:off x="4306207" y="2345121"/>
          <a:ext cx="4350813" cy="103172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err="1" smtClean="0">
              <a:solidFill>
                <a:srgbClr val="FF0000"/>
              </a:solidFill>
              <a:latin typeface="Comic Sans MS" panose="030F0702030302020204" pitchFamily="66" charset="0"/>
            </a:rPr>
            <a:t>Tokotrienoller</a:t>
          </a:r>
          <a:endParaRPr lang="tr-TR" sz="2600" kern="1200" dirty="0">
            <a:solidFill>
              <a:srgbClr val="FF0000"/>
            </a:solidFill>
            <a:latin typeface="Comic Sans MS" panose="030F0702030302020204" pitchFamily="66" charset="0"/>
          </a:endParaRPr>
        </a:p>
      </dsp:txBody>
      <dsp:txXfrm>
        <a:off x="4943369" y="2496213"/>
        <a:ext cx="3076489" cy="729540"/>
      </dsp:txXfrm>
    </dsp:sp>
    <dsp:sp modelId="{EFEF1EB3-0A81-4431-816B-F91136E78920}">
      <dsp:nvSpPr>
        <dsp:cNvPr id="0" name=""/>
        <dsp:cNvSpPr/>
      </dsp:nvSpPr>
      <dsp:spPr>
        <a:xfrm>
          <a:off x="4193907" y="3641129"/>
          <a:ext cx="4350813" cy="103172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err="1" smtClean="0">
              <a:solidFill>
                <a:srgbClr val="FF0000"/>
              </a:solidFill>
              <a:latin typeface="Comic Sans MS" panose="030F0702030302020204" pitchFamily="66" charset="0"/>
            </a:rPr>
            <a:t>Tokoferoller</a:t>
          </a:r>
          <a:endParaRPr lang="tr-TR" sz="2500" kern="1200" dirty="0">
            <a:solidFill>
              <a:srgbClr val="FF0000"/>
            </a:solidFill>
            <a:latin typeface="Comic Sans MS" panose="030F0702030302020204" pitchFamily="66" charset="0"/>
          </a:endParaRPr>
        </a:p>
      </dsp:txBody>
      <dsp:txXfrm>
        <a:off x="4831069" y="3792221"/>
        <a:ext cx="3076489" cy="729540"/>
      </dsp:txXfrm>
    </dsp:sp>
    <dsp:sp modelId="{183D08B2-60C3-49B2-96C8-AEE94F8D54B1}">
      <dsp:nvSpPr>
        <dsp:cNvPr id="0" name=""/>
        <dsp:cNvSpPr/>
      </dsp:nvSpPr>
      <dsp:spPr>
        <a:xfrm>
          <a:off x="3547476" y="4739038"/>
          <a:ext cx="4350813" cy="103172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FF0000"/>
              </a:solidFill>
              <a:latin typeface="Comic Sans MS" panose="030F0702030302020204" pitchFamily="66" charset="0"/>
            </a:rPr>
            <a:t>Basit </a:t>
          </a:r>
          <a:r>
            <a:rPr lang="tr-TR" sz="2400" kern="1200" dirty="0" err="1" smtClean="0">
              <a:solidFill>
                <a:srgbClr val="FF0000"/>
              </a:solidFill>
              <a:latin typeface="Comic Sans MS" panose="030F0702030302020204" pitchFamily="66" charset="0"/>
            </a:rPr>
            <a:t>Terpenler</a:t>
          </a:r>
          <a:endParaRPr lang="tr-TR" sz="2400" kern="1200" dirty="0">
            <a:solidFill>
              <a:srgbClr val="FF0000"/>
            </a:solidFill>
            <a:latin typeface="Comic Sans MS" panose="030F0702030302020204" pitchFamily="66" charset="0"/>
          </a:endParaRPr>
        </a:p>
      </dsp:txBody>
      <dsp:txXfrm>
        <a:off x="4184638" y="4890130"/>
        <a:ext cx="3076489" cy="729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D86CDD-B055-4C9A-BEE1-1448FAB83E03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E8B51D8-5864-4929-8FD1-82806E571390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59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6CDD-B055-4C9A-BEE1-1448FAB83E03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51D8-5864-4929-8FD1-82806E5713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43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6CDD-B055-4C9A-BEE1-1448FAB83E03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51D8-5864-4929-8FD1-82806E5713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66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6CDD-B055-4C9A-BEE1-1448FAB83E03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51D8-5864-4929-8FD1-82806E571390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503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6CDD-B055-4C9A-BEE1-1448FAB83E03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51D8-5864-4929-8FD1-82806E5713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716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6CDD-B055-4C9A-BEE1-1448FAB83E03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51D8-5864-4929-8FD1-82806E5713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005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6CDD-B055-4C9A-BEE1-1448FAB83E03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51D8-5864-4929-8FD1-82806E5713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615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6CDD-B055-4C9A-BEE1-1448FAB83E03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51D8-5864-4929-8FD1-82806E5713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197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6CDD-B055-4C9A-BEE1-1448FAB83E03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51D8-5864-4929-8FD1-82806E5713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118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6CDD-B055-4C9A-BEE1-1448FAB83E03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51D8-5864-4929-8FD1-82806E5713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71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6CDD-B055-4C9A-BEE1-1448FAB83E03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51D8-5864-4929-8FD1-82806E5713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82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6CDD-B055-4C9A-BEE1-1448FAB83E03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51D8-5864-4929-8FD1-82806E5713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47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6CDD-B055-4C9A-BEE1-1448FAB83E03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51D8-5864-4929-8FD1-82806E5713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40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6CDD-B055-4C9A-BEE1-1448FAB83E03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51D8-5864-4929-8FD1-82806E5713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22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6CDD-B055-4C9A-BEE1-1448FAB83E03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51D8-5864-4929-8FD1-82806E5713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81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6CDD-B055-4C9A-BEE1-1448FAB83E03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51D8-5864-4929-8FD1-82806E5713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20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6CDD-B055-4C9A-BEE1-1448FAB83E03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B51D8-5864-4929-8FD1-82806E5713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65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D86CDD-B055-4C9A-BEE1-1448FAB83E03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8B51D8-5864-4929-8FD1-82806E5713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77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emf"/><Relationship Id="rId7" Type="http://schemas.openxmlformats.org/officeDocument/2006/relationships/image" Target="../media/image34.jp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11" Type="http://schemas.openxmlformats.org/officeDocument/2006/relationships/image" Target="../media/image38.jpeg"/><Relationship Id="rId5" Type="http://schemas.openxmlformats.org/officeDocument/2006/relationships/image" Target="../media/image32.jpg"/><Relationship Id="rId10" Type="http://schemas.openxmlformats.org/officeDocument/2006/relationships/image" Target="../media/image37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 rot="21420000">
            <a:off x="863395" y="663384"/>
            <a:ext cx="9755187" cy="1703907"/>
          </a:xfrm>
        </p:spPr>
        <p:txBody>
          <a:bodyPr>
            <a:normAutofit fontScale="90000"/>
          </a:bodyPr>
          <a:lstStyle/>
          <a:p>
            <a:pPr algn="l"/>
            <a:r>
              <a:rPr lang="tr-TR" sz="6600" dirty="0" err="1" smtClean="0"/>
              <a:t>Sekonder</a:t>
            </a:r>
            <a:r>
              <a:rPr lang="tr-TR" sz="6600" dirty="0" smtClean="0"/>
              <a:t> </a:t>
            </a:r>
            <a:r>
              <a:rPr lang="tr-TR" sz="6600" dirty="0" err="1" smtClean="0"/>
              <a:t>metabolitlerin</a:t>
            </a:r>
            <a:r>
              <a:rPr lang="tr-TR" sz="6600" dirty="0" smtClean="0"/>
              <a:t> sağlık üzerine etkileri</a:t>
            </a:r>
            <a:endParaRPr lang="tr-TR" sz="6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Taha gökmen ülger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39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3058510" y="102476"/>
            <a:ext cx="5391807" cy="1166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Antioksidan </a:t>
            </a:r>
            <a:endParaRPr lang="tr-TR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431"/>
            <a:ext cx="5548323" cy="15186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323" y="1408431"/>
            <a:ext cx="6643677" cy="1518656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271291" y="3083084"/>
            <a:ext cx="8468374" cy="779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Flavonoidler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antioksidan etki gösterir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9711558" y="3011213"/>
            <a:ext cx="2238703" cy="8513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Nasıl ?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271291" y="4177862"/>
            <a:ext cx="4016930" cy="12770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Lipid</a:t>
            </a:r>
            <a:r>
              <a:rPr lang="tr-T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peroksidasyonunu</a:t>
            </a:r>
            <a:r>
              <a:rPr lang="tr-T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tr-TR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inhibe</a:t>
            </a:r>
            <a:r>
              <a:rPr lang="tr-T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ederek</a:t>
            </a:r>
            <a:endParaRPr lang="tr-TR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2079070" y="4177861"/>
            <a:ext cx="4016930" cy="12770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Reaktif aktif </a:t>
            </a:r>
            <a:r>
              <a:rPr lang="tr-TR" sz="24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metallari</a:t>
            </a:r>
            <a:r>
              <a:rPr lang="tr-TR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şelatlayarak</a:t>
            </a:r>
            <a:endParaRPr lang="tr-TR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4087535" y="4177861"/>
            <a:ext cx="4016930" cy="12770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Reaktif oksijen türlerini bağlayarak</a:t>
            </a:r>
            <a:endParaRPr lang="tr-TR" sz="2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5895314" y="4177860"/>
            <a:ext cx="4016930" cy="12770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Antioksidan enzim seviyelerini artırarak</a:t>
            </a:r>
            <a:endParaRPr lang="tr-TR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483122" y="379122"/>
            <a:ext cx="4117908" cy="1166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Hipoglisemik</a:t>
            </a:r>
            <a:r>
              <a:rPr lang="tr-TR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tr-TR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7286171" y="379122"/>
            <a:ext cx="4231041" cy="1166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Hipolipidemik</a:t>
            </a:r>
            <a:r>
              <a:rPr lang="tr-TR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tr-TR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ircle cycle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73" y="379122"/>
            <a:ext cx="1295855" cy="129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ağ Ayraç 6"/>
          <p:cNvSpPr/>
          <p:nvPr/>
        </p:nvSpPr>
        <p:spPr>
          <a:xfrm rot="5400000">
            <a:off x="5588000" y="383206"/>
            <a:ext cx="711200" cy="3294742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4461641" y="2515384"/>
            <a:ext cx="2995449" cy="8269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Antidiyabetik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? </a:t>
            </a:r>
            <a:endParaRPr lang="tr-T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0" y="3904343"/>
            <a:ext cx="2704011" cy="14659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rgbClr val="00B050"/>
                </a:solidFill>
                <a:latin typeface="Comic Sans MS" panose="030F0702030302020204" pitchFamily="66" charset="0"/>
              </a:rPr>
              <a:t>İnsülinomimetik</a:t>
            </a:r>
            <a:r>
              <a:rPr lang="tr-TR" dirty="0">
                <a:solidFill>
                  <a:srgbClr val="00B050"/>
                </a:solidFill>
                <a:latin typeface="Comic Sans MS" panose="030F0702030302020204" pitchFamily="66" charset="0"/>
              </a:rPr>
              <a:t> etki </a:t>
            </a:r>
            <a:r>
              <a:rPr lang="tr-T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göstererek</a:t>
            </a:r>
            <a:endParaRPr lang="tr-TR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2542076" y="3904340"/>
            <a:ext cx="3071113" cy="14659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7030A0"/>
                </a:solidFill>
                <a:latin typeface="Comic Sans MS" panose="030F0702030302020204" pitchFamily="66" charset="0"/>
              </a:rPr>
              <a:t>Kan şekeri düşürücü </a:t>
            </a:r>
            <a:r>
              <a:rPr lang="tr-T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etki göstererek </a:t>
            </a:r>
            <a:endParaRPr lang="tr-TR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374986" y="3904340"/>
            <a:ext cx="3071113" cy="14659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Glukoz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 kullanımı ve enzim sistemi üzerine etki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göstererek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8446099" y="3904341"/>
            <a:ext cx="3071113" cy="14659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Glukoz</a:t>
            </a:r>
            <a:r>
              <a:rPr lang="tr-TR" dirty="0">
                <a:solidFill>
                  <a:srgbClr val="FFC000"/>
                </a:solidFill>
                <a:latin typeface="Comic Sans MS" panose="030F0702030302020204" pitchFamily="66" charset="0"/>
              </a:rPr>
              <a:t> geri alımını </a:t>
            </a:r>
            <a:r>
              <a:rPr lang="tr-TR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artırarak</a:t>
            </a:r>
            <a:endParaRPr lang="tr-TR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2" y="2030577"/>
            <a:ext cx="4268069" cy="150383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890" y="2131913"/>
            <a:ext cx="4617915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3824199" y="268763"/>
            <a:ext cx="4117908" cy="1166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Antikanser</a:t>
            </a:r>
            <a:r>
              <a:rPr lang="tr-TR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tr-TR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850"/>
            <a:ext cx="6101255" cy="170440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81" y="1435411"/>
            <a:ext cx="4823052" cy="3182813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44139" y="4158271"/>
            <a:ext cx="3121572" cy="14659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Hücre bölünmesi </a:t>
            </a:r>
            <a:r>
              <a:rPr lang="tr-TR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proliferasyonunu</a:t>
            </a:r>
            <a:r>
              <a:rPr lang="tr-T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sağlamadaki rolü</a:t>
            </a:r>
            <a:endParaRPr lang="tr-TR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2747670" y="4158270"/>
            <a:ext cx="3071113" cy="14659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Kanser hücrelerine karşı </a:t>
            </a:r>
            <a:r>
              <a:rPr lang="tr-TR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sitotoksik</a:t>
            </a:r>
            <a:r>
              <a:rPr lang="tr-T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etkinliği</a:t>
            </a:r>
            <a:endParaRPr lang="tr-TR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5-Nokta Yıldız 11"/>
          <p:cNvSpPr/>
          <p:nvPr/>
        </p:nvSpPr>
        <p:spPr>
          <a:xfrm>
            <a:off x="4448702" y="4607462"/>
            <a:ext cx="505263" cy="5675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5-Nokta Yıldız 12"/>
          <p:cNvSpPr/>
          <p:nvPr/>
        </p:nvSpPr>
        <p:spPr>
          <a:xfrm>
            <a:off x="11077136" y="4607462"/>
            <a:ext cx="505263" cy="5675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5168803" y="4169032"/>
            <a:ext cx="5908333" cy="14659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Normal </a:t>
            </a:r>
            <a:r>
              <a:rPr lang="tr-T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miyeloid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hücreler ve </a:t>
            </a:r>
            <a:r>
              <a:rPr lang="tr-T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epitelyal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 kan 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hücreleri üzerine olumsuz etkisi yok</a:t>
            </a:r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5-Nokta Yıldız 14"/>
          <p:cNvSpPr/>
          <p:nvPr/>
        </p:nvSpPr>
        <p:spPr>
          <a:xfrm>
            <a:off x="7942107" y="3480561"/>
            <a:ext cx="505263" cy="567558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5-Nokta Yıldız 15"/>
          <p:cNvSpPr/>
          <p:nvPr/>
        </p:nvSpPr>
        <p:spPr>
          <a:xfrm>
            <a:off x="8122969" y="5645737"/>
            <a:ext cx="505263" cy="567558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yagram 19"/>
          <p:cNvGraphicFramePr/>
          <p:nvPr>
            <p:extLst>
              <p:ext uri="{D42A27DB-BD31-4B8C-83A1-F6EECF244321}">
                <p14:modId xmlns:p14="http://schemas.microsoft.com/office/powerpoint/2010/main" val="1413983094"/>
              </p:ext>
            </p:extLst>
          </p:nvPr>
        </p:nvGraphicFramePr>
        <p:xfrm>
          <a:off x="-411656" y="0"/>
          <a:ext cx="8657021" cy="607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Oval 20"/>
          <p:cNvSpPr/>
          <p:nvPr/>
        </p:nvSpPr>
        <p:spPr>
          <a:xfrm>
            <a:off x="-173422" y="1918283"/>
            <a:ext cx="3704897" cy="223870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Terpenoidler</a:t>
            </a:r>
            <a:endParaRPr lang="tr-TR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İsoprenoidler</a:t>
            </a:r>
            <a:endParaRPr lang="tr-T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8274778" y="3203458"/>
            <a:ext cx="3540757" cy="22229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Bitkisel kaynaklı çoğu </a:t>
            </a:r>
            <a:r>
              <a:rPr lang="tr-TR" sz="2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nutrasetiklerin</a:t>
            </a:r>
            <a:r>
              <a:rPr lang="tr-T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temelini oluşturan en geniş kapsamlı bileşen grubudur</a:t>
            </a:r>
            <a:r>
              <a:rPr lang="tr-T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24" name="Yuvarlatılmış Dikdörtgen 23"/>
          <p:cNvSpPr/>
          <p:nvPr/>
        </p:nvSpPr>
        <p:spPr>
          <a:xfrm>
            <a:off x="8274778" y="401028"/>
            <a:ext cx="3515709" cy="22702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Bu grupta bulunan tüm bileşiklerin temel molekül yapıları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isopiren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olduğu için, </a:t>
            </a:r>
            <a:r>
              <a:rPr lang="tr-T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isoprenoidler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veya </a:t>
            </a:r>
            <a:r>
              <a:rPr lang="tr-TR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isoprenoid</a:t>
            </a:r>
            <a:r>
              <a:rPr lang="tr-TR" b="1" dirty="0">
                <a:solidFill>
                  <a:srgbClr val="002060"/>
                </a:solidFill>
                <a:latin typeface="Comic Sans MS" panose="030F0702030302020204" pitchFamily="66" charset="0"/>
              </a:rPr>
              <a:t> türevleri 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olarak da adlandırılırlar.</a:t>
            </a:r>
          </a:p>
          <a:p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3429766" y="71160"/>
            <a:ext cx="4903076" cy="10405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Terpenoidler</a:t>
            </a:r>
            <a:endParaRPr lang="tr-TR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1" y="1261241"/>
            <a:ext cx="6258090" cy="134049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12" y="1134685"/>
            <a:ext cx="6001588" cy="1467055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125311" y="3941379"/>
            <a:ext cx="2779845" cy="15607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Kansere karşı koruyucu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3101460" y="3941378"/>
            <a:ext cx="2779844" cy="1560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Antiparazitik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6077608" y="3941378"/>
            <a:ext cx="2845675" cy="15607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Enfeksiyon (</a:t>
            </a:r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Antimikrobiyal</a:t>
            </a:r>
            <a:endParaRPr lang="tr-TR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Antifungal</a:t>
            </a:r>
            <a:endParaRPr lang="tr-TR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Antiviral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tik iÅareti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13" y="2995448"/>
            <a:ext cx="945931" cy="9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ik iÅareti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55" y="2995447"/>
            <a:ext cx="945931" cy="9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ik iÅareti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10" y="2995447"/>
            <a:ext cx="945931" cy="9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kkat iÅareti ile ilgili gÃ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152" y="2757011"/>
            <a:ext cx="1189654" cy="118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Yuvarlatılmış Dikdörtgen 17"/>
          <p:cNvSpPr/>
          <p:nvPr/>
        </p:nvSpPr>
        <p:spPr>
          <a:xfrm>
            <a:off x="9144048" y="3941377"/>
            <a:ext cx="2870137" cy="15607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Gastrointestinal</a:t>
            </a:r>
            <a:r>
              <a:rPr lang="tr-T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problemler</a:t>
            </a:r>
            <a:endParaRPr lang="tr-T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Nörolojik hastalıklar</a:t>
            </a:r>
            <a:endParaRPr lang="tr-T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6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3429766" y="71160"/>
            <a:ext cx="4903076" cy="10405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Kanser</a:t>
            </a:r>
            <a:endParaRPr lang="tr-TR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475"/>
            <a:ext cx="6335009" cy="100979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19" y="1111685"/>
            <a:ext cx="4943782" cy="1167582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-70179" y="2640349"/>
            <a:ext cx="12262179" cy="11611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Monoterpenler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 özellikle D-</a:t>
            </a:r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limonene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ve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perillyl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alcohol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birçok kanser türüne karşı etkili.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58492" y="3988676"/>
            <a:ext cx="3862552" cy="1513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Karsinogenezin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başlaması sırasında   veya başlangıç fazında kanser hücresi gelişimini ve göçünü </a:t>
            </a:r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inhibe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eder.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2990192" y="3988676"/>
            <a:ext cx="4072759" cy="1513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Sonraki aşamalarda kanser hücresi </a:t>
            </a:r>
            <a:r>
              <a:rPr lang="tr-TR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apoptozisi</a:t>
            </a:r>
            <a:r>
              <a:rPr lang="tr-T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üzerinde, tümör hücrelerinin farklılaşması ve işlevlerini düzenleyen moleküler mekanizmalar üzerinde etkili</a:t>
            </a:r>
            <a:endParaRPr lang="tr-TR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5330288" y="3988676"/>
            <a:ext cx="4072759" cy="1513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D-</a:t>
            </a:r>
            <a:r>
              <a:rPr lang="tr-T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limonene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ve bazı oksijenlenmiş türevleri </a:t>
            </a:r>
            <a:r>
              <a:rPr lang="tr-T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onkogenlerin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ve </a:t>
            </a:r>
            <a:r>
              <a:rPr lang="tr-T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onkoproteinlerin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gelişimini </a:t>
            </a:r>
            <a:r>
              <a:rPr lang="tr-T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inhibe</a:t>
            </a:r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eder.</a:t>
            </a:r>
            <a:endParaRPr lang="tr-TR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8016763" y="3988676"/>
            <a:ext cx="4072759" cy="1513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 </a:t>
            </a:r>
            <a:r>
              <a:rPr lang="tr-TR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inhibisyon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tr-TR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apoptosise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hücrenin yeniden farklılaşmasına ve sonuç olarak tümör regresyonuna yol açan gen ekspresyonunu da 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önler.</a:t>
            </a:r>
            <a:endParaRPr lang="tr-TR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9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4"/>
            <a:ext cx="6314170" cy="1445355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3429766" y="71160"/>
            <a:ext cx="4903076" cy="10405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Antiparazitik</a:t>
            </a:r>
            <a:endParaRPr lang="tr-TR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93" y="1111684"/>
            <a:ext cx="5120607" cy="16760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7" y="2557039"/>
            <a:ext cx="2683502" cy="415584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502" y="2557039"/>
            <a:ext cx="2683502" cy="333740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0000" y="2557039"/>
            <a:ext cx="2248340" cy="387393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8340" y="2557039"/>
            <a:ext cx="2574712" cy="48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3029803" y="150125"/>
            <a:ext cx="5500048" cy="8598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Alkaloidler</a:t>
            </a:r>
            <a:endParaRPr lang="tr-TR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6430"/>
            <a:ext cx="6089204" cy="140780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544" y="1009934"/>
            <a:ext cx="4223338" cy="1407801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1" y="2510727"/>
            <a:ext cx="3766087" cy="12398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İlaç yapımında sıklıkla kullanılır.</a:t>
            </a:r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3766088" y="2510727"/>
            <a:ext cx="3766087" cy="12398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Doğru dozlarda kullanılarak </a:t>
            </a:r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toksik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etkisinden optimum düzeyde faydalanılır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7569850" y="2510727"/>
            <a:ext cx="3766087" cy="12398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Nitrojen içerirler ve suda az çözünürler </a:t>
            </a:r>
            <a:endParaRPr lang="tr-T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0727"/>
            <a:ext cx="2774197" cy="184785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" y="5219700"/>
            <a:ext cx="2790825" cy="1638300"/>
          </a:xfrm>
          <a:prstGeom prst="rect">
            <a:avLst/>
          </a:prstGeom>
        </p:spPr>
      </p:pic>
      <p:sp>
        <p:nvSpPr>
          <p:cNvPr id="16" name="Yuvarlatılmış Dikdörtgen 15"/>
          <p:cNvSpPr/>
          <p:nvPr/>
        </p:nvSpPr>
        <p:spPr>
          <a:xfrm>
            <a:off x="0" y="4358577"/>
            <a:ext cx="2774197" cy="817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</a:t>
            </a:r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inca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roseus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80" y="2541238"/>
            <a:ext cx="2143125" cy="2143125"/>
          </a:xfrm>
          <a:prstGeom prst="rect">
            <a:avLst/>
          </a:prstGeom>
        </p:spPr>
      </p:pic>
      <p:sp>
        <p:nvSpPr>
          <p:cNvPr id="18" name="Yuvarlatılmış Dikdörtgen 17"/>
          <p:cNvSpPr/>
          <p:nvPr/>
        </p:nvSpPr>
        <p:spPr>
          <a:xfrm>
            <a:off x="2789925" y="2510727"/>
            <a:ext cx="570237" cy="43472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Antikanser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90" y="5300531"/>
            <a:ext cx="2089115" cy="1557469"/>
          </a:xfrm>
          <a:prstGeom prst="rect">
            <a:avLst/>
          </a:prstGeom>
        </p:spPr>
      </p:pic>
      <p:sp>
        <p:nvSpPr>
          <p:cNvPr id="20" name="Yuvarlatılmış Dikdörtgen 19"/>
          <p:cNvSpPr/>
          <p:nvPr/>
        </p:nvSpPr>
        <p:spPr>
          <a:xfrm>
            <a:off x="3360163" y="4358576"/>
            <a:ext cx="2104842" cy="817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Ephedra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5469898" y="2510726"/>
            <a:ext cx="570237" cy="43472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Kan basıncı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codeine ile ilgili gÃ¶rsel sonuc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63" y="2510726"/>
            <a:ext cx="1897966" cy="189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Yuvarlatılmış Dikdörtgen 23"/>
          <p:cNvSpPr/>
          <p:nvPr/>
        </p:nvSpPr>
        <p:spPr>
          <a:xfrm>
            <a:off x="7590469" y="2484965"/>
            <a:ext cx="570237" cy="43472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Öksürük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34" y="2496923"/>
            <a:ext cx="2143125" cy="2143125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75" y="5224331"/>
            <a:ext cx="2106984" cy="1595248"/>
          </a:xfrm>
          <a:prstGeom prst="rect">
            <a:avLst/>
          </a:prstGeom>
        </p:spPr>
      </p:pic>
      <p:sp>
        <p:nvSpPr>
          <p:cNvPr id="29" name="Yuvarlatılmış Dikdörtgen 28"/>
          <p:cNvSpPr/>
          <p:nvPr/>
        </p:nvSpPr>
        <p:spPr>
          <a:xfrm>
            <a:off x="8176435" y="4364631"/>
            <a:ext cx="2104842" cy="817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Çavdar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Yuvarlatılmış Dikdörtgen 29"/>
          <p:cNvSpPr/>
          <p:nvPr/>
        </p:nvSpPr>
        <p:spPr>
          <a:xfrm>
            <a:off x="10318952" y="2524171"/>
            <a:ext cx="1016985" cy="43472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Migren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4" name="Picture 10" descr="Ã¶ksÃ¼rÃ¼k kesici bitkiler ile ilgili gÃ¶rsel sonuc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84" y="5300531"/>
            <a:ext cx="1526427" cy="157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Yuvarlatılmış Dikdörtgen 31"/>
          <p:cNvSpPr/>
          <p:nvPr/>
        </p:nvSpPr>
        <p:spPr>
          <a:xfrm>
            <a:off x="6033917" y="4434454"/>
            <a:ext cx="1535933" cy="817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…….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9" grpId="0" animBg="1"/>
      <p:bldP spid="30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26" y="-1"/>
            <a:ext cx="4576750" cy="556389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09627" cy="561127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1" y="0"/>
            <a:ext cx="2857500" cy="174307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1" y="3963692"/>
            <a:ext cx="2857500" cy="16002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1" y="205328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3429766" y="71160"/>
            <a:ext cx="4903076" cy="10405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Kükürtlü Bileşikler</a:t>
            </a:r>
            <a:endParaRPr lang="tr-TR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710822" y="1111684"/>
            <a:ext cx="340963" cy="934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115878" y="2045776"/>
            <a:ext cx="9329980" cy="356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115878" y="2402237"/>
            <a:ext cx="340963" cy="934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278969" y="3336329"/>
            <a:ext cx="2030278" cy="12511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DM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0104895" y="2402237"/>
            <a:ext cx="340963" cy="934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9260237" y="3336328"/>
            <a:ext cx="2030278" cy="12511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CVH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Düz Ok Bağlayıcısı 14"/>
          <p:cNvCxnSpPr>
            <a:stCxn id="9" idx="3"/>
          </p:cNvCxnSpPr>
          <p:nvPr/>
        </p:nvCxnSpPr>
        <p:spPr>
          <a:xfrm flipV="1">
            <a:off x="2309247" y="2869283"/>
            <a:ext cx="2169763" cy="1092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Yuvarlatılmış Dikdörtgen 15"/>
          <p:cNvSpPr/>
          <p:nvPr/>
        </p:nvSpPr>
        <p:spPr>
          <a:xfrm>
            <a:off x="4479009" y="2402237"/>
            <a:ext cx="4664991" cy="7185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Karbonhidrat metabolizmasında görevli bazı enzimlerin aktivitelerini düzenler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2309247" y="3980239"/>
            <a:ext cx="2169762" cy="1074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Yuvarlatılmış Dikdörtgen 19"/>
          <p:cNvSpPr/>
          <p:nvPr/>
        </p:nvSpPr>
        <p:spPr>
          <a:xfrm>
            <a:off x="4479006" y="4829819"/>
            <a:ext cx="4277534" cy="643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İnsülin </a:t>
            </a:r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sekresyonu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ve duyarlılığını artırır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1" name="Düz Ok Bağlayıcısı 20"/>
          <p:cNvCxnSpPr>
            <a:endCxn id="20" idx="3"/>
          </p:cNvCxnSpPr>
          <p:nvPr/>
        </p:nvCxnSpPr>
        <p:spPr>
          <a:xfrm flipH="1">
            <a:off x="8756540" y="3737187"/>
            <a:ext cx="503696" cy="1414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>
            <a:stCxn id="9" idx="3"/>
          </p:cNvCxnSpPr>
          <p:nvPr/>
        </p:nvCxnSpPr>
        <p:spPr>
          <a:xfrm>
            <a:off x="2309247" y="3961914"/>
            <a:ext cx="2169759" cy="8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Yuvarlatılmış Dikdörtgen 28"/>
          <p:cNvSpPr/>
          <p:nvPr/>
        </p:nvSpPr>
        <p:spPr>
          <a:xfrm>
            <a:off x="4479006" y="3664620"/>
            <a:ext cx="4277534" cy="643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Oksidatif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strese karşı koruyucudur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0" name="Düz Ok Bağlayıcısı 29"/>
          <p:cNvCxnSpPr>
            <a:stCxn id="12" idx="1"/>
            <a:endCxn id="29" idx="3"/>
          </p:cNvCxnSpPr>
          <p:nvPr/>
        </p:nvCxnSpPr>
        <p:spPr>
          <a:xfrm flipH="1">
            <a:off x="8756540" y="3961913"/>
            <a:ext cx="503697" cy="2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98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04953" y="157655"/>
            <a:ext cx="10717900" cy="2916621"/>
          </a:xfrm>
        </p:spPr>
        <p:txBody>
          <a:bodyPr>
            <a:noAutofit/>
          </a:bodyPr>
          <a:lstStyle/>
          <a:p>
            <a:pPr algn="just"/>
            <a:r>
              <a:rPr lang="tr-TR" sz="2400" cap="none" dirty="0" smtClean="0">
                <a:latin typeface="Comic Sans MS" panose="030F0702030302020204" pitchFamily="66" charset="0"/>
              </a:rPr>
              <a:t>Bitki kimyasal bileşikleri sentezlendikleri </a:t>
            </a:r>
            <a:r>
              <a:rPr lang="tr-TR" sz="2400" cap="none" dirty="0" err="1" smtClean="0">
                <a:latin typeface="Comic Sans MS" panose="030F0702030302020204" pitchFamily="66" charset="0"/>
              </a:rPr>
              <a:t>metabolik</a:t>
            </a:r>
            <a:r>
              <a:rPr lang="tr-TR" sz="2400" cap="none" dirty="0" smtClean="0">
                <a:latin typeface="Comic Sans MS" panose="030F0702030302020204" pitchFamily="66" charset="0"/>
              </a:rPr>
              <a:t> yol ve fonksiyonlarına göre </a:t>
            </a:r>
            <a:r>
              <a:rPr lang="tr-TR" sz="2400" cap="none" dirty="0" err="1" smtClean="0">
                <a:latin typeface="Comic Sans MS" panose="030F0702030302020204" pitchFamily="66" charset="0"/>
              </a:rPr>
              <a:t>primer</a:t>
            </a:r>
            <a:r>
              <a:rPr lang="tr-TR" sz="2400" cap="none" dirty="0" smtClean="0">
                <a:latin typeface="Comic Sans MS" panose="030F0702030302020204" pitchFamily="66" charset="0"/>
              </a:rPr>
              <a:t> ve </a:t>
            </a:r>
            <a:r>
              <a:rPr lang="tr-TR" sz="2400" cap="none" dirty="0" err="1" smtClean="0">
                <a:latin typeface="Comic Sans MS" panose="030F0702030302020204" pitchFamily="66" charset="0"/>
              </a:rPr>
              <a:t>sekonder</a:t>
            </a:r>
            <a:r>
              <a:rPr lang="tr-TR" sz="2400" cap="none" dirty="0" smtClean="0">
                <a:latin typeface="Comic Sans MS" panose="030F0702030302020204" pitchFamily="66" charset="0"/>
              </a:rPr>
              <a:t> </a:t>
            </a:r>
            <a:r>
              <a:rPr lang="tr-TR" sz="2400" cap="none" dirty="0" err="1" smtClean="0">
                <a:latin typeface="Comic Sans MS" panose="030F0702030302020204" pitchFamily="66" charset="0"/>
              </a:rPr>
              <a:t>metabolitler</a:t>
            </a:r>
            <a:r>
              <a:rPr lang="tr-TR" sz="2400" cap="none" dirty="0" smtClean="0">
                <a:latin typeface="Comic Sans MS" panose="030F0702030302020204" pitchFamily="66" charset="0"/>
              </a:rPr>
              <a:t> olmak üzere ikiye ayrılırlar. </a:t>
            </a:r>
            <a:r>
              <a:rPr lang="tr-TR" sz="2400" cap="none" dirty="0" err="1" smtClean="0">
                <a:latin typeface="Comic Sans MS" panose="030F0702030302020204" pitchFamily="66" charset="0"/>
              </a:rPr>
              <a:t>Primer</a:t>
            </a:r>
            <a:r>
              <a:rPr lang="tr-TR" sz="2400" cap="none" dirty="0" smtClean="0">
                <a:latin typeface="Comic Sans MS" panose="030F0702030302020204" pitchFamily="66" charset="0"/>
              </a:rPr>
              <a:t> </a:t>
            </a:r>
            <a:r>
              <a:rPr lang="tr-TR" sz="2400" cap="none" dirty="0" err="1" smtClean="0">
                <a:latin typeface="Comic Sans MS" panose="030F0702030302020204" pitchFamily="66" charset="0"/>
              </a:rPr>
              <a:t>metabolitlerin</a:t>
            </a:r>
            <a:r>
              <a:rPr lang="tr-TR" sz="2400" cap="none" dirty="0" smtClean="0">
                <a:latin typeface="Comic Sans MS" panose="030F0702030302020204" pitchFamily="66" charset="0"/>
              </a:rPr>
              <a:t> sentezi canlılar arasında hemen hemen aynıdır ve yaşam için temel görevleri vardır (büyüme, metabolizma ve üreme).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48" y="2771774"/>
            <a:ext cx="6321589" cy="23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0" y="1016556"/>
            <a:ext cx="5486400" cy="1850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Kükürtlü Bileşikler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CHO Metabolizması</a:t>
            </a:r>
            <a:endParaRPr lang="tr-TR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7253207" y="1404014"/>
            <a:ext cx="4742481" cy="10405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Karbonhidrat metabolizmasında görevli bazı enzimlerin aktivitelerini düzenler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ağ Ok 5"/>
          <p:cNvSpPr/>
          <p:nvPr/>
        </p:nvSpPr>
        <p:spPr>
          <a:xfrm>
            <a:off x="5486400" y="1751308"/>
            <a:ext cx="1766807" cy="340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şağı Ok 6"/>
          <p:cNvSpPr/>
          <p:nvPr/>
        </p:nvSpPr>
        <p:spPr>
          <a:xfrm>
            <a:off x="9391973" y="2444538"/>
            <a:ext cx="402956" cy="1290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6602278" y="3735092"/>
            <a:ext cx="5362413" cy="10405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Heksokinaz</a:t>
            </a:r>
            <a:endParaRPr lang="tr-TR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Glukoz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6-Fosfataz </a:t>
            </a:r>
          </a:p>
          <a:p>
            <a:pPr algn="ctr"/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Hidroksi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3-Metil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Glutaril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Koenzim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A 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Redüktaz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ol Ok 10"/>
          <p:cNvSpPr/>
          <p:nvPr/>
        </p:nvSpPr>
        <p:spPr>
          <a:xfrm>
            <a:off x="5331417" y="3936569"/>
            <a:ext cx="1270861" cy="4029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0" y="3617785"/>
            <a:ext cx="5362413" cy="10405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α-</a:t>
            </a:r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glikozidaz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ve α-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amylase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 enzimini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inhibe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ederek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oligosakkarit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ve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disakkaritlerden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D-glikoz oluşumunu engeller ve glikozun bağırsaklardan emilimini geciktirir </a:t>
            </a:r>
          </a:p>
        </p:txBody>
      </p:sp>
    </p:spTree>
    <p:extLst>
      <p:ext uri="{BB962C8B-B14F-4D97-AF65-F5344CB8AC3E}">
        <p14:creationId xmlns:p14="http://schemas.microsoft.com/office/powerpoint/2010/main" val="101861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0" y="1016556"/>
            <a:ext cx="5486400" cy="1850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Kükürtlü Bileşikler</a:t>
            </a:r>
          </a:p>
          <a:p>
            <a:pPr algn="ctr"/>
            <a:r>
              <a:rPr lang="tr-TR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Oksidatif</a:t>
            </a:r>
            <a:r>
              <a:rPr lang="tr-T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Stres</a:t>
            </a:r>
            <a:endParaRPr lang="tr-TR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ağ Ok 4"/>
          <p:cNvSpPr/>
          <p:nvPr/>
        </p:nvSpPr>
        <p:spPr>
          <a:xfrm>
            <a:off x="5486400" y="1740393"/>
            <a:ext cx="1704814" cy="40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7191214" y="1016556"/>
            <a:ext cx="5000786" cy="1850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Endojen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antioksidanların (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superoxide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dismutase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glutathione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peroxidase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catalase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 düzeyini ve aktivitesini artırır.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şağı Ok 6"/>
          <p:cNvSpPr/>
          <p:nvPr/>
        </p:nvSpPr>
        <p:spPr>
          <a:xfrm>
            <a:off x="9435885" y="2867186"/>
            <a:ext cx="511444" cy="1146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7191214" y="4129132"/>
            <a:ext cx="5000786" cy="1850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iyoaktif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aldehit düzeylerini (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malondialdehyde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thiobarbituric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acid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reactive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substances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) ise 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azaltır.</a:t>
            </a:r>
            <a:endParaRPr lang="tr-TR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0" y="1016556"/>
            <a:ext cx="5486400" cy="1850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Kükürtlü Bileşikler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İnsülin Duyarlılığı</a:t>
            </a:r>
            <a:endParaRPr lang="tr-TR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ağ Ok 4"/>
          <p:cNvSpPr/>
          <p:nvPr/>
        </p:nvSpPr>
        <p:spPr>
          <a:xfrm>
            <a:off x="5548393" y="1766807"/>
            <a:ext cx="1286360" cy="433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6834753" y="1058468"/>
            <a:ext cx="5000786" cy="1850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PCOS</a:t>
            </a:r>
          </a:p>
          <a:p>
            <a:pPr algn="ctr"/>
            <a:r>
              <a:rPr lang="tr-TR" sz="4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Zucker</a:t>
            </a:r>
            <a:r>
              <a:rPr lang="tr-TR" sz="4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4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rat</a:t>
            </a:r>
            <a:endParaRPr lang="tr-TR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şağı Ok 7"/>
          <p:cNvSpPr/>
          <p:nvPr/>
        </p:nvSpPr>
        <p:spPr>
          <a:xfrm>
            <a:off x="9177580" y="2909098"/>
            <a:ext cx="315132" cy="1182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6834753" y="4091553"/>
            <a:ext cx="5000786" cy="1850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İnsülin duyarlılığında iyileşme</a:t>
            </a:r>
            <a:endParaRPr lang="tr-TR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41329" y="356461"/>
            <a:ext cx="5486400" cy="1850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Kükürtlü Bileşikler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CVH</a:t>
            </a:r>
            <a:endParaRPr lang="tr-TR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ağ Ok 4"/>
          <p:cNvSpPr/>
          <p:nvPr/>
        </p:nvSpPr>
        <p:spPr>
          <a:xfrm>
            <a:off x="5527729" y="1057049"/>
            <a:ext cx="1038386" cy="449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139485" y="3314343"/>
            <a:ext cx="5000786" cy="1850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H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ücre 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içi nitrik oksit ve hidrojen sülfit üretimini uyararak,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angiotension-converting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enzyme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aktivitesini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inhibe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ederek kan basıncını düşürücü etki gösterdiği bildirilmiştir </a:t>
            </a:r>
            <a:endParaRPr lang="tr-TR" sz="4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6566115" y="533274"/>
            <a:ext cx="5264257" cy="1673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olesterol 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ve yağ asidi sentezinde rol alan kilit enzimleri (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monooxygenase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, HMG-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CoA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reductase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)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inhibe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ederek  kolesterol ve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lipid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düşürücü</a:t>
            </a:r>
            <a:endParaRPr lang="tr-TR" sz="4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6566115" y="2955593"/>
            <a:ext cx="5264257" cy="1042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Cyclooxygenase</a:t>
            </a:r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enzim aktivitesini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inhibe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ederek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antiplatelet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etki</a:t>
            </a:r>
            <a:endParaRPr lang="tr-TR" sz="4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6697850" y="5222929"/>
            <a:ext cx="5000786" cy="12215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Oksitlenmiş 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eritrositlerde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lipid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peroksidasyonunu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ve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hemolizi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önleyerek </a:t>
            </a:r>
            <a:r>
              <a:rPr lang="tr-TR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fibrinolitik</a:t>
            </a:r>
            <a:r>
              <a:rPr lang="tr-TR" dirty="0">
                <a:solidFill>
                  <a:srgbClr val="002060"/>
                </a:solidFill>
                <a:latin typeface="Comic Sans MS" panose="030F0702030302020204" pitchFamily="66" charset="0"/>
              </a:rPr>
              <a:t> etki gösterdiği belirtilmiştir</a:t>
            </a:r>
            <a:endParaRPr lang="tr-TR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8911525" y="2207091"/>
            <a:ext cx="511444" cy="717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şağı Ok 12"/>
          <p:cNvSpPr/>
          <p:nvPr/>
        </p:nvSpPr>
        <p:spPr>
          <a:xfrm>
            <a:off x="8942521" y="4239658"/>
            <a:ext cx="511444" cy="717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Aşağı Ok 13"/>
          <p:cNvSpPr/>
          <p:nvPr/>
        </p:nvSpPr>
        <p:spPr>
          <a:xfrm>
            <a:off x="2273085" y="2401966"/>
            <a:ext cx="511444" cy="717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681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foodtank.org/images/head/medic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2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75896" y="392251"/>
            <a:ext cx="8631621" cy="4810370"/>
          </a:xfrm>
        </p:spPr>
        <p:txBody>
          <a:bodyPr>
            <a:normAutofit/>
          </a:bodyPr>
          <a:lstStyle/>
          <a:p>
            <a:r>
              <a:rPr lang="tr-TR" sz="2400" cap="none" dirty="0" err="1">
                <a:latin typeface="Comic Sans MS" panose="030F0702030302020204" pitchFamily="66" charset="0"/>
              </a:rPr>
              <a:t>Sekonder</a:t>
            </a:r>
            <a:r>
              <a:rPr lang="tr-TR" sz="2400" cap="none" dirty="0">
                <a:latin typeface="Comic Sans MS" panose="030F0702030302020204" pitchFamily="66" charset="0"/>
              </a:rPr>
              <a:t> </a:t>
            </a:r>
            <a:r>
              <a:rPr lang="tr-TR" sz="2400" cap="none" dirty="0" err="1" smtClean="0">
                <a:latin typeface="Comic Sans MS" panose="030F0702030302020204" pitchFamily="66" charset="0"/>
              </a:rPr>
              <a:t>metabolitlerin</a:t>
            </a:r>
            <a:r>
              <a:rPr lang="tr-TR" sz="2400" cap="none" dirty="0" smtClean="0">
                <a:latin typeface="Comic Sans MS" panose="030F0702030302020204" pitchFamily="66" charset="0"/>
              </a:rPr>
              <a:t> </a:t>
            </a:r>
            <a:r>
              <a:rPr lang="tr-TR" sz="2400" cap="none" dirty="0">
                <a:latin typeface="Comic Sans MS" panose="030F0702030302020204" pitchFamily="66" charset="0"/>
              </a:rPr>
              <a:t>ise farklı olarak bitki büyüme ve gelişmesinde temel bir görevleri </a:t>
            </a:r>
            <a:r>
              <a:rPr lang="tr-TR" sz="2400" cap="none" dirty="0" smtClean="0">
                <a:latin typeface="Comic Sans MS" panose="030F0702030302020204" pitchFamily="66" charset="0"/>
              </a:rPr>
              <a:t>yoktur. Ancak </a:t>
            </a:r>
            <a:r>
              <a:rPr lang="tr-TR" sz="2400" cap="none" dirty="0">
                <a:latin typeface="Comic Sans MS" panose="030F0702030302020204" pitchFamily="66" charset="0"/>
              </a:rPr>
              <a:t>bitkinin </a:t>
            </a:r>
            <a:r>
              <a:rPr lang="tr-TR" sz="2400" u="sng" cap="none" dirty="0">
                <a:latin typeface="Comic Sans MS" panose="030F0702030302020204" pitchFamily="66" charset="0"/>
              </a:rPr>
              <a:t>çevresini saran ortama adaptasyonunda</a:t>
            </a:r>
            <a:r>
              <a:rPr lang="tr-TR" sz="2400" cap="none" dirty="0">
                <a:latin typeface="Comic Sans MS" panose="030F0702030302020204" pitchFamily="66" charset="0"/>
              </a:rPr>
              <a:t>, üreme olayına yardımcı olmada, bitki savunmasında ve </a:t>
            </a:r>
            <a:r>
              <a:rPr lang="tr-TR" sz="2400" cap="none" dirty="0" smtClean="0">
                <a:latin typeface="Comic Sans MS" panose="030F0702030302020204" pitchFamily="66" charset="0"/>
              </a:rPr>
              <a:t>ekosistemle ilişkileri düzenlemede </a:t>
            </a:r>
            <a:r>
              <a:rPr lang="tr-TR" sz="2400" cap="none" dirty="0">
                <a:latin typeface="Comic Sans MS" panose="030F0702030302020204" pitchFamily="66" charset="0"/>
              </a:rPr>
              <a:t>önemli görevleri </a:t>
            </a:r>
            <a:r>
              <a:rPr lang="tr-TR" sz="2400" cap="none" dirty="0" smtClean="0">
                <a:latin typeface="Comic Sans MS" panose="030F0702030302020204" pitchFamily="66" charset="0"/>
              </a:rPr>
              <a:t>vardır.</a:t>
            </a:r>
          </a:p>
          <a:p>
            <a:r>
              <a:rPr lang="tr-TR" sz="2400" cap="none" dirty="0" smtClean="0">
                <a:latin typeface="Comic Sans MS" panose="030F0702030302020204" pitchFamily="66" charset="0"/>
              </a:rPr>
              <a:t> </a:t>
            </a:r>
            <a:r>
              <a:rPr lang="tr-TR" sz="2400" cap="none" dirty="0" err="1">
                <a:latin typeface="Comic Sans MS" panose="030F0702030302020204" pitchFamily="66" charset="0"/>
              </a:rPr>
              <a:t>Sekonder</a:t>
            </a:r>
            <a:r>
              <a:rPr lang="tr-TR" sz="2400" cap="none" dirty="0">
                <a:latin typeface="Comic Sans MS" panose="030F0702030302020204" pitchFamily="66" charset="0"/>
              </a:rPr>
              <a:t> </a:t>
            </a:r>
            <a:r>
              <a:rPr lang="tr-TR" sz="2400" cap="none" dirty="0" err="1">
                <a:latin typeface="Comic Sans MS" panose="030F0702030302020204" pitchFamily="66" charset="0"/>
              </a:rPr>
              <a:t>metabolitler</a:t>
            </a:r>
            <a:r>
              <a:rPr lang="tr-TR" sz="2400" cap="none" dirty="0">
                <a:latin typeface="Comic Sans MS" panose="030F0702030302020204" pitchFamily="66" charset="0"/>
              </a:rPr>
              <a:t>, eksiklikleri ya da yoklukları durumunda bitkinin uzun dönemde zarar görmesine hatta ölmesine sebep olacak kadar yaşamsaldırlar. Bu bileşikler </a:t>
            </a:r>
            <a:r>
              <a:rPr lang="tr-TR" sz="2400" cap="none" dirty="0" err="1">
                <a:latin typeface="Comic Sans MS" panose="030F0702030302020204" pitchFamily="66" charset="0"/>
              </a:rPr>
              <a:t>primer</a:t>
            </a:r>
            <a:r>
              <a:rPr lang="tr-TR" sz="2400" cap="none" dirty="0">
                <a:latin typeface="Comic Sans MS" panose="030F0702030302020204" pitchFamily="66" charset="0"/>
              </a:rPr>
              <a:t> </a:t>
            </a:r>
            <a:r>
              <a:rPr lang="tr-TR" sz="2400" cap="none" dirty="0" err="1">
                <a:latin typeface="Comic Sans MS" panose="030F0702030302020204" pitchFamily="66" charset="0"/>
              </a:rPr>
              <a:t>metabolitlere</a:t>
            </a:r>
            <a:r>
              <a:rPr lang="tr-TR" sz="2400" cap="none" dirty="0">
                <a:latin typeface="Comic Sans MS" panose="030F0702030302020204" pitchFamily="66" charset="0"/>
              </a:rPr>
              <a:t> nazaran daha kompleks yapıda olma eğilimindedirler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16" y="392251"/>
            <a:ext cx="3284483" cy="440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377371" y="522514"/>
            <a:ext cx="5036458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 smtClean="0">
                <a:latin typeface="Comic Sans MS" panose="030F0702030302020204" pitchFamily="66" charset="0"/>
              </a:rPr>
              <a:t>Primer</a:t>
            </a:r>
            <a:r>
              <a:rPr lang="tr-TR" sz="4000" dirty="0" smtClean="0">
                <a:latin typeface="Comic Sans MS" panose="030F0702030302020204" pitchFamily="66" charset="0"/>
              </a:rPr>
              <a:t> </a:t>
            </a:r>
            <a:r>
              <a:rPr lang="tr-TR" sz="4000" dirty="0" err="1" smtClean="0">
                <a:latin typeface="Comic Sans MS" panose="030F0702030302020204" pitchFamily="66" charset="0"/>
              </a:rPr>
              <a:t>Metabolit</a:t>
            </a:r>
            <a:endParaRPr lang="tr-TR" sz="4000" dirty="0">
              <a:latin typeface="Comic Sans MS" panose="030F0702030302020204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5791200" y="522514"/>
            <a:ext cx="5036458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 smtClean="0">
                <a:latin typeface="Comic Sans MS" panose="030F0702030302020204" pitchFamily="66" charset="0"/>
              </a:rPr>
              <a:t>Sekonder</a:t>
            </a:r>
            <a:r>
              <a:rPr lang="tr-TR" sz="4000" dirty="0" smtClean="0">
                <a:latin typeface="Comic Sans MS" panose="030F0702030302020204" pitchFamily="66" charset="0"/>
              </a:rPr>
              <a:t> </a:t>
            </a:r>
            <a:r>
              <a:rPr lang="tr-TR" sz="4000" dirty="0" err="1" smtClean="0">
                <a:latin typeface="Comic Sans MS" panose="030F0702030302020204" pitchFamily="66" charset="0"/>
              </a:rPr>
              <a:t>Metabolit</a:t>
            </a:r>
            <a:endParaRPr lang="tr-TR" sz="4000" dirty="0">
              <a:latin typeface="Comic Sans MS" panose="030F0702030302020204" pitchFamily="66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377371" y="1712686"/>
            <a:ext cx="3788229" cy="18142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KarbonhidratlarProteinler</a:t>
            </a:r>
            <a:endParaRPr lang="tr-TR" sz="3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tr-TR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Yağlar</a:t>
            </a:r>
            <a:endParaRPr lang="tr-TR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5791200" y="1712685"/>
            <a:ext cx="4093779" cy="18142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sz="36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Terpenoidler</a:t>
            </a:r>
            <a:r>
              <a:rPr lang="tr-TR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36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Alkoloidler</a:t>
            </a:r>
            <a:endParaRPr lang="tr-TR" sz="3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tr-TR" sz="36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Fenolik</a:t>
            </a:r>
            <a:r>
              <a:rPr lang="tr-TR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Bileşikler</a:t>
            </a:r>
            <a:endParaRPr lang="tr-TR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" y="326572"/>
            <a:ext cx="12079817" cy="6348548"/>
          </a:xfrm>
        </p:spPr>
      </p:pic>
    </p:spTree>
    <p:extLst>
      <p:ext uri="{BB962C8B-B14F-4D97-AF65-F5344CB8AC3E}">
        <p14:creationId xmlns:p14="http://schemas.microsoft.com/office/powerpoint/2010/main" val="4781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75896" y="975575"/>
            <a:ext cx="10744200" cy="3895970"/>
          </a:xfrm>
        </p:spPr>
        <p:txBody>
          <a:bodyPr>
            <a:noAutofit/>
          </a:bodyPr>
          <a:lstStyle/>
          <a:p>
            <a:r>
              <a:rPr lang="tr-TR" cap="none" dirty="0" err="1" smtClean="0">
                <a:latin typeface="Comic Sans MS" panose="030F0702030302020204" pitchFamily="66" charset="0"/>
              </a:rPr>
              <a:t>Sekonder</a:t>
            </a:r>
            <a:r>
              <a:rPr lang="tr-TR" cap="none" dirty="0" smtClean="0">
                <a:latin typeface="Comic Sans MS" panose="030F0702030302020204" pitchFamily="66" charset="0"/>
              </a:rPr>
              <a:t> </a:t>
            </a:r>
            <a:r>
              <a:rPr lang="tr-TR" cap="none" dirty="0" err="1" smtClean="0">
                <a:latin typeface="Comic Sans MS" panose="030F0702030302020204" pitchFamily="66" charset="0"/>
              </a:rPr>
              <a:t>metabolitler</a:t>
            </a:r>
            <a:r>
              <a:rPr lang="tr-TR" cap="none" dirty="0" smtClean="0">
                <a:latin typeface="Comic Sans MS" panose="030F0702030302020204" pitchFamily="66" charset="0"/>
              </a:rPr>
              <a:t> bitkilerin meyve, sebze, tohum, çiçek, yaprak, dal ve gövdelerinde bulunurlar. İkincil metabolizma ürünleri olarak tanımlanan </a:t>
            </a:r>
            <a:r>
              <a:rPr lang="tr-TR" cap="none" dirty="0" err="1" smtClean="0">
                <a:latin typeface="Comic Sans MS" panose="030F0702030302020204" pitchFamily="66" charset="0"/>
              </a:rPr>
              <a:t>sekonder</a:t>
            </a:r>
            <a:r>
              <a:rPr lang="tr-TR" cap="none" dirty="0" smtClean="0">
                <a:latin typeface="Comic Sans MS" panose="030F0702030302020204" pitchFamily="66" charset="0"/>
              </a:rPr>
              <a:t> bileşikler bitkilerde en yaygın bulunan maddeler grubu olup, günümüzde binlerce </a:t>
            </a:r>
            <a:r>
              <a:rPr lang="tr-TR" cap="none" dirty="0" err="1" smtClean="0">
                <a:latin typeface="Comic Sans MS" panose="030F0702030302020204" pitchFamily="66" charset="0"/>
              </a:rPr>
              <a:t>sekonder</a:t>
            </a:r>
            <a:r>
              <a:rPr lang="tr-TR" cap="none" dirty="0" smtClean="0">
                <a:latin typeface="Comic Sans MS" panose="030F0702030302020204" pitchFamily="66" charset="0"/>
              </a:rPr>
              <a:t> bileşiğin yapısı tanımlanmıştır. Fakat bunlara devamlı olarak bulunan yeni tanımlanan </a:t>
            </a:r>
            <a:r>
              <a:rPr lang="tr-TR" cap="none" dirty="0" err="1" smtClean="0">
                <a:latin typeface="Comic Sans MS" panose="030F0702030302020204" pitchFamily="66" charset="0"/>
              </a:rPr>
              <a:t>sekonder</a:t>
            </a:r>
            <a:r>
              <a:rPr lang="tr-TR" cap="none" dirty="0" smtClean="0">
                <a:latin typeface="Comic Sans MS" panose="030F0702030302020204" pitchFamily="66" charset="0"/>
              </a:rPr>
              <a:t> bileşikler eklenmektedir.</a:t>
            </a:r>
          </a:p>
          <a:p>
            <a:endParaRPr lang="tr-TR" cap="none" dirty="0" smtClean="0">
              <a:latin typeface="Comic Sans MS" panose="030F0702030302020204" pitchFamily="66" charset="0"/>
            </a:endParaRPr>
          </a:p>
          <a:p>
            <a:endParaRPr lang="tr-TR" cap="none" dirty="0" smtClean="0">
              <a:latin typeface="Comic Sans MS" panose="030F0702030302020204" pitchFamily="66" charset="0"/>
            </a:endParaRPr>
          </a:p>
          <a:p>
            <a:r>
              <a:rPr lang="tr-TR" cap="none" dirty="0" smtClean="0">
                <a:latin typeface="Comic Sans MS" panose="030F0702030302020204" pitchFamily="66" charset="0"/>
              </a:rPr>
              <a:t> Bitki </a:t>
            </a:r>
            <a:r>
              <a:rPr lang="tr-TR" cap="none" dirty="0" err="1" smtClean="0">
                <a:latin typeface="Comic Sans MS" panose="030F0702030302020204" pitchFamily="66" charset="0"/>
              </a:rPr>
              <a:t>sekonder</a:t>
            </a:r>
            <a:r>
              <a:rPr lang="tr-TR" cap="none" dirty="0" smtClean="0">
                <a:latin typeface="Comic Sans MS" panose="030F0702030302020204" pitchFamily="66" charset="0"/>
              </a:rPr>
              <a:t> </a:t>
            </a:r>
            <a:r>
              <a:rPr lang="tr-TR" cap="none" dirty="0" err="1" smtClean="0">
                <a:latin typeface="Comic Sans MS" panose="030F0702030302020204" pitchFamily="66" charset="0"/>
              </a:rPr>
              <a:t>metabolitleri</a:t>
            </a:r>
            <a:r>
              <a:rPr lang="tr-TR" cap="none" dirty="0" smtClean="0">
                <a:latin typeface="Comic Sans MS" panose="030F0702030302020204" pitchFamily="66" charset="0"/>
              </a:rPr>
              <a:t> sağlık, gıda ve kozmetik gibi bir çok alanda yoğun talep gören </a:t>
            </a:r>
            <a:r>
              <a:rPr lang="tr-TR" cap="none" dirty="0" err="1" smtClean="0">
                <a:latin typeface="Comic Sans MS" panose="030F0702030302020204" pitchFamily="66" charset="0"/>
              </a:rPr>
              <a:t>hammedelerdir</a:t>
            </a:r>
            <a:r>
              <a:rPr lang="tr-TR" cap="none" dirty="0" smtClean="0">
                <a:latin typeface="Comic Sans MS" panose="030F0702030302020204" pitchFamily="66" charset="0"/>
              </a:rPr>
              <a:t>. Bu yoğun ihtiyacı karşılamak için bitkilerde çok az miktarlarda üretilen </a:t>
            </a:r>
            <a:r>
              <a:rPr lang="tr-TR" cap="none" dirty="0" err="1" smtClean="0">
                <a:latin typeface="Comic Sans MS" panose="030F0702030302020204" pitchFamily="66" charset="0"/>
              </a:rPr>
              <a:t>sekonder</a:t>
            </a:r>
            <a:r>
              <a:rPr lang="tr-TR" cap="none" dirty="0" smtClean="0">
                <a:latin typeface="Comic Sans MS" panose="030F0702030302020204" pitchFamily="66" charset="0"/>
              </a:rPr>
              <a:t> </a:t>
            </a:r>
            <a:r>
              <a:rPr lang="tr-TR" cap="none" dirty="0" err="1" smtClean="0">
                <a:latin typeface="Comic Sans MS" panose="030F0702030302020204" pitchFamily="66" charset="0"/>
              </a:rPr>
              <a:t>metabolitlerin</a:t>
            </a:r>
            <a:r>
              <a:rPr lang="tr-TR" cap="none" dirty="0" smtClean="0">
                <a:latin typeface="Comic Sans MS" panose="030F0702030302020204" pitchFamily="66" charset="0"/>
              </a:rPr>
              <a:t> büyük miktarlarda üretilmesini sağlayan </a:t>
            </a:r>
            <a:r>
              <a:rPr lang="tr-TR" i="1" cap="none" dirty="0" smtClean="0">
                <a:latin typeface="Comic Sans MS" panose="030F0702030302020204" pitchFamily="66" charset="0"/>
              </a:rPr>
              <a:t>in </a:t>
            </a:r>
            <a:r>
              <a:rPr lang="tr-TR" i="1" cap="none" dirty="0" err="1" smtClean="0">
                <a:latin typeface="Comic Sans MS" panose="030F0702030302020204" pitchFamily="66" charset="0"/>
              </a:rPr>
              <a:t>vitro</a:t>
            </a:r>
            <a:r>
              <a:rPr lang="tr-TR" i="1" cap="none" dirty="0" smtClean="0">
                <a:latin typeface="Comic Sans MS" panose="030F0702030302020204" pitchFamily="66" charset="0"/>
              </a:rPr>
              <a:t> </a:t>
            </a:r>
            <a:r>
              <a:rPr lang="tr-TR" cap="none" dirty="0" smtClean="0">
                <a:latin typeface="Comic Sans MS" panose="030F0702030302020204" pitchFamily="66" charset="0"/>
              </a:rPr>
              <a:t>bitki doku kültürü çalışmaları gün geçtikçe artmaktadır. </a:t>
            </a:r>
            <a:endParaRPr lang="tr-TR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434662"/>
            <a:ext cx="10396882" cy="3225131"/>
          </a:xfrm>
        </p:spPr>
        <p:txBody>
          <a:bodyPr>
            <a:normAutofit fontScale="90000"/>
          </a:bodyPr>
          <a:lstStyle/>
          <a:p>
            <a:r>
              <a:rPr lang="tr-TR" sz="3600" dirty="0" err="1" smtClean="0"/>
              <a:t>Sekonder</a:t>
            </a:r>
            <a:r>
              <a:rPr lang="tr-TR" sz="3600" dirty="0" smtClean="0"/>
              <a:t> Bileşik ?</a:t>
            </a:r>
            <a:br>
              <a:rPr lang="tr-TR" sz="3600" dirty="0" smtClean="0"/>
            </a:br>
            <a:r>
              <a:rPr lang="tr-TR" sz="3600" dirty="0"/>
              <a:t/>
            </a:r>
            <a:br>
              <a:rPr lang="tr-TR" sz="3600" dirty="0"/>
            </a:br>
            <a:r>
              <a:rPr lang="tr-TR" sz="3600" dirty="0" err="1" smtClean="0"/>
              <a:t>Bioaktif</a:t>
            </a:r>
            <a:r>
              <a:rPr lang="tr-TR" sz="3600" dirty="0" smtClean="0"/>
              <a:t> bileşik ?</a:t>
            </a:r>
            <a:br>
              <a:rPr lang="tr-TR" sz="3600" dirty="0" smtClean="0"/>
            </a:br>
            <a:r>
              <a:rPr lang="tr-TR" sz="3600" dirty="0"/>
              <a:t/>
            </a:r>
            <a:br>
              <a:rPr lang="tr-TR" sz="3600" dirty="0"/>
            </a:br>
            <a:r>
              <a:rPr lang="tr-TR" sz="3600" dirty="0" err="1" smtClean="0"/>
              <a:t>Fitokimyasal</a:t>
            </a:r>
            <a:r>
              <a:rPr lang="tr-TR" sz="3600" dirty="0" smtClean="0"/>
              <a:t> ?</a:t>
            </a:r>
            <a:br>
              <a:rPr lang="tr-TR" sz="3600" dirty="0" smtClean="0"/>
            </a:br>
            <a:r>
              <a:rPr lang="tr-TR" sz="3600" dirty="0"/>
              <a:t/>
            </a:r>
            <a:br>
              <a:rPr lang="tr-TR" sz="3600" dirty="0"/>
            </a:br>
            <a:r>
              <a:rPr lang="tr-TR" sz="3600" smtClean="0"/>
              <a:t>METABOLOMİK ?</a:t>
            </a:r>
            <a:endParaRPr lang="tr-TR" sz="3600" dirty="0"/>
          </a:p>
        </p:txBody>
      </p:sp>
      <p:pic>
        <p:nvPicPr>
          <p:cNvPr id="1028" name="Picture 4" descr="aynÄ±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45" y="523824"/>
            <a:ext cx="5080676" cy="504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46539940"/>
              </p:ext>
            </p:extLst>
          </p:nvPr>
        </p:nvGraphicFramePr>
        <p:xfrm>
          <a:off x="-1333710" y="-54460"/>
          <a:ext cx="8356372" cy="579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val 1"/>
          <p:cNvSpPr/>
          <p:nvPr/>
        </p:nvSpPr>
        <p:spPr>
          <a:xfrm>
            <a:off x="-141890" y="1796653"/>
            <a:ext cx="2222938" cy="2097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Flavanoid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ağ Ayraç 2"/>
          <p:cNvSpPr/>
          <p:nvPr/>
        </p:nvSpPr>
        <p:spPr>
          <a:xfrm>
            <a:off x="4367047" y="101600"/>
            <a:ext cx="654895" cy="5326743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Yuvarlatılmış Dikdörtgen 3"/>
          <p:cNvSpPr/>
          <p:nvPr/>
        </p:nvSpPr>
        <p:spPr>
          <a:xfrm>
            <a:off x="5281449" y="268014"/>
            <a:ext cx="3673866" cy="7770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Antiinflamatuar</a:t>
            </a:r>
            <a:endParaRPr lang="tr-T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5281449" y="1289625"/>
            <a:ext cx="3673866" cy="7770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Hipoglisemik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tr-T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5281449" y="2315277"/>
            <a:ext cx="3673866" cy="7770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Hipolipidemik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tr-T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5281449" y="3340929"/>
            <a:ext cx="3673866" cy="7770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Antioksidan </a:t>
            </a:r>
            <a:endParaRPr lang="tr-T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5315483" y="4366581"/>
            <a:ext cx="3673866" cy="7770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Antikanser</a:t>
            </a:r>
            <a:r>
              <a:rPr 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tr-T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0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3565623" y="268014"/>
            <a:ext cx="4931992" cy="819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Antiinflamatuar</a:t>
            </a:r>
            <a:endParaRPr lang="tr-TR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78" y="1466194"/>
            <a:ext cx="4786788" cy="7275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068" y="1466194"/>
            <a:ext cx="6421194" cy="954739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271291" y="3083084"/>
            <a:ext cx="8468374" cy="7794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Flavonoidler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antiinflamatur</a:t>
            </a:r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etki gösterir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şağı Ok 7"/>
          <p:cNvSpPr/>
          <p:nvPr/>
        </p:nvSpPr>
        <p:spPr>
          <a:xfrm>
            <a:off x="1781503" y="2420932"/>
            <a:ext cx="315311" cy="590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şağı Ok 8"/>
          <p:cNvSpPr/>
          <p:nvPr/>
        </p:nvSpPr>
        <p:spPr>
          <a:xfrm>
            <a:off x="6031620" y="2420932"/>
            <a:ext cx="274588" cy="590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9711558" y="3011213"/>
            <a:ext cx="2238703" cy="8513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Nasıl ?</a:t>
            </a:r>
            <a:endParaRPr lang="tr-T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157656" y="3988676"/>
            <a:ext cx="1623848" cy="1513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Antioksidan Aktivite</a:t>
            </a:r>
            <a:endParaRPr lang="tr-TR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1632857" y="4020208"/>
            <a:ext cx="1828801" cy="1513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Eikozanoid</a:t>
            </a:r>
            <a:r>
              <a:rPr lang="tr-T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oluşturucu enzimleri </a:t>
            </a:r>
            <a:endParaRPr lang="tr-TR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Aşağı Ok 12"/>
          <p:cNvSpPr/>
          <p:nvPr/>
        </p:nvSpPr>
        <p:spPr>
          <a:xfrm>
            <a:off x="3272156" y="4157429"/>
            <a:ext cx="428296" cy="13132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6273517" y="3988676"/>
            <a:ext cx="2212244" cy="1513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Proinflamatuar</a:t>
            </a:r>
            <a:r>
              <a:rPr lang="tr-T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molekülleri </a:t>
            </a:r>
            <a:endParaRPr lang="tr-T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şağı Ok 14"/>
          <p:cNvSpPr/>
          <p:nvPr/>
        </p:nvSpPr>
        <p:spPr>
          <a:xfrm>
            <a:off x="8283467" y="4157429"/>
            <a:ext cx="428296" cy="13132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uvarlatılmış Dikdörtgen 15"/>
          <p:cNvSpPr/>
          <p:nvPr/>
        </p:nvSpPr>
        <p:spPr>
          <a:xfrm>
            <a:off x="3597597" y="3980715"/>
            <a:ext cx="2708611" cy="1513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Proinflamatuar</a:t>
            </a:r>
            <a:r>
              <a:rPr lang="tr-TR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gen ekspresyonunu modüle ederek</a:t>
            </a:r>
            <a:endParaRPr lang="tr-TR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8739664" y="4041525"/>
            <a:ext cx="2797661" cy="1513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İnflamatuar</a:t>
            </a:r>
            <a:r>
              <a:rPr lang="tr-T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yanıtı azaltarak</a:t>
            </a:r>
            <a:endParaRPr lang="tr-T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1088</TotalTime>
  <Words>651</Words>
  <Application>Microsoft Office PowerPoint</Application>
  <PresentationFormat>Geniş ekran</PresentationFormat>
  <Paragraphs>117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Comic Sans MS</vt:lpstr>
      <vt:lpstr>Impact</vt:lpstr>
      <vt:lpstr>Ana Olay</vt:lpstr>
      <vt:lpstr>Sekonder metabolitlerin sağlık üzerine etkileri</vt:lpstr>
      <vt:lpstr>PowerPoint Sunusu</vt:lpstr>
      <vt:lpstr>PowerPoint Sunusu</vt:lpstr>
      <vt:lpstr>PowerPoint Sunusu</vt:lpstr>
      <vt:lpstr>PowerPoint Sunusu</vt:lpstr>
      <vt:lpstr>PowerPoint Sunusu</vt:lpstr>
      <vt:lpstr>Sekonder Bileşik ?  Bioaktif bileşik ?  Fitokimyasal ?  METABOLOMİK 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Sekonder metabolitlerin sağlık üzerine etkileri</dc:title>
  <dc:creator>Windows Kullanıcısı</dc:creator>
  <cp:lastModifiedBy>user</cp:lastModifiedBy>
  <cp:revision>110</cp:revision>
  <dcterms:created xsi:type="dcterms:W3CDTF">2018-04-02T07:23:53Z</dcterms:created>
  <dcterms:modified xsi:type="dcterms:W3CDTF">2019-11-01T06:26:53Z</dcterms:modified>
</cp:coreProperties>
</file>