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2"/>
  </p:notesMasterIdLst>
  <p:sldIdLst>
    <p:sldId id="315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6" r:id="rId11"/>
    <p:sldId id="325" r:id="rId12"/>
    <p:sldId id="363" r:id="rId13"/>
    <p:sldId id="364" r:id="rId14"/>
    <p:sldId id="324" r:id="rId15"/>
    <p:sldId id="365" r:id="rId16"/>
    <p:sldId id="366" r:id="rId17"/>
    <p:sldId id="367" r:id="rId18"/>
    <p:sldId id="368" r:id="rId19"/>
    <p:sldId id="369" r:id="rId20"/>
    <p:sldId id="370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ecmettin Tekin" initials="NT" lastIdx="8" clrIdx="0"/>
  <p:cmAuthor id="1" name="suni tohumlama" initials="st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18" autoAdjust="0"/>
    <p:restoredTop sz="86951" autoAdjust="0"/>
  </p:normalViewPr>
  <p:slideViewPr>
    <p:cSldViewPr>
      <p:cViewPr varScale="1">
        <p:scale>
          <a:sx n="113" d="100"/>
          <a:sy n="113" d="100"/>
        </p:scale>
        <p:origin x="262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DB663-F4D6-402C-B829-9A561D70844F}" type="datetimeFigureOut">
              <a:rPr lang="tr-TR" smtClean="0"/>
              <a:pPr/>
              <a:t>7.05.2019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BB35B7-30F1-4713-B830-F49188C3FF3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719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Sayın hocalarım, saygıdeğer meslektaşlarım ve değerli katılımcılar.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EE85-0F9D-4386-ABED-0688A66DED3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37391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Seminal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plazma testis,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epididimis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eklenti bezlerinde üretilip salgılanır ve spermanın sıvı kısmını oluşturur.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Seminal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plazma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zengin içeriği ile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sperm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fonksiyonu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fertilizasyon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öncesi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olayların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gerçekleşmesinde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görev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maktadır. Örneğin; 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erkek gamet h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ücrelerini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genital kanal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ına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aktaran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tampon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sıvı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olarak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</a:t>
            </a:r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 yapmakta, ejak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ülasyon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sırasında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kısrak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genital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kanalı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boyunca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spermatozoanın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hareketini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kolaylaştırmakta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reprodüktif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kanalında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immun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ataklara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karşı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spermatozoanın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korunmasını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sağlamaktadır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spermatozoonların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fonksiyonlarını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mobilize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etmektedir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Spermatozoanın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olgunlaşmasını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sağla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kapasitasyon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işleminin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etkileşimlerinin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basamaklarını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düzenlemektedir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EE85-0F9D-4386-ABED-0688A66DED35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184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Genel olarak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seminal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plazma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Protein,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iyon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serbest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amino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asitler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gibi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düşü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 molek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ağırlıklı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maddeler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monosakkaritler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lipidler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poliaminler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prostaglandin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steroid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hormonlar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gibi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maddeleri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içeren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karışı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md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ır.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Bu karışımın üretimi ve dolayısıyla içeriği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androjenik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kontrol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altındadır.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Mevsime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bağlı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olarak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belli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dönemlerde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seksüel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aktivite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gösteren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hayvanların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ejakülatlarında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seminal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plazma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kompozisyonu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miktarında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mevsimsel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farklılık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görülmektedir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mevsimin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asıl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etkisinin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spermatolojik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özelliklerden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çok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seminal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plazma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üzerine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olduğu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sürülmektedir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EE85-0F9D-4386-ABED-0688A66DED35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7680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Seminal</a:t>
            </a:r>
            <a:r>
              <a:rPr lang="tr-TR" dirty="0"/>
              <a:t> plazmadaki inorganik iyonların</a:t>
            </a:r>
            <a:r>
              <a:rPr lang="tr-TR" baseline="0" dirty="0"/>
              <a:t> başında </a:t>
            </a:r>
            <a:r>
              <a:rPr lang="tr-TR" baseline="0" dirty="0" err="1"/>
              <a:t>Na</a:t>
            </a:r>
            <a:r>
              <a:rPr lang="tr-TR" baseline="0" dirty="0"/>
              <a:t> ve Cl gelir. </a:t>
            </a:r>
            <a:r>
              <a:rPr lang="tr-TR" baseline="0" dirty="0" err="1"/>
              <a:t>Ca</a:t>
            </a:r>
            <a:r>
              <a:rPr lang="tr-TR" baseline="0" dirty="0"/>
              <a:t>, Mg, </a:t>
            </a:r>
            <a:r>
              <a:rPr lang="tr-TR" baseline="0" dirty="0" err="1"/>
              <a:t>Zn</a:t>
            </a:r>
            <a:r>
              <a:rPr lang="tr-TR" baseline="0" dirty="0"/>
              <a:t> ise düşük miktarlarda bulunur. Tüm spermada önemli miktarda bulunan K ve P ise </a:t>
            </a:r>
            <a:r>
              <a:rPr lang="tr-TR" baseline="0" dirty="0" err="1"/>
              <a:t>seminal</a:t>
            </a:r>
            <a:r>
              <a:rPr lang="tr-TR" baseline="0" dirty="0"/>
              <a:t> plazmadan ziyade </a:t>
            </a:r>
            <a:r>
              <a:rPr lang="tr-TR" baseline="0" dirty="0" err="1"/>
              <a:t>spermatozoonun</a:t>
            </a:r>
            <a:r>
              <a:rPr lang="tr-TR" baseline="0" dirty="0"/>
              <a:t> yapısında yoğunlaşmıştır. Genellikle hücreden </a:t>
            </a:r>
            <a:r>
              <a:rPr lang="tr-TR" baseline="0" dirty="0" err="1"/>
              <a:t>seminal</a:t>
            </a:r>
            <a:r>
              <a:rPr lang="tr-TR" baseline="0" dirty="0"/>
              <a:t> plazmaya Mg ve </a:t>
            </a:r>
            <a:r>
              <a:rPr lang="tr-TR" baseline="0" dirty="0" err="1"/>
              <a:t>K’un</a:t>
            </a:r>
            <a:r>
              <a:rPr lang="tr-TR" baseline="0" dirty="0"/>
              <a:t>, </a:t>
            </a:r>
            <a:r>
              <a:rPr lang="tr-TR" baseline="0" dirty="0" err="1"/>
              <a:t>seminal</a:t>
            </a:r>
            <a:r>
              <a:rPr lang="tr-TR" baseline="0" dirty="0"/>
              <a:t> plazmadan hücreye ise </a:t>
            </a:r>
            <a:r>
              <a:rPr lang="tr-TR" baseline="0" dirty="0" err="1"/>
              <a:t>Na</a:t>
            </a:r>
            <a:r>
              <a:rPr lang="tr-TR" baseline="0" dirty="0"/>
              <a:t> ve </a:t>
            </a:r>
            <a:r>
              <a:rPr lang="tr-TR" baseline="0" dirty="0" err="1"/>
              <a:t>Ca’un</a:t>
            </a:r>
            <a:r>
              <a:rPr lang="tr-TR" baseline="0" dirty="0"/>
              <a:t> geçtiği bildirilmiştir. Bu iyonların hepsi, </a:t>
            </a:r>
            <a:r>
              <a:rPr lang="tr-TR" baseline="0" dirty="0" err="1"/>
              <a:t>spermatozoonun</a:t>
            </a:r>
            <a:r>
              <a:rPr lang="tr-TR" baseline="0" dirty="0"/>
              <a:t> hücre </a:t>
            </a:r>
            <a:r>
              <a:rPr lang="tr-TR" baseline="0" dirty="0" err="1"/>
              <a:t>membranının</a:t>
            </a:r>
            <a:r>
              <a:rPr lang="tr-TR" baseline="0" dirty="0"/>
              <a:t> bütünlüğünü koruyarak ve normal </a:t>
            </a:r>
            <a:r>
              <a:rPr lang="tr-TR" baseline="0" dirty="0" err="1"/>
              <a:t>osmatik</a:t>
            </a:r>
            <a:r>
              <a:rPr lang="tr-TR" baseline="0" dirty="0"/>
              <a:t> basıncın sürdürülmesini sağlayarak yaşayabilme yeteneği üzerinde önemli rol oynarlar.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B35B7-30F1-4713-B830-F49188C3FF38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66735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Fruktoz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Gliserofosforilkolin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sorbitol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enerji kaynağı olarak kullanılmaktadır. Aygır spermasında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fruktoz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düzeyi oldukça düşük olup, başlıca enerji kaynağı glikozdur.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Sorbitol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GPC ise yalnızca aerobik şartlarda kullanılabilmektedir.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Veziküler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bezler tarafından üretilen bir şeker alkolü olan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sorbitol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fruktolizis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metabolizmasının bir ara ürünü olarak oluşur ve enzimler aracılığıyla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fruktoza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dönüşür.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Spermatozoonlar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için enerji kaynağı olarak kullanılmasının yanında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spermatozoonlarla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seminal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plazma arasındaki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ozmotik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basıncın ayarlanmasında da rol oynar.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Epididimiste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üretilen GPC başlıca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spermatozoonların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olgunlaşmasında görev alır. Bunun yanında enerji maddesi olarak da kullanılır.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GPC’nin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kullanılabilmesi için dişi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genital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kanalında  bulunan bir enzim tarafından etkin hale getirilmesi gerekir. GPC en fazla koç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seminal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plazmasında bulunur. Sitrik asit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ozmotik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basıncın düzenlenmesinde rol oynarken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inositol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membran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bütünlüğünün korunmasını sağlar. En fazla domuz spermasında bulunur. Ayrıca yine aygır spermasında diğer türlerden farklı olarak fazla miktarda bulunan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ergothioninin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antioksidan özelliği bulunmaktadır.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EE85-0F9D-4386-ABED-0688A66DED35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487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Sperma; testislerde üretilen, erkek gamet hücresi olan </a:t>
            </a:r>
            <a:r>
              <a:rPr lang="tr-TR" dirty="0" err="1"/>
              <a:t>spermatozoonlar</a:t>
            </a:r>
            <a:r>
              <a:rPr lang="tr-TR" dirty="0"/>
              <a:t> ile testis, </a:t>
            </a:r>
            <a:r>
              <a:rPr lang="tr-TR" dirty="0" err="1"/>
              <a:t>epididimis</a:t>
            </a:r>
            <a:r>
              <a:rPr lang="tr-TR" dirty="0"/>
              <a:t> ve eklenti bezleri tarafından salgılanan, </a:t>
            </a:r>
            <a:r>
              <a:rPr lang="tr-TR" dirty="0" err="1"/>
              <a:t>seminal</a:t>
            </a:r>
            <a:r>
              <a:rPr lang="tr-TR" dirty="0"/>
              <a:t> plazma olarak adlandırılan, sıvı olmak üzere iki kısımdan oluşmaktadır.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EE85-0F9D-4386-ABED-0688A66DED35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082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err="1"/>
              <a:t>Ejakülasyon</a:t>
            </a:r>
            <a:r>
              <a:rPr lang="tr-TR" baseline="0" dirty="0"/>
              <a:t> t</a:t>
            </a:r>
            <a:r>
              <a:rPr lang="tr-TR" dirty="0"/>
              <a:t>estislerde üretilen </a:t>
            </a:r>
            <a:r>
              <a:rPr lang="tr-TR" dirty="0" err="1"/>
              <a:t>spermatozoonların</a:t>
            </a:r>
            <a:r>
              <a:rPr lang="tr-TR" dirty="0"/>
              <a:t>, eklenti bezlerinde üretilen </a:t>
            </a:r>
            <a:r>
              <a:rPr lang="tr-TR" dirty="0" err="1"/>
              <a:t>seminal</a:t>
            </a:r>
            <a:r>
              <a:rPr lang="tr-TR" dirty="0"/>
              <a:t> plazma</a:t>
            </a:r>
            <a:r>
              <a:rPr lang="tr-TR" baseline="0" dirty="0"/>
              <a:t> ile</a:t>
            </a:r>
            <a:r>
              <a:rPr lang="tr-TR" dirty="0"/>
              <a:t> cinsel uyarım sonucunda </a:t>
            </a:r>
            <a:r>
              <a:rPr lang="tr-TR" dirty="0" err="1"/>
              <a:t>penil</a:t>
            </a:r>
            <a:r>
              <a:rPr lang="tr-TR" dirty="0"/>
              <a:t> </a:t>
            </a:r>
            <a:r>
              <a:rPr lang="tr-TR" dirty="0" err="1"/>
              <a:t>üretra</a:t>
            </a:r>
            <a:r>
              <a:rPr lang="tr-TR" dirty="0"/>
              <a:t> lümeninde</a:t>
            </a:r>
            <a:r>
              <a:rPr lang="tr-TR" baseline="0" dirty="0"/>
              <a:t> birikip, güçlü kas </a:t>
            </a:r>
            <a:r>
              <a:rPr lang="tr-TR" baseline="0" dirty="0" err="1"/>
              <a:t>kontraksiyonlarıyla</a:t>
            </a:r>
            <a:r>
              <a:rPr lang="tr-TR" baseline="0" dirty="0"/>
              <a:t> hızla dış ortama aktarılması olarak tanımlanır.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EE85-0F9D-4386-ABED-0688A66DED35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577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EE85-0F9D-4386-ABED-0688A66DED35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3270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Spermatozoon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hücrelerden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farklı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olarak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mümkün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düşük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miktarda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yükü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taşımak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diş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genital kanal i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flagellar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hareket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yapabilme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yeteneği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düzgün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hızlı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ilerleyerek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olgun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oosite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ulaşmak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taşıdığı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genetik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materyali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aktarmak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için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dizayn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edilmiş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kısım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kuyruk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bölümlerinden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oluşmaktadır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EE85-0F9D-4386-ABED-0688A66DED35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980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EE85-0F9D-4386-ABED-0688A66DED3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1902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olarak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eliptik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yapıda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spatül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raketine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benzer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olarak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tanımlanan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bölümünün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hacminin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büyük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çoğunluğunu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genetik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materyal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hücre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çekirdeği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oluşturmaktadır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Spermatozoonun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kısmı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örtülmüştür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spermatozoon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hücresinin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tamamını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çevrelerken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iç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nükleus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membranı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olarak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görev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almaktadır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arasında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kısımda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spermatozoonun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oosit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çevresinde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bulunan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hücreleri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geçebilmesi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için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gerekli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enzimleri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taşıyan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akrozom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verilen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bulunmaktadır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Akrozom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bölümünün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yaklaşık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%60’ını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kaplamaktadır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EE85-0F9D-4386-ABED-0688A66DED35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6425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kısım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bölümünün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sonunda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bulunan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implantasyon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çukurluğuna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sentrioller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vasıtasıyla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sıkıca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yerleşmiş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durumdadır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areket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sistemini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oluşturan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fibril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bunların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çevresinde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iç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tarafta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çift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çift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kalın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fibrilden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oluşmuş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aksiyal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fibril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yığınır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yığının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etrafını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hareket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için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gerekli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enerjiyi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üreten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mitokondriler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heliks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şeklinde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sarmış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durumdadır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6EE85-0F9D-4386-ABED-0688A66DED35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2961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kısmı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kısımla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aynı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gittikçe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daralan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yapıdadır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Kuyruğu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kısımdan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ayıran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mitokondriyal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heliksin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yerini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fibröz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kılıftır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B35B7-30F1-4713-B830-F49188C3FF38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7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30C914D-BDCD-448B-8CFE-EA9241262B1A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9A8C6F4-9E14-44ED-AF03-C109DAB0F5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C333B-DC26-4E85-BB59-EB5603BB082E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831C3-AC24-4461-9A78-0F46198D4E5F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834D-A0AC-47F8-BFC2-C45323D7B27F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6F86-8186-4F27-BA82-D267AD3A9068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B40F-81D3-4EF7-8EDB-CCE1DD786D5B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117BC-7A90-45DB-893B-D11448E0A497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4D3C-21A7-49D2-B85F-04A807683858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6415B-1B12-4614-856F-449DF2C522FB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A21B792A-02A5-4F57-81B0-3CF47D6034E9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F955989-FED0-4098-A809-9EE062CDF22A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9A8C6F4-9E14-44ED-AF03-C109DAB0F5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95A16B-B186-4B5D-9EC6-D3666F23CB11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9A8C6F4-9E14-44ED-AF03-C109DAB0F5E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22961" y="1410847"/>
            <a:ext cx="7586402" cy="2591518"/>
          </a:xfrm>
        </p:spPr>
        <p:txBody>
          <a:bodyPr>
            <a:noAutofit/>
          </a:bodyPr>
          <a:lstStyle/>
          <a:p>
            <a:pPr algn="ctr"/>
            <a:r>
              <a:rPr lang="tr-TR" sz="3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Spermatozoa</a:t>
            </a:r>
            <a:r>
              <a:rPr lang="tr-TR" sz="3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endParaRPr lang="tr-TR" sz="36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F56AE-968A-43BB-989F-B0B947C6EED4}" type="datetime1"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7.05.2019</a:t>
            </a:fld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F488-7A20-4C06-AB1D-959FB4BCA64C}" type="slidenum"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522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999084" y="2276872"/>
            <a:ext cx="7200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Buffer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 </a:t>
            </a: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feeding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male </a:t>
            </a: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gamete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endParaRPr lang="nl-NL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facilitate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movement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spermatozoa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Protection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spermatozoa </a:t>
            </a: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immune attacks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Mobilize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functions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spermatozoon</a:t>
            </a:r>
            <a:endParaRPr lang="nl-NL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Maturation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spermatozoa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organize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complex stages of </a:t>
            </a:r>
            <a:r>
              <a:rPr lang="nl-NL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gametes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849E6-A614-4648-BAC5-D0F992E4A75C}" type="datetime1"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7.05.2019</a:t>
            </a:fld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F488-7A20-4C06-AB1D-959FB4BCA64C}" type="slidenum"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Unvan 1"/>
          <p:cNvSpPr txBox="1">
            <a:spLocks/>
          </p:cNvSpPr>
          <p:nvPr/>
        </p:nvSpPr>
        <p:spPr>
          <a:xfrm>
            <a:off x="827584" y="404664"/>
            <a:ext cx="7543800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5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Seminal</a:t>
            </a:r>
            <a:r>
              <a:rPr lang="tr-TR" sz="5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5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Plasma</a:t>
            </a:r>
            <a:endParaRPr lang="tr-T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fficeArt object"/>
          <p:cNvPicPr/>
          <p:nvPr/>
        </p:nvPicPr>
        <p:blipFill rotWithShape="1">
          <a:blip r:embed="rId3">
            <a:extLst/>
          </a:blip>
          <a:srcRect/>
          <a:stretch>
            <a:fillRect/>
          </a:stretch>
        </p:blipFill>
        <p:spPr>
          <a:xfrm>
            <a:off x="6228184" y="116632"/>
            <a:ext cx="2419088" cy="3312368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058937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426314" y="1724248"/>
            <a:ext cx="874846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588" indent="-128588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norganik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elementler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5788" lvl="1" indent="-128588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Na, Cl, Ca, Mg, P, K, Zn, vb.</a:t>
            </a:r>
            <a:endParaRPr lang="tr-TR" sz="16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8588" indent="-128588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üçü</a:t>
            </a:r>
            <a:r>
              <a:rPr lang="it-IT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molek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üllü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elementler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5788" lvl="1" indent="-128588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ruktoz</a:t>
            </a:r>
            <a:r>
              <a:rPr lang="tr-TR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gliserofosforilkolin</a:t>
            </a:r>
            <a:r>
              <a:rPr lang="tr-TR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(GPC), a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skorbik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asit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ATP,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sitrik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asit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sorbitol</a:t>
            </a:r>
            <a:r>
              <a:rPr lang="tr-TR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inositol</a:t>
            </a:r>
            <a:r>
              <a:rPr lang="tr-TR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ergothionin</a:t>
            </a:r>
            <a:endParaRPr lang="tr-TR" sz="16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8588" indent="-128588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zottan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zengin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küçü</a:t>
            </a:r>
            <a:r>
              <a:rPr lang="it-IT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molek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üller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5788" lvl="1" indent="-128588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monyak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kreatin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histamin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flavin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vb.</a:t>
            </a:r>
            <a:endParaRPr lang="tr-TR" sz="16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8588" indent="-128588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üşük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yüksek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moleküler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ağırlıklı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proteinler</a:t>
            </a:r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eptidler</a:t>
            </a:r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ipidler</a:t>
            </a:r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minoasitler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G, Ig A, Ig E, Ig M</a:t>
            </a:r>
            <a:endParaRPr lang="tr-TR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FSH, LH</a:t>
            </a:r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nhibin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insülin</a:t>
            </a:r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kininojen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prolaktin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relaksin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steroid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bağlayıcı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proteinler</a:t>
            </a:r>
            <a:endParaRPr lang="tr-TR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Antitripsin</a:t>
            </a:r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likoprotein</a:t>
            </a:r>
            <a:endParaRPr lang="tr-TR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grubu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antijenleri</a:t>
            </a:r>
            <a:endParaRPr lang="tr-TR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650450" y="1139473"/>
            <a:ext cx="1484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u="sng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F3E09-983C-4FB6-A5F0-FD5A88EBA3CE}" type="datetime1"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7.05.2019</a:t>
            </a:fld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F488-7A20-4C06-AB1D-959FB4BCA64C}" type="slidenum"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Unvan 1"/>
          <p:cNvSpPr txBox="1">
            <a:spLocks/>
          </p:cNvSpPr>
          <p:nvPr/>
        </p:nvSpPr>
        <p:spPr>
          <a:xfrm>
            <a:off x="872108" y="-139370"/>
            <a:ext cx="7543800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5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Seminal</a:t>
            </a:r>
            <a:r>
              <a:rPr lang="tr-TR" sz="5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5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Plasma</a:t>
            </a:r>
            <a:endParaRPr lang="tr-T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officeArt object"/>
          <p:cNvPicPr/>
          <p:nvPr/>
        </p:nvPicPr>
        <p:blipFill rotWithShape="1">
          <a:blip r:embed="rId3">
            <a:extLst/>
          </a:blip>
          <a:srcRect/>
          <a:stretch>
            <a:fillRect/>
          </a:stretch>
        </p:blipFill>
        <p:spPr>
          <a:xfrm>
            <a:off x="7020272" y="116632"/>
            <a:ext cx="1627000" cy="2280015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390157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834D-A0AC-47F8-BFC2-C45323D7B27F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827584" y="404664"/>
            <a:ext cx="7543800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5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İnorganic</a:t>
            </a:r>
            <a:r>
              <a:rPr lang="tr-TR" sz="5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5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Elements</a:t>
            </a:r>
            <a:endParaRPr lang="tr-T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827584" y="2412456"/>
            <a:ext cx="7200800" cy="3268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amounts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Mg,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spermatozoon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Integrity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membrane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Osmotic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pressure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Viability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246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834D-A0AC-47F8-BFC2-C45323D7B27F}" type="datetime1">
              <a:rPr lang="tr-TR" smtClean="0"/>
              <a:pPr/>
              <a:t>7.05.2019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827584" y="404664"/>
            <a:ext cx="7543800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5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Organik </a:t>
            </a:r>
            <a:r>
              <a:rPr lang="tr-TR" sz="5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Substants</a:t>
            </a:r>
            <a:endParaRPr lang="tr-T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827584" y="1513445"/>
            <a:ext cx="7200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Fruktoz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Gliserofosforilkolin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(GPC)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Sorbitol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supply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Osmotic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pressure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Membrane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Integrity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4442248" y="1513445"/>
            <a:ext cx="1696490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Sitrik asit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İnositol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Ergothionin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3976914" y="4293096"/>
            <a:ext cx="4318811" cy="1092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Spermatozoon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Maturation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Antioksidan</a:t>
            </a:r>
          </a:p>
        </p:txBody>
      </p:sp>
    </p:spTree>
    <p:extLst>
      <p:ext uri="{BB962C8B-B14F-4D97-AF65-F5344CB8AC3E}">
        <p14:creationId xmlns:p14="http://schemas.microsoft.com/office/powerpoint/2010/main" val="433659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/>
          <p:cNvSpPr txBox="1">
            <a:spLocks/>
          </p:cNvSpPr>
          <p:nvPr/>
        </p:nvSpPr>
        <p:spPr>
          <a:xfrm>
            <a:off x="251520" y="404664"/>
            <a:ext cx="2724063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251520" y="1499501"/>
            <a:ext cx="48965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FRUKTOZ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Sorbitol</a:t>
            </a:r>
            <a:r>
              <a:rPr lang="tr-TR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		</a:t>
            </a:r>
            <a:r>
              <a:rPr lang="tr-TR" sz="24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Fruktoz</a:t>
            </a:r>
            <a:endParaRPr lang="tr-TR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GPC</a:t>
            </a:r>
          </a:p>
        </p:txBody>
      </p:sp>
      <p:sp>
        <p:nvSpPr>
          <p:cNvPr id="2" name="Sağ Ok 1"/>
          <p:cNvSpPr/>
          <p:nvPr/>
        </p:nvSpPr>
        <p:spPr>
          <a:xfrm>
            <a:off x="1835696" y="2026336"/>
            <a:ext cx="1955737" cy="7006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Fruktolizis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3" name="Unvan 1"/>
          <p:cNvSpPr txBox="1">
            <a:spLocks/>
          </p:cNvSpPr>
          <p:nvPr/>
        </p:nvSpPr>
        <p:spPr>
          <a:xfrm>
            <a:off x="5369533" y="2809275"/>
            <a:ext cx="3774467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Membrane</a:t>
            </a:r>
            <a:r>
              <a:rPr lang="tr-TR" sz="32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İntegrity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5917776" y="1499501"/>
            <a:ext cx="30767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Sorbitol</a:t>
            </a:r>
            <a:endParaRPr lang="tr-TR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Sitrik asit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tr-TR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Unvan 1"/>
          <p:cNvSpPr txBox="1">
            <a:spLocks/>
          </p:cNvSpPr>
          <p:nvPr/>
        </p:nvSpPr>
        <p:spPr>
          <a:xfrm>
            <a:off x="259560" y="2852936"/>
            <a:ext cx="3223320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Maturation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256656" y="3952183"/>
            <a:ext cx="3076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GPC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tr-TR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Unvan 1"/>
          <p:cNvSpPr txBox="1">
            <a:spLocks/>
          </p:cNvSpPr>
          <p:nvPr/>
        </p:nvSpPr>
        <p:spPr>
          <a:xfrm>
            <a:off x="5920680" y="400254"/>
            <a:ext cx="3223320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Ozmotic</a:t>
            </a:r>
            <a:r>
              <a:rPr lang="tr-TR" sz="32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Pressure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5364270" y="3897343"/>
            <a:ext cx="3076763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İnositol</a:t>
            </a:r>
            <a:endParaRPr lang="tr-TR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Unvan 1"/>
          <p:cNvSpPr txBox="1">
            <a:spLocks/>
          </p:cNvSpPr>
          <p:nvPr/>
        </p:nvSpPr>
        <p:spPr>
          <a:xfrm>
            <a:off x="2900182" y="3897343"/>
            <a:ext cx="3223320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Antioksidan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2841013" y="4954981"/>
            <a:ext cx="3076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Ergothionin</a:t>
            </a:r>
            <a:endParaRPr lang="tr-TR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tr-TR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111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834D-A0AC-47F8-BFC2-C45323D7B27F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8" name="Unvan 1"/>
          <p:cNvSpPr txBox="1">
            <a:spLocks/>
          </p:cNvSpPr>
          <p:nvPr/>
        </p:nvSpPr>
        <p:spPr>
          <a:xfrm>
            <a:off x="827584" y="404664"/>
            <a:ext cx="8316416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Proteins</a:t>
            </a:r>
            <a:r>
              <a:rPr lang="tr-TR" sz="4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tr-TR" sz="4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Aminoasids</a:t>
            </a:r>
            <a:endParaRPr lang="tr-T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827584" y="1513445"/>
            <a:ext cx="818544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Seminal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plazma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proteins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Aminoasit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Gliserofosforilkolin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gliserofosforilinositol</a:t>
            </a: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Regulation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various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complex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stages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fertilization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Reducing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harmful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oxidative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stress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Fatty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transport</a:t>
            </a:r>
          </a:p>
        </p:txBody>
      </p:sp>
    </p:spTree>
    <p:extLst>
      <p:ext uri="{BB962C8B-B14F-4D97-AF65-F5344CB8AC3E}">
        <p14:creationId xmlns:p14="http://schemas.microsoft.com/office/powerpoint/2010/main" val="403507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834D-A0AC-47F8-BFC2-C45323D7B27F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07504" y="404664"/>
            <a:ext cx="9036496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Seminal</a:t>
            </a:r>
            <a:r>
              <a:rPr lang="tr-TR" sz="3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Plazma </a:t>
            </a:r>
            <a:r>
              <a:rPr lang="tr-TR" sz="36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Proteins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827584" y="1513445"/>
            <a:ext cx="7200800" cy="2345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Epididimis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accesory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Glands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Proteins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Carrying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Fibronectin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Module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Cysteine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Rich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Secretor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Proteins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Spermazdezinler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820585" y="3544987"/>
            <a:ext cx="4600940" cy="2806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capacitation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Creation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oviductal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sperm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reservoir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Immuntolerance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Spermatozoa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Sperm transport in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female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genital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tract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Gamet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interaction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Fusion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07504" y="4149080"/>
            <a:ext cx="28151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Deficiency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Stallion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</a:p>
        </p:txBody>
      </p:sp>
    </p:spTree>
    <p:extLst>
      <p:ext uri="{BB962C8B-B14F-4D97-AF65-F5344CB8AC3E}">
        <p14:creationId xmlns:p14="http://schemas.microsoft.com/office/powerpoint/2010/main" val="1415248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834D-A0AC-47F8-BFC2-C45323D7B27F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827584" y="404664"/>
            <a:ext cx="8316416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Aminoasitler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827584" y="1513445"/>
            <a:ext cx="7200800" cy="248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Glutamik</a:t>
            </a:r>
            <a:r>
              <a:rPr lang="tr-TR" sz="3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asid</a:t>
            </a:r>
            <a:endParaRPr lang="tr-TR" sz="36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Hipotaurin</a:t>
            </a:r>
            <a:endParaRPr lang="tr-TR" sz="36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Karnitin</a:t>
            </a:r>
            <a:endParaRPr lang="tr-TR" sz="36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827584" y="3964366"/>
            <a:ext cx="27491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6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Ergothionin</a:t>
            </a:r>
            <a:endParaRPr lang="tr-TR" sz="36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3995936" y="2060848"/>
            <a:ext cx="12241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5436096" y="1799238"/>
            <a:ext cx="1936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 &amp; </a:t>
            </a:r>
            <a:r>
              <a:rPr lang="tr-TR" sz="2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</a:t>
            </a:r>
            <a:endParaRPr lang="tr-TR" sz="2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Düz Ok Bağlayıcısı 10"/>
          <p:cNvCxnSpPr/>
          <p:nvPr/>
        </p:nvCxnSpPr>
        <p:spPr>
          <a:xfrm>
            <a:off x="3576735" y="2852936"/>
            <a:ext cx="16433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5436096" y="2591326"/>
            <a:ext cx="824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</a:t>
            </a:r>
            <a:endParaRPr lang="tr-TR" sz="2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Düz Ok Bağlayıcısı 13"/>
          <p:cNvCxnSpPr/>
          <p:nvPr/>
        </p:nvCxnSpPr>
        <p:spPr>
          <a:xfrm>
            <a:off x="2987824" y="3688728"/>
            <a:ext cx="16201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4807139" y="3426062"/>
            <a:ext cx="3437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 &amp; </a:t>
            </a:r>
            <a:r>
              <a:rPr lang="tr-TR" sz="2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</a:t>
            </a:r>
            <a:r>
              <a:rPr lang="tr-TR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Stallion</a:t>
            </a:r>
            <a:endParaRPr lang="tr-TR" sz="2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4812741" y="4218149"/>
            <a:ext cx="26372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</a:t>
            </a:r>
            <a:r>
              <a:rPr lang="tr-TR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Stallion</a:t>
            </a:r>
            <a:endParaRPr lang="tr-TR" sz="2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Düz Ok Bağlayıcısı 17"/>
          <p:cNvCxnSpPr/>
          <p:nvPr/>
        </p:nvCxnSpPr>
        <p:spPr>
          <a:xfrm>
            <a:off x="3576735" y="4479759"/>
            <a:ext cx="10312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843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834D-A0AC-47F8-BFC2-C45323D7B27F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1043608" y="1772816"/>
            <a:ext cx="383630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Gliserofosforilkolin</a:t>
            </a: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Gliserofosforilinositol</a:t>
            </a: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3491880" y="3861048"/>
            <a:ext cx="523091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Rams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bulls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stallions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pig</a:t>
            </a:r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Maximum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rams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singles</a:t>
            </a:r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Maturation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spermatozoa</a:t>
            </a:r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aerobic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481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834D-A0AC-47F8-BFC2-C45323D7B27F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827584" y="404664"/>
            <a:ext cx="8316416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Faty</a:t>
            </a:r>
            <a:r>
              <a:rPr lang="tr-TR" sz="3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043608" y="1772816"/>
            <a:ext cx="275908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Fosfatidilkolin</a:t>
            </a: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Lesitin</a:t>
            </a: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Asetilhidrolaz</a:t>
            </a: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Steroidler</a:t>
            </a: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Prostaglandin</a:t>
            </a:r>
            <a:endParaRPr lang="tr-TR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Düz Ok Bağlayıcısı 8"/>
          <p:cNvCxnSpPr/>
          <p:nvPr/>
        </p:nvCxnSpPr>
        <p:spPr>
          <a:xfrm>
            <a:off x="3802697" y="2060848"/>
            <a:ext cx="16333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>
            <a:off x="2699792" y="2924944"/>
            <a:ext cx="27363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3802697" y="3789040"/>
            <a:ext cx="16333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3131840" y="4581128"/>
            <a:ext cx="23042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3707904" y="5445224"/>
            <a:ext cx="17281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5724128" y="1772816"/>
            <a:ext cx="861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5724128" y="2663334"/>
            <a:ext cx="824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5724128" y="3527430"/>
            <a:ext cx="23759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Stallion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5707560" y="4319518"/>
            <a:ext cx="8018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5724127" y="5183614"/>
            <a:ext cx="1936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 &amp;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ağ Ayraç 22"/>
          <p:cNvSpPr/>
          <p:nvPr/>
        </p:nvSpPr>
        <p:spPr>
          <a:xfrm>
            <a:off x="6794747" y="1860030"/>
            <a:ext cx="562780" cy="132652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Metin kutusu 23"/>
          <p:cNvSpPr txBox="1"/>
          <p:nvPr/>
        </p:nvSpPr>
        <p:spPr>
          <a:xfrm>
            <a:off x="7357527" y="2200126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Equal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</a:t>
            </a:r>
            <a:endParaRPr lang="tr-TR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819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Sperm</a:t>
            </a:r>
            <a:endParaRPr lang="tr-T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6349" y="2326530"/>
            <a:ext cx="1852817" cy="300083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Spermatozoon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384537" y="2327554"/>
            <a:ext cx="18405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Seminal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Plazma</a:t>
            </a:r>
          </a:p>
        </p:txBody>
      </p:sp>
      <p:sp>
        <p:nvSpPr>
          <p:cNvPr id="6" name="Eşittir 5"/>
          <p:cNvSpPr/>
          <p:nvPr/>
        </p:nvSpPr>
        <p:spPr>
          <a:xfrm>
            <a:off x="5108118" y="2184709"/>
            <a:ext cx="685800" cy="6858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35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rtı 6"/>
          <p:cNvSpPr/>
          <p:nvPr/>
        </p:nvSpPr>
        <p:spPr>
          <a:xfrm>
            <a:off x="2899413" y="2291167"/>
            <a:ext cx="549466" cy="47288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3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793918" y="2160270"/>
            <a:ext cx="195824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5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Sperm</a:t>
            </a:r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12F5-51B4-4A28-9F03-29BCA55E8D45}" type="datetime1"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7.05.2019</a:t>
            </a:fld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layt Numarası Yer Tutucusu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F488-7A20-4C06-AB1D-959FB4BCA64C}" type="slidenum"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o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320969"/>
              </p:ext>
            </p:extLst>
          </p:nvPr>
        </p:nvGraphicFramePr>
        <p:xfrm>
          <a:off x="25803" y="3164629"/>
          <a:ext cx="9072000" cy="2308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25780">
                <a:tc>
                  <a:txBody>
                    <a:bodyPr/>
                    <a:lstStyle/>
                    <a:p>
                      <a:r>
                        <a:rPr lang="tr-TR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</a:t>
                      </a:r>
                      <a:endParaRPr lang="tr-T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Volume (ml)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Concentration</a:t>
                      </a: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(x10⁹/ml)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Concentration</a:t>
                      </a: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(x10⁹/</a:t>
                      </a:r>
                      <a:r>
                        <a:rPr lang="tr-TR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ejakülat</a:t>
                      </a: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</a:t>
                      </a:r>
                      <a:endParaRPr lang="tr-T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tr-T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Colour</a:t>
                      </a:r>
                      <a:endParaRPr lang="tr-T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tr-T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Bull</a:t>
                      </a:r>
                      <a:endParaRPr lang="tr-T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(2-10)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 (0,3-2)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6,5-7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Ram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(0,5-2)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(2-5)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6-7,3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Koyu krem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Buck</a:t>
                      </a:r>
                      <a:endParaRPr lang="tr-T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(0,5-2,5)</a:t>
                      </a:r>
                      <a:endParaRPr lang="tr-T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(1-5)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6,5-7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Koyu krem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Sow</a:t>
                      </a:r>
                      <a:endParaRPr lang="tr-T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 (150-500)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</a:t>
                      </a:r>
                      <a:r>
                        <a:rPr lang="tr-TR" sz="15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(0,025-0,35)</a:t>
                      </a:r>
                      <a:endParaRPr lang="tr-T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7-7,9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Açık krem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Stallion</a:t>
                      </a:r>
                      <a:endParaRPr lang="tr-T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 (20-300)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 (0,03-0,8)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6,2-7,8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Açık krem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(7-30)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 (0,1-1)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6,7-6,8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Açık krem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01196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834D-A0AC-47F8-BFC2-C45323D7B27F}" type="datetime1">
              <a:rPr lang="tr-TR" smtClean="0"/>
              <a:pPr/>
              <a:t>7.05.2019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8C6F4-9E14-44ED-AF03-C109DAB0F5E2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827584" y="404664"/>
            <a:ext cx="8316416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Faty</a:t>
            </a:r>
            <a:r>
              <a:rPr lang="tr-TR" sz="3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Acids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043608" y="1772816"/>
            <a:ext cx="7508915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Oxidation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protection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motility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Acrosome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fertilization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Coagulation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Activating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(PAF)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autocrine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leading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paracrine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functions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812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2019-3593-4EA9-8BC5-BBE3502369BD}" type="datetime1"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7.05.2019</a:t>
            </a:fld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F488-7A20-4C06-AB1D-959FB4BCA64C}" type="slidenum"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Unvan 1"/>
          <p:cNvSpPr>
            <a:spLocks noGrp="1"/>
          </p:cNvSpPr>
          <p:nvPr>
            <p:ph type="title"/>
          </p:nvPr>
        </p:nvSpPr>
        <p:spPr>
          <a:xfrm>
            <a:off x="822960" y="1072203"/>
            <a:ext cx="7543800" cy="1088068"/>
          </a:xfrm>
        </p:spPr>
        <p:txBody>
          <a:bodyPr>
            <a:normAutofit/>
          </a:bodyPr>
          <a:lstStyle/>
          <a:p>
            <a:r>
              <a:rPr lang="tr-TR" sz="54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Ejaculation</a:t>
            </a:r>
            <a:endParaRPr lang="tr-T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3"/>
          <a:srcRect b="7138"/>
          <a:stretch/>
        </p:blipFill>
        <p:spPr>
          <a:xfrm>
            <a:off x="930146" y="2299681"/>
            <a:ext cx="1231868" cy="1068295"/>
          </a:xfrm>
          <a:prstGeom prst="rect">
            <a:avLst/>
          </a:prstGeom>
        </p:spPr>
      </p:pic>
      <p:pic>
        <p:nvPicPr>
          <p:cNvPr id="16" name="officeArt object"/>
          <p:cNvPicPr/>
          <p:nvPr/>
        </p:nvPicPr>
        <p:blipFill rotWithShape="1">
          <a:blip r:embed="rId4">
            <a:extLst/>
          </a:blip>
          <a:srcRect/>
          <a:stretch>
            <a:fillRect/>
          </a:stretch>
        </p:blipFill>
        <p:spPr>
          <a:xfrm>
            <a:off x="1150997" y="3851478"/>
            <a:ext cx="790166" cy="1285811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1" name="Sağ Ok 20"/>
          <p:cNvSpPr/>
          <p:nvPr/>
        </p:nvSpPr>
        <p:spPr>
          <a:xfrm rot="20447060">
            <a:off x="1953530" y="4146175"/>
            <a:ext cx="1703231" cy="363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Seminal</a:t>
            </a:r>
            <a:r>
              <a:rPr lang="tr-TR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plazma</a:t>
            </a:r>
          </a:p>
        </p:txBody>
      </p:sp>
      <p:sp>
        <p:nvSpPr>
          <p:cNvPr id="22" name="Sağ Ok 21"/>
          <p:cNvSpPr/>
          <p:nvPr/>
        </p:nvSpPr>
        <p:spPr>
          <a:xfrm rot="1414451">
            <a:off x="2192829" y="3213245"/>
            <a:ext cx="1373609" cy="363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Spermatozoon</a:t>
            </a:r>
            <a:endParaRPr lang="tr-TR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Metin kutusu 22"/>
          <p:cNvSpPr txBox="1"/>
          <p:nvPr/>
        </p:nvSpPr>
        <p:spPr>
          <a:xfrm>
            <a:off x="3453942" y="3622554"/>
            <a:ext cx="161614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1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Üretra</a:t>
            </a:r>
            <a:r>
              <a:rPr lang="tr-TR" sz="21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lümen</a:t>
            </a:r>
          </a:p>
        </p:txBody>
      </p:sp>
      <p:sp>
        <p:nvSpPr>
          <p:cNvPr id="24" name="Şeritli Sağ Ok 23"/>
          <p:cNvSpPr/>
          <p:nvPr/>
        </p:nvSpPr>
        <p:spPr>
          <a:xfrm>
            <a:off x="5094054" y="3441024"/>
            <a:ext cx="1706469" cy="81426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Contraction</a:t>
            </a:r>
            <a:endParaRPr lang="tr-TR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6821693" y="3640023"/>
            <a:ext cx="239681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1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External</a:t>
            </a:r>
            <a:r>
              <a:rPr lang="tr-TR" sz="21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1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enviroment</a:t>
            </a:r>
            <a:endParaRPr lang="tr-TR" sz="21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790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3473-FF5E-495B-99A0-B55E56E5B497}" type="datetime1"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7.05.2019</a:t>
            </a:fld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F488-7A20-4C06-AB1D-959FB4BCA64C}" type="slidenum"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Unvan 1"/>
          <p:cNvSpPr>
            <a:spLocks noGrp="1"/>
          </p:cNvSpPr>
          <p:nvPr>
            <p:ph type="title"/>
          </p:nvPr>
        </p:nvSpPr>
        <p:spPr>
          <a:xfrm>
            <a:off x="822960" y="1072203"/>
            <a:ext cx="7543800" cy="1088068"/>
          </a:xfrm>
        </p:spPr>
        <p:txBody>
          <a:bodyPr>
            <a:noAutofit/>
          </a:bodyPr>
          <a:lstStyle/>
          <a:p>
            <a:r>
              <a:rPr lang="tr-TR" sz="36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Ejaculation</a:t>
            </a:r>
            <a:r>
              <a:rPr lang="tr-TR" sz="3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358347"/>
              </p:ext>
            </p:extLst>
          </p:nvPr>
        </p:nvGraphicFramePr>
        <p:xfrm>
          <a:off x="232473" y="2636846"/>
          <a:ext cx="8536120" cy="2727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3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3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Species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Ejakülasyon</a:t>
                      </a:r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time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Fraction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Deposition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Gel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652"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Bull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Short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None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Vagina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None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652">
                <a:tc>
                  <a:txBody>
                    <a:bodyPr/>
                    <a:lstStyle/>
                    <a:p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Ram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Short</a:t>
                      </a:r>
                      <a:endParaRPr kumimoji="0" lang="tr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None</a:t>
                      </a:r>
                      <a:endParaRPr kumimoji="0" lang="tr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Vagina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None</a:t>
                      </a:r>
                      <a:endParaRPr kumimoji="0" lang="tr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652"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Buck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Short</a:t>
                      </a:r>
                      <a:endParaRPr kumimoji="0" lang="tr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None</a:t>
                      </a:r>
                      <a:endParaRPr kumimoji="0" lang="tr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Vagina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None</a:t>
                      </a:r>
                      <a:endParaRPr kumimoji="0" lang="tr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652"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Stallion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Long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Uterus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Exist</a:t>
                      </a:r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*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652"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Dog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Long</a:t>
                      </a:r>
                      <a:endParaRPr kumimoji="0" lang="tr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Vagina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None</a:t>
                      </a:r>
                      <a:endParaRPr kumimoji="0" lang="tr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652"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Sow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Long</a:t>
                      </a:r>
                      <a:endParaRPr kumimoji="0" lang="tr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Uterus</a:t>
                      </a:r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Cervix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Exist</a:t>
                      </a:r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*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393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C:\Users\suni tohumlama\Desktop\spermatozoon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6"/>
          <a:stretch/>
        </p:blipFill>
        <p:spPr bwMode="auto">
          <a:xfrm>
            <a:off x="822958" y="2016578"/>
            <a:ext cx="5693257" cy="40047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D5408-E20B-4BB9-93DE-69BE97209383}" type="datetime1"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7.05.2019</a:t>
            </a:fld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F488-7A20-4C06-AB1D-959FB4BCA64C}" type="slidenum"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Unvan 1"/>
          <p:cNvSpPr txBox="1">
            <a:spLocks/>
          </p:cNvSpPr>
          <p:nvPr/>
        </p:nvSpPr>
        <p:spPr>
          <a:xfrm>
            <a:off x="865562" y="1104879"/>
            <a:ext cx="7543800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5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Spermatozoon</a:t>
            </a:r>
            <a:endParaRPr lang="tr-T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35739" y="2843225"/>
            <a:ext cx="2919389" cy="19620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Ø"/>
            </a:pPr>
            <a:r>
              <a:rPr lang="tr-TR" sz="405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tr-TR" sz="405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 Kısım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tr-TR" sz="405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Kuyruk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3275856" y="3573016"/>
            <a:ext cx="1292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chemeClr val="bg2">
                    <a:lumMod val="50000"/>
                  </a:schemeClr>
                </a:solidFill>
                <a:latin typeface="Times-Roman"/>
              </a:rPr>
              <a:t>50</a:t>
            </a:r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Times-Roman"/>
              </a:rPr>
              <a:t> - 80</a:t>
            </a:r>
            <a:r>
              <a:rPr lang="el-GR" dirty="0">
                <a:solidFill>
                  <a:schemeClr val="bg2">
                    <a:lumMod val="50000"/>
                  </a:schemeClr>
                </a:solidFill>
                <a:latin typeface="Times-Roman"/>
              </a:rPr>
              <a:t> </a:t>
            </a:r>
            <a:r>
              <a:rPr lang="el-GR" dirty="0">
                <a:solidFill>
                  <a:schemeClr val="bg2">
                    <a:lumMod val="50000"/>
                  </a:schemeClr>
                </a:solidFill>
                <a:latin typeface="Times-Roman"/>
                <a:cs typeface="Arial Tur" panose="020B0604020202020204" pitchFamily="34" charset="0"/>
              </a:rPr>
              <a:t>µ</a:t>
            </a:r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Times-Roman"/>
              </a:rPr>
              <a:t>m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701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36EA-5F14-46FA-8B96-412C1FCA997B}" type="datetime1">
              <a:rPr lang="tr-TR" smtClean="0"/>
              <a:t>7.05.2019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F488-7A20-4C06-AB1D-959FB4BCA64C}" type="slidenum">
              <a:rPr lang="tr-TR" smtClean="0"/>
              <a:t>6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8606" y="857251"/>
            <a:ext cx="4405394" cy="474951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1"/>
            <a:ext cx="4738606" cy="474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91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36EA-5F14-46FA-8B96-412C1FCA997B}" type="datetime1">
              <a:rPr lang="tr-TR" smtClean="0"/>
              <a:t>7.05.2019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F488-7A20-4C06-AB1D-959FB4BCA64C}" type="slidenum">
              <a:rPr lang="tr-TR" smtClean="0"/>
              <a:t>7</a:t>
            </a:fld>
            <a:endParaRPr lang="tr-TR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865562" y="1104879"/>
            <a:ext cx="7543800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5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</a:t>
            </a:r>
            <a:endParaRPr lang="tr-T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7164" y="1029592"/>
            <a:ext cx="5099111" cy="4595588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3858451" y="915180"/>
            <a:ext cx="1600951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chemeClr val="bg2">
                    <a:lumMod val="50000"/>
                  </a:schemeClr>
                </a:solidFill>
              </a:rPr>
              <a:t>Plazma </a:t>
            </a:r>
            <a:r>
              <a:rPr lang="tr-TR" sz="1500" dirty="0" err="1">
                <a:solidFill>
                  <a:schemeClr val="bg2">
                    <a:lumMod val="50000"/>
                  </a:schemeClr>
                </a:solidFill>
              </a:rPr>
              <a:t>Membranı</a:t>
            </a:r>
            <a:endParaRPr lang="tr-TR" sz="15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3858451" y="1179633"/>
            <a:ext cx="1325876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500" dirty="0" err="1">
                <a:solidFill>
                  <a:schemeClr val="bg2">
                    <a:lumMod val="50000"/>
                  </a:schemeClr>
                </a:solidFill>
              </a:rPr>
              <a:t>Perforatoryum</a:t>
            </a:r>
            <a:endParaRPr lang="tr-TR" sz="15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4085749" y="1421836"/>
            <a:ext cx="872098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500" dirty="0" err="1">
                <a:solidFill>
                  <a:schemeClr val="bg2">
                    <a:lumMod val="50000"/>
                  </a:schemeClr>
                </a:solidFill>
              </a:rPr>
              <a:t>Akrozom</a:t>
            </a:r>
            <a:endParaRPr lang="tr-TR" sz="15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3858451" y="1778451"/>
            <a:ext cx="1383851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500" dirty="0">
                <a:solidFill>
                  <a:schemeClr val="bg2">
                    <a:lumMod val="50000"/>
                  </a:schemeClr>
                </a:solidFill>
              </a:rPr>
              <a:t>İç </a:t>
            </a:r>
            <a:r>
              <a:rPr lang="tr-TR" sz="1500" dirty="0" err="1">
                <a:solidFill>
                  <a:schemeClr val="bg2">
                    <a:lumMod val="50000"/>
                  </a:schemeClr>
                </a:solidFill>
              </a:rPr>
              <a:t>Membran</a:t>
            </a:r>
            <a:endParaRPr lang="tr-TR" sz="15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4094164" y="2042232"/>
            <a:ext cx="866519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chemeClr val="bg2">
                    <a:lumMod val="50000"/>
                  </a:schemeClr>
                </a:solidFill>
              </a:rPr>
              <a:t>Çekirdek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4094164" y="3107756"/>
            <a:ext cx="927287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350" dirty="0" err="1">
                <a:solidFill>
                  <a:schemeClr val="bg2">
                    <a:lumMod val="50000"/>
                  </a:schemeClr>
                </a:solidFill>
              </a:rPr>
              <a:t>Ekvatoryal</a:t>
            </a:r>
            <a:r>
              <a:rPr lang="tr-TR" sz="1350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r>
              <a:rPr lang="tr-TR" sz="1350" dirty="0" err="1">
                <a:solidFill>
                  <a:schemeClr val="bg2">
                    <a:lumMod val="50000"/>
                  </a:schemeClr>
                </a:solidFill>
              </a:rPr>
              <a:t>Segment</a:t>
            </a:r>
            <a:endParaRPr lang="tr-TR" sz="13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858451" y="4336733"/>
            <a:ext cx="1888787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350" dirty="0" err="1">
                <a:solidFill>
                  <a:schemeClr val="bg2">
                    <a:lumMod val="50000"/>
                  </a:schemeClr>
                </a:solidFill>
              </a:rPr>
              <a:t>İmplantasyon</a:t>
            </a:r>
            <a:r>
              <a:rPr lang="tr-TR" sz="1350" dirty="0">
                <a:solidFill>
                  <a:schemeClr val="bg2">
                    <a:lumMod val="50000"/>
                  </a:schemeClr>
                </a:solidFill>
              </a:rPr>
              <a:t> Çukurluğu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4025683" y="3769825"/>
            <a:ext cx="1320554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tr-TR" sz="1500" dirty="0" err="1">
                <a:solidFill>
                  <a:schemeClr val="bg2">
                    <a:lumMod val="50000"/>
                  </a:schemeClr>
                </a:solidFill>
              </a:rPr>
              <a:t>Postakrozomal</a:t>
            </a:r>
            <a:endParaRPr lang="tr-TR" sz="1500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tr-TR" sz="1500" dirty="0">
                <a:solidFill>
                  <a:schemeClr val="bg2">
                    <a:lumMod val="50000"/>
                  </a:schemeClr>
                </a:solidFill>
              </a:rPr>
              <a:t>Bölge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4046939" y="4542110"/>
            <a:ext cx="1451085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500" dirty="0">
                <a:solidFill>
                  <a:schemeClr val="bg2">
                    <a:lumMod val="50000"/>
                  </a:schemeClr>
                </a:solidFill>
              </a:rPr>
              <a:t>Boyun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4293835" y="4828061"/>
            <a:ext cx="1669139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500" dirty="0" err="1">
                <a:solidFill>
                  <a:schemeClr val="bg2">
                    <a:lumMod val="50000"/>
                  </a:schemeClr>
                </a:solidFill>
              </a:rPr>
              <a:t>Sentriol</a:t>
            </a:r>
            <a:endParaRPr lang="tr-TR" sz="15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3660747" y="4897975"/>
            <a:ext cx="633088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sz="1500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3909354" y="5076579"/>
            <a:ext cx="1785874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500" dirty="0" err="1">
                <a:solidFill>
                  <a:schemeClr val="bg2">
                    <a:lumMod val="50000"/>
                  </a:schemeClr>
                </a:solidFill>
              </a:rPr>
              <a:t>Mitokondriyal</a:t>
            </a:r>
            <a:r>
              <a:rPr lang="tr-TR" sz="15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tr-TR" sz="1500" dirty="0" err="1">
                <a:solidFill>
                  <a:schemeClr val="bg2">
                    <a:lumMod val="50000"/>
                  </a:schemeClr>
                </a:solidFill>
              </a:rPr>
              <a:t>Heliks</a:t>
            </a:r>
            <a:endParaRPr lang="tr-TR" sz="15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4159134" y="5376662"/>
            <a:ext cx="1000402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500" dirty="0" err="1">
                <a:solidFill>
                  <a:schemeClr val="bg2">
                    <a:lumMod val="50000"/>
                  </a:schemeClr>
                </a:solidFill>
              </a:rPr>
              <a:t>Aksonema</a:t>
            </a:r>
            <a:endParaRPr lang="tr-TR" sz="15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805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36EA-5F14-46FA-8B96-412C1FCA997B}" type="datetime1">
              <a:rPr lang="tr-TR" smtClean="0"/>
              <a:t>7.05.2019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F488-7A20-4C06-AB1D-959FB4BCA64C}" type="slidenum">
              <a:rPr lang="tr-TR" smtClean="0"/>
              <a:t>8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865562" y="1104879"/>
            <a:ext cx="7543800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5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Midpiece</a:t>
            </a:r>
            <a:endParaRPr lang="tr-T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3" t="5358" b="58405"/>
          <a:stretch/>
        </p:blipFill>
        <p:spPr>
          <a:xfrm>
            <a:off x="6484126" y="2192948"/>
            <a:ext cx="2528906" cy="3383538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281" b="52264"/>
          <a:stretch/>
        </p:blipFill>
        <p:spPr>
          <a:xfrm>
            <a:off x="523549" y="2192947"/>
            <a:ext cx="3342227" cy="3383539"/>
          </a:xfrm>
          <a:prstGeom prst="rect">
            <a:avLst/>
          </a:prstGeom>
        </p:spPr>
      </p:pic>
      <p:sp>
        <p:nvSpPr>
          <p:cNvPr id="19" name="Metin kutusu 18"/>
          <p:cNvSpPr txBox="1"/>
          <p:nvPr/>
        </p:nvSpPr>
        <p:spPr>
          <a:xfrm>
            <a:off x="4414566" y="2893378"/>
            <a:ext cx="23184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>
                <a:solidFill>
                  <a:schemeClr val="bg2">
                    <a:lumMod val="50000"/>
                  </a:schemeClr>
                </a:solidFill>
              </a:rPr>
              <a:t>Mitokondriyal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</a:rPr>
              <a:t>Heliks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4462171" y="3745325"/>
            <a:ext cx="15957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</a:rPr>
              <a:t>Merkezi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</a:rPr>
              <a:t>Fibril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4089277" y="4065248"/>
            <a:ext cx="1199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</a:rPr>
              <a:t>İnce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</a:rPr>
              <a:t>Fibril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4248537" y="4342247"/>
            <a:ext cx="1268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</a:rPr>
              <a:t>Kalın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</a:rPr>
              <a:t>Fibril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11" name="Düz Ok Bağlayıcısı 10"/>
          <p:cNvCxnSpPr>
            <a:endCxn id="19" idx="1"/>
          </p:cNvCxnSpPr>
          <p:nvPr/>
        </p:nvCxnSpPr>
        <p:spPr>
          <a:xfrm>
            <a:off x="3077859" y="2893378"/>
            <a:ext cx="1336707" cy="200055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endCxn id="20" idx="1"/>
          </p:cNvCxnSpPr>
          <p:nvPr/>
        </p:nvCxnSpPr>
        <p:spPr>
          <a:xfrm>
            <a:off x="2363921" y="3876161"/>
            <a:ext cx="2098250" cy="69219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/>
          <p:nvPr/>
        </p:nvCxnSpPr>
        <p:spPr>
          <a:xfrm>
            <a:off x="2812768" y="4382995"/>
            <a:ext cx="1435769" cy="109293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Düz Ok Bağlayıcısı 24"/>
          <p:cNvCxnSpPr>
            <a:endCxn id="21" idx="1"/>
          </p:cNvCxnSpPr>
          <p:nvPr/>
        </p:nvCxnSpPr>
        <p:spPr>
          <a:xfrm>
            <a:off x="2670710" y="4192206"/>
            <a:ext cx="1418567" cy="73097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1779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36EA-5F14-46FA-8B96-412C1FCA997B}" type="datetime1">
              <a:rPr lang="tr-TR" smtClean="0"/>
              <a:t>7.05.2019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F488-7A20-4C06-AB1D-959FB4BCA64C}" type="slidenum">
              <a:rPr lang="tr-TR" smtClean="0"/>
              <a:t>9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865562" y="1104879"/>
            <a:ext cx="7543800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5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Tail</a:t>
            </a:r>
            <a:endParaRPr lang="tr-T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75" r="41933"/>
          <a:stretch/>
        </p:blipFill>
        <p:spPr>
          <a:xfrm>
            <a:off x="391288" y="2181725"/>
            <a:ext cx="3723512" cy="341967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40" t="61432" b="5379"/>
          <a:stretch/>
        </p:blipFill>
        <p:spPr>
          <a:xfrm>
            <a:off x="5558523" y="2206637"/>
            <a:ext cx="3062447" cy="3369848"/>
          </a:xfrm>
          <a:prstGeom prst="rect">
            <a:avLst/>
          </a:prstGeom>
        </p:spPr>
      </p:pic>
      <p:sp>
        <p:nvSpPr>
          <p:cNvPr id="14" name="Metin kutusu 13"/>
          <p:cNvSpPr txBox="1"/>
          <p:nvPr/>
        </p:nvSpPr>
        <p:spPr>
          <a:xfrm>
            <a:off x="4296364" y="4251305"/>
            <a:ext cx="1268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</a:rPr>
              <a:t>Kalın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</a:rPr>
              <a:t>Fibril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4005771" y="3269626"/>
            <a:ext cx="1199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</a:rPr>
              <a:t>İnce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</a:rPr>
              <a:t>Fibril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4479043" y="3724408"/>
            <a:ext cx="15957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</a:rPr>
              <a:t>Merkezi 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</a:rPr>
              <a:t>Fibril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3991747" y="2429175"/>
            <a:ext cx="12583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>
                <a:solidFill>
                  <a:schemeClr val="bg2">
                    <a:lumMod val="50000"/>
                  </a:schemeClr>
                </a:solidFill>
              </a:rPr>
              <a:t>Fibröz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</a:rPr>
              <a:t> Kılıf</a:t>
            </a:r>
          </a:p>
        </p:txBody>
      </p:sp>
      <p:cxnSp>
        <p:nvCxnSpPr>
          <p:cNvPr id="21" name="Düz Ok Bağlayıcısı 20"/>
          <p:cNvCxnSpPr>
            <a:endCxn id="20" idx="1"/>
          </p:cNvCxnSpPr>
          <p:nvPr/>
        </p:nvCxnSpPr>
        <p:spPr>
          <a:xfrm>
            <a:off x="2511387" y="2615793"/>
            <a:ext cx="1480360" cy="13437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>
            <a:endCxn id="16" idx="1"/>
          </p:cNvCxnSpPr>
          <p:nvPr/>
        </p:nvCxnSpPr>
        <p:spPr>
          <a:xfrm>
            <a:off x="2687733" y="3387211"/>
            <a:ext cx="1318038" cy="82470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endCxn id="18" idx="1"/>
          </p:cNvCxnSpPr>
          <p:nvPr/>
        </p:nvCxnSpPr>
        <p:spPr>
          <a:xfrm>
            <a:off x="2381032" y="3862647"/>
            <a:ext cx="2098011" cy="61816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endCxn id="14" idx="1"/>
          </p:cNvCxnSpPr>
          <p:nvPr/>
        </p:nvCxnSpPr>
        <p:spPr>
          <a:xfrm>
            <a:off x="3051657" y="4385264"/>
            <a:ext cx="1244707" cy="66096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9386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2236</TotalTime>
  <Words>1313</Words>
  <Application>Microsoft Macintosh PowerPoint</Application>
  <PresentationFormat>On-screen Show (4:3)</PresentationFormat>
  <Paragraphs>300</Paragraphs>
  <Slides>20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Arial Tur</vt:lpstr>
      <vt:lpstr>Calibri</vt:lpstr>
      <vt:lpstr>Times New Roman</vt:lpstr>
      <vt:lpstr>Times-Roman</vt:lpstr>
      <vt:lpstr>Verdana</vt:lpstr>
      <vt:lpstr>Wingdings</vt:lpstr>
      <vt:lpstr>Wingdings 2</vt:lpstr>
      <vt:lpstr>Wingdings 3</vt:lpstr>
      <vt:lpstr>Kalabalık</vt:lpstr>
      <vt:lpstr>Spermatozoa Types</vt:lpstr>
      <vt:lpstr>Sperm</vt:lpstr>
      <vt:lpstr>Ejaculation</vt:lpstr>
      <vt:lpstr>Ejaculation types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AYGIRLARDA ANDROLOJİK MUAYENELER ve  DAMIZLIK SEÇİMİ</dc:title>
  <dc:creator>Gizem</dc:creator>
  <cp:lastModifiedBy>Microsoft</cp:lastModifiedBy>
  <cp:revision>185</cp:revision>
  <dcterms:created xsi:type="dcterms:W3CDTF">2014-06-04T18:59:44Z</dcterms:created>
  <dcterms:modified xsi:type="dcterms:W3CDTF">2019-05-07T13:17:05Z</dcterms:modified>
</cp:coreProperties>
</file>