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6" r:id="rId11"/>
    <p:sldId id="325" r:id="rId12"/>
    <p:sldId id="363" r:id="rId13"/>
    <p:sldId id="364" r:id="rId14"/>
    <p:sldId id="324" r:id="rId15"/>
    <p:sldId id="365" r:id="rId16"/>
    <p:sldId id="366" r:id="rId17"/>
    <p:sldId id="367" r:id="rId18"/>
    <p:sldId id="368" r:id="rId19"/>
    <p:sldId id="369" r:id="rId20"/>
    <p:sldId id="37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cmettin Tekin" initials="NT" lastIdx="8" clrIdx="0"/>
  <p:cmAuthor id="1" name="suni tohumlama" initials="s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8" autoAdjust="0"/>
    <p:restoredTop sz="86951" autoAdjust="0"/>
  </p:normalViewPr>
  <p:slideViewPr>
    <p:cSldViewPr>
      <p:cViewPr varScale="1">
        <p:scale>
          <a:sx n="113" d="100"/>
          <a:sy n="113" d="100"/>
        </p:scale>
        <p:origin x="2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B663-F4D6-402C-B829-9A561D70844F}" type="datetimeFigureOut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35B7-30F1-4713-B830-F49188C3FF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7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Sayın hocalarım, saygıdeğer meslektaşlarım ve değerli katılımcılar.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73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testis,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epididimis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eklenti bezlerinde üretilip salgılanır ve spermanın sıvı kısmını oluşturur.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zengin içeriği 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sperm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fonksiyonu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fertilizasyon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gerçekleşmesinde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maktadır. Örneğin;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erkek gamet h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ücrelerini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genital kanal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ına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aktaran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tampon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sıvı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 yapmakta, ejak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ülasyon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genital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boyunca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kolaylaştırmakta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reprodüktif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kanalında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ataklara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karşı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korunmasını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sağlamaktadır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fonksiyonlarını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mobilize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Spermatozoanın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olgunlaşmasını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kapasitasyon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işleminin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etkileşimlerinin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basamaklarını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düzenlemektedir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18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 olarak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amino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asitler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molek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ağırlıklı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maddeler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monosakkaritler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poliaminler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prostaglandin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steroid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hormonlar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maddeleri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karışı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ır.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karışımın üretimi ve dolayısıyla içeriği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androjenik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kontrol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altındadır.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bağlı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dönemlerde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seksüel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hayvanların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ejakülatlarında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seminal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kompozisyonu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mevsimsel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farklılık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görülmektedir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mevsimin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asıl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etkisinin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spermatolojik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özelliklerden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seminal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sürülmektedir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76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Seminal</a:t>
            </a:r>
            <a:r>
              <a:rPr lang="tr-TR" dirty="0"/>
              <a:t> plazmadaki inorganik iyonların</a:t>
            </a:r>
            <a:r>
              <a:rPr lang="tr-TR" baseline="0" dirty="0"/>
              <a:t> başında </a:t>
            </a:r>
            <a:r>
              <a:rPr lang="tr-TR" baseline="0" dirty="0" err="1"/>
              <a:t>Na</a:t>
            </a:r>
            <a:r>
              <a:rPr lang="tr-TR" baseline="0" dirty="0"/>
              <a:t> ve Cl gelir. </a:t>
            </a:r>
            <a:r>
              <a:rPr lang="tr-TR" baseline="0" dirty="0" err="1"/>
              <a:t>Ca</a:t>
            </a:r>
            <a:r>
              <a:rPr lang="tr-TR" baseline="0" dirty="0"/>
              <a:t>, Mg, </a:t>
            </a:r>
            <a:r>
              <a:rPr lang="tr-TR" baseline="0" dirty="0" err="1"/>
              <a:t>Zn</a:t>
            </a:r>
            <a:r>
              <a:rPr lang="tr-TR" baseline="0" dirty="0"/>
              <a:t> ise düşük miktarlarda bulunur. Tüm spermada önemli miktarda bulunan K ve P ise </a:t>
            </a:r>
            <a:r>
              <a:rPr lang="tr-TR" baseline="0" dirty="0" err="1"/>
              <a:t>seminal</a:t>
            </a:r>
            <a:r>
              <a:rPr lang="tr-TR" baseline="0" dirty="0"/>
              <a:t> plazmadan ziyade </a:t>
            </a:r>
            <a:r>
              <a:rPr lang="tr-TR" baseline="0" dirty="0" err="1"/>
              <a:t>spermatozoonun</a:t>
            </a:r>
            <a:r>
              <a:rPr lang="tr-TR" baseline="0" dirty="0"/>
              <a:t> yapısında yoğunlaşmıştır. Genellikle hücreden </a:t>
            </a:r>
            <a:r>
              <a:rPr lang="tr-TR" baseline="0" dirty="0" err="1"/>
              <a:t>seminal</a:t>
            </a:r>
            <a:r>
              <a:rPr lang="tr-TR" baseline="0" dirty="0"/>
              <a:t> plazmaya Mg ve </a:t>
            </a:r>
            <a:r>
              <a:rPr lang="tr-TR" baseline="0" dirty="0" err="1"/>
              <a:t>K’un</a:t>
            </a:r>
            <a:r>
              <a:rPr lang="tr-TR" baseline="0" dirty="0"/>
              <a:t>, </a:t>
            </a:r>
            <a:r>
              <a:rPr lang="tr-TR" baseline="0" dirty="0" err="1"/>
              <a:t>seminal</a:t>
            </a:r>
            <a:r>
              <a:rPr lang="tr-TR" baseline="0" dirty="0"/>
              <a:t> plazmadan hücreye ise </a:t>
            </a:r>
            <a:r>
              <a:rPr lang="tr-TR" baseline="0" dirty="0" err="1"/>
              <a:t>Na</a:t>
            </a:r>
            <a:r>
              <a:rPr lang="tr-TR" baseline="0" dirty="0"/>
              <a:t> ve </a:t>
            </a:r>
            <a:r>
              <a:rPr lang="tr-TR" baseline="0" dirty="0" err="1"/>
              <a:t>Ca’un</a:t>
            </a:r>
            <a:r>
              <a:rPr lang="tr-TR" baseline="0" dirty="0"/>
              <a:t> geçtiği bildirilmiştir. Bu iyonların hepsi, </a:t>
            </a:r>
            <a:r>
              <a:rPr lang="tr-TR" baseline="0" dirty="0" err="1"/>
              <a:t>spermatozoonun</a:t>
            </a:r>
            <a:r>
              <a:rPr lang="tr-TR" baseline="0" dirty="0"/>
              <a:t> hücre </a:t>
            </a:r>
            <a:r>
              <a:rPr lang="tr-TR" baseline="0" dirty="0" err="1"/>
              <a:t>membranının</a:t>
            </a:r>
            <a:r>
              <a:rPr lang="tr-TR" baseline="0" dirty="0"/>
              <a:t> bütünlüğünü koruyarak ve normal </a:t>
            </a:r>
            <a:r>
              <a:rPr lang="tr-TR" baseline="0" dirty="0" err="1"/>
              <a:t>osmatik</a:t>
            </a:r>
            <a:r>
              <a:rPr lang="tr-TR" baseline="0" dirty="0"/>
              <a:t> basıncın sürdürülmesini sağlayarak yaşayabilme yeteneği üzerinde önemli rol oynarlar.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35B7-30F1-4713-B830-F49188C3FF38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673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Gliserofosforilkolin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enerji kaynağı olarak kullanılmaktadır. Aygır spermasında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düzeyi oldukça düşük olup, başlıca enerji kaynağı glikozdur.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GPC ise yalnızca aerobik şartlarda kullanılabilmektedir.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Veziküler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bezler tarafından üretilen bir şeker alkolü olan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sorbitol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fruktolizis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metabolizmasının bir ara ürünü olarak oluşur ve enzimler aracılığıyla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fruktoza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dönüşür.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için enerji kaynağı olarak kullanılmasının yanında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spermatozoonlarla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 arasındaki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ozmotik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basıncın ayarlanmasında da rol oynar.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Epididimiste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üretilen GPC başlıca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spermatozoonların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olgunlaşmasında görev alır. Bunun yanında enerji maddesi olarak da kullanılır.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GPC’nin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kullanılabilmesi için dişi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genital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kanalında  bulunan bir enzim tarafından etkin hale getirilmesi gerekir. GPC en fazla koç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seminal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plazmasında bulunur. Sitrik asit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ozmotik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basıncın düzenlenmesinde rol oynarken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inositol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bütünlüğünün korunmasını sağlar. En fazla domuz spermasında bulunur. Ayrıca yine aygır spermasında diğer türlerden farklı olarak fazla miktarda bulunan </a:t>
            </a:r>
            <a:r>
              <a:rPr lang="tr-T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ergothioninin</a:t>
            </a:r>
            <a:r>
              <a:rPr lang="tr-T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antioksidan özelliği bulunmaktadır.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4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Sperma; testislerde üretilen, erkek gamet hücresi olan </a:t>
            </a:r>
            <a:r>
              <a:rPr lang="tr-TR" dirty="0" err="1"/>
              <a:t>spermatozoonlar</a:t>
            </a:r>
            <a:r>
              <a:rPr lang="tr-TR" dirty="0"/>
              <a:t> ile testis, </a:t>
            </a:r>
            <a:r>
              <a:rPr lang="tr-TR" dirty="0" err="1"/>
              <a:t>epididimis</a:t>
            </a:r>
            <a:r>
              <a:rPr lang="tr-TR" dirty="0"/>
              <a:t> ve eklenti bezleri tarafından salgılanan, </a:t>
            </a:r>
            <a:r>
              <a:rPr lang="tr-TR" dirty="0" err="1"/>
              <a:t>seminal</a:t>
            </a:r>
            <a:r>
              <a:rPr lang="tr-TR" dirty="0"/>
              <a:t> plazma olarak adlandırılan, sıvı olmak üzere iki kısımdan oluşmaktadır.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08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/>
              <a:t>Ejakülasyon</a:t>
            </a:r>
            <a:r>
              <a:rPr lang="tr-TR" baseline="0" dirty="0"/>
              <a:t> t</a:t>
            </a:r>
            <a:r>
              <a:rPr lang="tr-TR" dirty="0"/>
              <a:t>estislerde üretilen </a:t>
            </a:r>
            <a:r>
              <a:rPr lang="tr-TR" dirty="0" err="1"/>
              <a:t>spermatozoonların</a:t>
            </a:r>
            <a:r>
              <a:rPr lang="tr-TR" dirty="0"/>
              <a:t>, eklenti bezlerinde üretilen </a:t>
            </a:r>
            <a:r>
              <a:rPr lang="tr-TR" dirty="0" err="1"/>
              <a:t>seminal</a:t>
            </a:r>
            <a:r>
              <a:rPr lang="tr-TR" dirty="0"/>
              <a:t> plazma</a:t>
            </a:r>
            <a:r>
              <a:rPr lang="tr-TR" baseline="0" dirty="0"/>
              <a:t> ile</a:t>
            </a:r>
            <a:r>
              <a:rPr lang="tr-TR" dirty="0"/>
              <a:t> cinsel uyarım sonucunda </a:t>
            </a:r>
            <a:r>
              <a:rPr lang="tr-TR" dirty="0" err="1"/>
              <a:t>penil</a:t>
            </a:r>
            <a:r>
              <a:rPr lang="tr-TR" dirty="0"/>
              <a:t> </a:t>
            </a:r>
            <a:r>
              <a:rPr lang="tr-TR" dirty="0" err="1"/>
              <a:t>üretra</a:t>
            </a:r>
            <a:r>
              <a:rPr lang="tr-TR" dirty="0"/>
              <a:t> lümeninde</a:t>
            </a:r>
            <a:r>
              <a:rPr lang="tr-TR" baseline="0" dirty="0"/>
              <a:t> birikip, güçlü kas </a:t>
            </a:r>
            <a:r>
              <a:rPr lang="tr-TR" baseline="0" dirty="0" err="1"/>
              <a:t>kontraksiyonlarıyla</a:t>
            </a:r>
            <a:r>
              <a:rPr lang="tr-TR" baseline="0" dirty="0"/>
              <a:t> hızla dış ortama aktarılması olarak tanımlanır.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57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2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diğer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hücrelerden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mümkün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düşük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miktarda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yükü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diş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genital kanal i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flagellar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yapabilme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yeteneği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düzgün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doğrusal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hızlı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ilerleyerek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olgun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ulaşmak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taşıdığı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aktarmak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dizayn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edilmiş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kuyruk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bölümlerinden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98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90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eliptik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spatül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raketine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tanımlanan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hacminin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büyük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çoğunluğunu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materyal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çekirdeği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örtülmüştür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spermatozoon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hücresinin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tamamını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çevrelerken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nükleus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görev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spermatozoonun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oosit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hücreleri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geçebilmesi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enzimleri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taşıyan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akrozom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Akrozom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yaklaşık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%60’ını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kaplamaktadır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42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bölümünün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sonunda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implantasyon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çukurluğuna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sentrioller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vasıtasıyla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sıkıca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yerleşmiş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durumdadır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oluşturan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fibril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bunların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çevresinde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çift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fibrilden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oluşmuş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aksiyal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fibril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yığınır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yığının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etrafını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enerjiyi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mitokondriler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şeklinde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sarmış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durumdadır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E85-0F9D-4386-ABED-0688A66DED3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29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kısmı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gittikçe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yapıdadır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Kuyruğu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kısımdan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ayıran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mitokondriyal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heliksin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fibröz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kılıftır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35B7-30F1-4713-B830-F49188C3FF38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0C914D-BDCD-448B-8CFE-EA9241262B1A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333B-DC26-4E85-BB59-EB5603BB082E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31C3-AC24-4461-9A78-0F46198D4E5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6F86-8186-4F27-BA82-D267AD3A9068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B40F-81D3-4EF7-8EDB-CCE1DD786D5B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17BC-7A90-45DB-893B-D11448E0A497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D3C-21A7-49D2-B85F-04A807683858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415B-1B12-4614-856F-449DF2C522FB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1B792A-02A5-4F57-81B0-3CF47D6034E9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55989-FED0-4098-A809-9EE062CDF22A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95A16B-B186-4B5D-9EC6-D3666F23CB11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A8C6F4-9E14-44ED-AF03-C109DAB0F5E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22961" y="1410847"/>
            <a:ext cx="7586402" cy="2591518"/>
          </a:xfrm>
        </p:spPr>
        <p:txBody>
          <a:bodyPr>
            <a:noAutofit/>
          </a:bodyPr>
          <a:lstStyle/>
          <a:p>
            <a:pPr algn="ctr"/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</a:t>
            </a:r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56AE-968A-43BB-989F-B0B947C6EED4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2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999084" y="2276872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male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gamete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spermatozoa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spermatozoa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immune attacks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nl-NL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Maturation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spermatozoa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complex stages of </a:t>
            </a:r>
            <a:r>
              <a:rPr lang="nl-NL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gametes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49E6-A614-4648-BAC5-D0F992E4A75C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6228184" y="116632"/>
            <a:ext cx="2419088" cy="331236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5893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6314" y="1724248"/>
            <a:ext cx="87484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norganik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Na, Cl, Ca, Mg, P, K, Zn, vb.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molek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üllü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ruktoz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(GPC), a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skorbik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ATP,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sitrik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inositol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zottan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zengin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molek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5788" lvl="1" indent="-128588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monyak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flavin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vb.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üşük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moleküler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ağırlıklı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proteinler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eptidler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ipidler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minoasitler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G, Ig A, Ig E, Ig M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FSH, LH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nhibin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insülin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kininojen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prolaktin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relaksin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steroid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bağlayıcı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proteinler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Antitripsin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likoprotein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antijenleri</a:t>
            </a:r>
            <a:endParaRPr lang="tr-TR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650450" y="1139473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3E09-983C-4FB6-A5F0-FD5A88EBA3CE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872108" y="-139370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7020272" y="116632"/>
            <a:ext cx="1627000" cy="22800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9015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İnorganic</a:t>
            </a:r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2412456"/>
            <a:ext cx="7200800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amounts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Mg,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 </a:t>
            </a:r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Substants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Fruktoz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(GPC)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42248" y="1513445"/>
            <a:ext cx="16964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Sitrik asit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İnositol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76914" y="4293096"/>
            <a:ext cx="4318811" cy="1092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Maturation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Antioksidan</a:t>
            </a:r>
          </a:p>
        </p:txBody>
      </p:sp>
    </p:spTree>
    <p:extLst>
      <p:ext uri="{BB962C8B-B14F-4D97-AF65-F5344CB8AC3E}">
        <p14:creationId xmlns:p14="http://schemas.microsoft.com/office/powerpoint/2010/main" val="43365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 txBox="1">
            <a:spLocks/>
          </p:cNvSpPr>
          <p:nvPr/>
        </p:nvSpPr>
        <p:spPr>
          <a:xfrm>
            <a:off x="251520" y="404664"/>
            <a:ext cx="2724063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51520" y="1499501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FRUKTOZ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Fruktoz</a:t>
            </a: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GPC</a:t>
            </a:r>
          </a:p>
        </p:txBody>
      </p:sp>
      <p:sp>
        <p:nvSpPr>
          <p:cNvPr id="2" name="Sağ Ok 1"/>
          <p:cNvSpPr/>
          <p:nvPr/>
        </p:nvSpPr>
        <p:spPr>
          <a:xfrm>
            <a:off x="1835696" y="2026336"/>
            <a:ext cx="1955737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Fruktolizis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5369533" y="2809275"/>
            <a:ext cx="3774467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İntegrity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917776" y="1499501"/>
            <a:ext cx="3076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Sorbitol</a:t>
            </a: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Sitrik asit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59560" y="2852936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Maturation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56656" y="3952183"/>
            <a:ext cx="30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GPC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5920680" y="400254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Ozmotic</a:t>
            </a:r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364270" y="3897343"/>
            <a:ext cx="307676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İnositol</a:t>
            </a: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2900182" y="3897343"/>
            <a:ext cx="322332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Antioksidan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841013" y="4954981"/>
            <a:ext cx="30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1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tr-TR" sz="4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4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Aminoasids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27584" y="1513445"/>
            <a:ext cx="81854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Aminoasit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gliserofosforilinositol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</a:p>
        </p:txBody>
      </p:sp>
    </p:spTree>
    <p:extLst>
      <p:ext uri="{BB962C8B-B14F-4D97-AF65-F5344CB8AC3E}">
        <p14:creationId xmlns:p14="http://schemas.microsoft.com/office/powerpoint/2010/main" val="40350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07504" y="404664"/>
            <a:ext cx="903649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 </a:t>
            </a:r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Epididimis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accesory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Glands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Cysteine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Secretor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Spermazdezinler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820585" y="3544987"/>
            <a:ext cx="4600940" cy="2806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capacitation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oviductal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sperm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Immuntolerance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Sperm transport in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Gamet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7504" y="4149080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41524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Aminoasitler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7584" y="1513445"/>
            <a:ext cx="7200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Glutamik</a:t>
            </a:r>
            <a:r>
              <a:rPr lang="tr-TR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asid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Hipotaurin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Karnitin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27584" y="3964366"/>
            <a:ext cx="2749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Ergothionin</a:t>
            </a:r>
            <a:endParaRPr lang="tr-TR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995936" y="2060848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5436096" y="1799238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&amp;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3576735" y="2852936"/>
            <a:ext cx="1643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5436096" y="259132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2987824" y="3688728"/>
            <a:ext cx="1620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4807139" y="3426062"/>
            <a:ext cx="343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&amp;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812741" y="4218149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endParaRPr lang="tr-TR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576735" y="4479759"/>
            <a:ext cx="1031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4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043608" y="1772816"/>
            <a:ext cx="3836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Gliserofosforilkolin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Gliserofosforilinositol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491880" y="3861048"/>
            <a:ext cx="52309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Rams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bulls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stallions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rams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singles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Maturation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spermatozoa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aerobic</a:t>
            </a:r>
            <a:r>
              <a:rPr lang="tr-T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lang="tr-T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Faty</a:t>
            </a:r>
            <a:r>
              <a:rPr lang="tr-TR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1772816"/>
            <a:ext cx="27590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Fosfatidilkolin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Lesitin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Asetilhidrolaz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Steroidler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endParaRPr lang="tr-TR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802697" y="2060848"/>
            <a:ext cx="1633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699792" y="2924944"/>
            <a:ext cx="2736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3802697" y="3789040"/>
            <a:ext cx="1633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131840" y="4581128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707904" y="5445224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5724128" y="177281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5724128" y="266333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724128" y="3527430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707560" y="4319518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724127" y="5183614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&amp;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Ayraç 22"/>
          <p:cNvSpPr/>
          <p:nvPr/>
        </p:nvSpPr>
        <p:spPr>
          <a:xfrm>
            <a:off x="6794747" y="1860030"/>
            <a:ext cx="562780" cy="13265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7357527" y="220012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endParaRPr lang="tr-TR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1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6349" y="2326530"/>
            <a:ext cx="1852817" cy="30008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84537" y="2327554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</a:p>
        </p:txBody>
      </p:sp>
      <p:sp>
        <p:nvSpPr>
          <p:cNvPr id="6" name="Eşittir 5"/>
          <p:cNvSpPr/>
          <p:nvPr/>
        </p:nvSpPr>
        <p:spPr>
          <a:xfrm>
            <a:off x="5108118" y="2184709"/>
            <a:ext cx="6858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tı 6"/>
          <p:cNvSpPr/>
          <p:nvPr/>
        </p:nvSpPr>
        <p:spPr>
          <a:xfrm>
            <a:off x="2899413" y="2291167"/>
            <a:ext cx="549466" cy="472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793918" y="2160270"/>
            <a:ext cx="1958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</a:t>
            </a: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12F5-51B4-4A28-9F03-29BCA55E8D45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20969"/>
              </p:ext>
            </p:extLst>
          </p:nvPr>
        </p:nvGraphicFramePr>
        <p:xfrm>
          <a:off x="25803" y="3164629"/>
          <a:ext cx="907200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(ml)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(x10⁹/ml)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(x10⁹/</a:t>
                      </a: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ejakülat</a:t>
                      </a: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Bull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(2-10)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(0,3-2)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(0,5-2)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(2-5)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Koyu 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Buck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(0,5-2,5)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(1-5)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Koyu 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Sow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(150-500)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r>
                        <a:rPr lang="tr-TR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(0,025-0,35)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7-7,9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Stallion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(20-300)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 (0,03-0,8)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6,2-7,8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(7-30)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(0,1-1)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6,7-6,8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 krem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11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834D-A0AC-47F8-BFC2-C45323D7B27F}" type="datetime1">
              <a:rPr lang="tr-TR" smtClean="0"/>
              <a:pPr/>
              <a:t>7.05.2019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C6F4-9E14-44ED-AF03-C109DAB0F5E2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27584" y="404664"/>
            <a:ext cx="8316416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Faty</a:t>
            </a:r>
            <a:r>
              <a:rPr lang="tr-TR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43608" y="1772816"/>
            <a:ext cx="75089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motility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Acrosome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Coagulation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Activating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(PAF)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autocrine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paracrine</a:t>
            </a:r>
            <a:r>
              <a:rPr lang="tr-TR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tr-TR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1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019-3593-4EA9-8BC5-BBE3502369BD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>
            <a:normAutofit/>
          </a:bodyPr>
          <a:lstStyle/>
          <a:p>
            <a:r>
              <a:rPr lang="tr-TR" sz="5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Ejaculation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b="7138"/>
          <a:stretch/>
        </p:blipFill>
        <p:spPr>
          <a:xfrm>
            <a:off x="930146" y="2299681"/>
            <a:ext cx="1231868" cy="1068295"/>
          </a:xfrm>
          <a:prstGeom prst="rect">
            <a:avLst/>
          </a:prstGeom>
        </p:spPr>
      </p:pic>
      <p:pic>
        <p:nvPicPr>
          <p:cNvPr id="16" name="officeArt object"/>
          <p:cNvPicPr/>
          <p:nvPr/>
        </p:nvPicPr>
        <p:blipFill rotWithShape="1">
          <a:blip r:embed="rId4">
            <a:extLst/>
          </a:blip>
          <a:srcRect/>
          <a:stretch>
            <a:fillRect/>
          </a:stretch>
        </p:blipFill>
        <p:spPr>
          <a:xfrm>
            <a:off x="1150997" y="3851478"/>
            <a:ext cx="790166" cy="128581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1" name="Sağ Ok 20"/>
          <p:cNvSpPr/>
          <p:nvPr/>
        </p:nvSpPr>
        <p:spPr>
          <a:xfrm rot="20447060">
            <a:off x="1953530" y="4146175"/>
            <a:ext cx="170323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Seminal</a:t>
            </a:r>
            <a:r>
              <a:rPr lang="tr-TR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plazma</a:t>
            </a:r>
          </a:p>
        </p:txBody>
      </p:sp>
      <p:sp>
        <p:nvSpPr>
          <p:cNvPr id="22" name="Sağ Ok 21"/>
          <p:cNvSpPr/>
          <p:nvPr/>
        </p:nvSpPr>
        <p:spPr>
          <a:xfrm rot="1414451">
            <a:off x="2192829" y="3213245"/>
            <a:ext cx="137360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453942" y="3622554"/>
            <a:ext cx="1616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Üretra</a:t>
            </a:r>
            <a:r>
              <a:rPr lang="tr-TR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lümen</a:t>
            </a:r>
          </a:p>
        </p:txBody>
      </p:sp>
      <p:sp>
        <p:nvSpPr>
          <p:cNvPr id="24" name="Şeritli Sağ Ok 23"/>
          <p:cNvSpPr/>
          <p:nvPr/>
        </p:nvSpPr>
        <p:spPr>
          <a:xfrm>
            <a:off x="5094054" y="3441024"/>
            <a:ext cx="1706469" cy="814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tr-TR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821693" y="3640023"/>
            <a:ext cx="23968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tr-TR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enviroment</a:t>
            </a:r>
            <a:endParaRPr lang="tr-TR" sz="2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3473-FF5E-495B-99A0-B55E56E5B497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Ejaculation</a:t>
            </a:r>
            <a:r>
              <a:rPr lang="tr-TR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58347"/>
              </p:ext>
            </p:extLst>
          </p:nvPr>
        </p:nvGraphicFramePr>
        <p:xfrm>
          <a:off x="232473" y="2636846"/>
          <a:ext cx="8536120" cy="272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Ejakülasyon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Fraction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Deposition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Bull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Buck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Stallion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Uterus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Vagina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None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52"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Sow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Uterus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Cervix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</a:t>
                      </a:r>
                      <a:r>
                        <a:rPr lang="tr-T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suni tohumlama\Desktop\spermatozoon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6"/>
          <a:stretch/>
        </p:blipFill>
        <p:spPr bwMode="auto">
          <a:xfrm>
            <a:off x="822958" y="2016578"/>
            <a:ext cx="5693257" cy="400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5408-E20B-4BB9-93DE-69BE97209383}" type="datetime1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7.05.2019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Spermatozoon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35739" y="2843225"/>
            <a:ext cx="2919389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 Kısım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tr-TR" sz="405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Kuyruk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275856" y="3573016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50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 - 80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 </a:t>
            </a:r>
            <a:r>
              <a:rPr lang="el-GR" dirty="0">
                <a:solidFill>
                  <a:schemeClr val="bg2">
                    <a:lumMod val="50000"/>
                  </a:schemeClr>
                </a:solidFill>
                <a:latin typeface="Times-Roman"/>
                <a:cs typeface="Arial Tur" panose="020B0604020202020204" pitchFamily="34" charset="0"/>
              </a:rPr>
              <a:t>µ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Times-Roman"/>
              </a:rPr>
              <a:t>m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0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7.05.2019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06" y="857251"/>
            <a:ext cx="4405394" cy="47495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51"/>
            <a:ext cx="4738606" cy="474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9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7.05.2019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7</a:t>
            </a:fld>
            <a:endParaRPr lang="tr-TR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64" y="1029592"/>
            <a:ext cx="5099111" cy="459558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858451" y="915180"/>
            <a:ext cx="160095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Plazma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Membranı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58451" y="1179633"/>
            <a:ext cx="132587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Perforatoryum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085749" y="1421836"/>
            <a:ext cx="87209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Akrozom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858451" y="1778451"/>
            <a:ext cx="138385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İç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Membran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094164" y="2042232"/>
            <a:ext cx="86651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Çekirdek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094164" y="3107756"/>
            <a:ext cx="92728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Ekvatoryal</a:t>
            </a:r>
            <a:r>
              <a:rPr lang="tr-TR" sz="135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Segment</a:t>
            </a:r>
            <a:endParaRPr lang="tr-TR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858451" y="4336733"/>
            <a:ext cx="188878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350" dirty="0" err="1">
                <a:solidFill>
                  <a:schemeClr val="bg2">
                    <a:lumMod val="50000"/>
                  </a:schemeClr>
                </a:solidFill>
              </a:rPr>
              <a:t>İmplantasyon</a:t>
            </a:r>
            <a:r>
              <a:rPr lang="tr-TR" sz="1350" dirty="0">
                <a:solidFill>
                  <a:schemeClr val="bg2">
                    <a:lumMod val="50000"/>
                  </a:schemeClr>
                </a:solidFill>
              </a:rPr>
              <a:t> Çukurluğu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025683" y="3769825"/>
            <a:ext cx="132055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Postakrozomal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Bölge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046939" y="4542110"/>
            <a:ext cx="145108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Boyun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293835" y="4828061"/>
            <a:ext cx="166913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Sentriol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660747" y="4897975"/>
            <a:ext cx="63308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15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909354" y="5076579"/>
            <a:ext cx="178587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Mitokondriyal</a:t>
            </a:r>
            <a:r>
              <a:rPr lang="tr-T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Heliks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159134" y="5376662"/>
            <a:ext cx="100040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500" dirty="0" err="1">
                <a:solidFill>
                  <a:schemeClr val="bg2">
                    <a:lumMod val="50000"/>
                  </a:schemeClr>
                </a:solidFill>
              </a:rPr>
              <a:t>Aksonema</a:t>
            </a:r>
            <a:endParaRPr lang="tr-TR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0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7.05.2019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8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Midpiece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3" t="5358" b="58405"/>
          <a:stretch/>
        </p:blipFill>
        <p:spPr>
          <a:xfrm>
            <a:off x="6484126" y="2192948"/>
            <a:ext cx="2528906" cy="33835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1" b="52264"/>
          <a:stretch/>
        </p:blipFill>
        <p:spPr>
          <a:xfrm>
            <a:off x="523549" y="2192947"/>
            <a:ext cx="3342227" cy="3383539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4414566" y="2893378"/>
            <a:ext cx="231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Mitokondriyal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Heliks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462171" y="3745325"/>
            <a:ext cx="1595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Merkezi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089277" y="4065248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İnce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248537" y="4342247"/>
            <a:ext cx="126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Kalın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Düz Ok Bağlayıcısı 10"/>
          <p:cNvCxnSpPr>
            <a:endCxn id="19" idx="1"/>
          </p:cNvCxnSpPr>
          <p:nvPr/>
        </p:nvCxnSpPr>
        <p:spPr>
          <a:xfrm>
            <a:off x="3077859" y="2893378"/>
            <a:ext cx="1336707" cy="20005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endCxn id="20" idx="1"/>
          </p:cNvCxnSpPr>
          <p:nvPr/>
        </p:nvCxnSpPr>
        <p:spPr>
          <a:xfrm>
            <a:off x="2363921" y="3876161"/>
            <a:ext cx="2098250" cy="6921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2812768" y="4382995"/>
            <a:ext cx="1435769" cy="10929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21" idx="1"/>
          </p:cNvCxnSpPr>
          <p:nvPr/>
        </p:nvCxnSpPr>
        <p:spPr>
          <a:xfrm>
            <a:off x="2670710" y="4192206"/>
            <a:ext cx="1418567" cy="7309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7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A-5F14-46FA-8B96-412C1FCA997B}" type="datetime1">
              <a:rPr lang="tr-TR" smtClean="0"/>
              <a:t>7.05.2019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F488-7A20-4C06-AB1D-959FB4BCA64C}" type="slidenum">
              <a:rPr lang="tr-TR" smtClean="0"/>
              <a:t>9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65562" y="110487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5" r="41933"/>
          <a:stretch/>
        </p:blipFill>
        <p:spPr>
          <a:xfrm>
            <a:off x="391288" y="2181725"/>
            <a:ext cx="3723512" cy="341967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0" t="61432" b="5379"/>
          <a:stretch/>
        </p:blipFill>
        <p:spPr>
          <a:xfrm>
            <a:off x="5558523" y="2206637"/>
            <a:ext cx="3062447" cy="336984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4296364" y="4251305"/>
            <a:ext cx="1268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Kalın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005771" y="3269626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İnce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479043" y="3724408"/>
            <a:ext cx="1595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Merkezi </a:t>
            </a:r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Fibril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991747" y="2429175"/>
            <a:ext cx="125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solidFill>
                  <a:schemeClr val="bg2">
                    <a:lumMod val="50000"/>
                  </a:schemeClr>
                </a:solidFill>
              </a:rPr>
              <a:t>Fibröz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</a:rPr>
              <a:t> Kılıf</a:t>
            </a:r>
          </a:p>
        </p:txBody>
      </p:sp>
      <p:cxnSp>
        <p:nvCxnSpPr>
          <p:cNvPr id="21" name="Düz Ok Bağlayıcısı 20"/>
          <p:cNvCxnSpPr>
            <a:endCxn id="20" idx="1"/>
          </p:cNvCxnSpPr>
          <p:nvPr/>
        </p:nvCxnSpPr>
        <p:spPr>
          <a:xfrm>
            <a:off x="2511387" y="2615793"/>
            <a:ext cx="1480360" cy="1343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endCxn id="16" idx="1"/>
          </p:cNvCxnSpPr>
          <p:nvPr/>
        </p:nvCxnSpPr>
        <p:spPr>
          <a:xfrm>
            <a:off x="2687733" y="3387211"/>
            <a:ext cx="1318038" cy="8247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endCxn id="18" idx="1"/>
          </p:cNvCxnSpPr>
          <p:nvPr/>
        </p:nvCxnSpPr>
        <p:spPr>
          <a:xfrm>
            <a:off x="2381032" y="3862647"/>
            <a:ext cx="2098011" cy="6181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>
            <a:endCxn id="14" idx="1"/>
          </p:cNvCxnSpPr>
          <p:nvPr/>
        </p:nvCxnSpPr>
        <p:spPr>
          <a:xfrm>
            <a:off x="3051657" y="4385264"/>
            <a:ext cx="1244707" cy="6609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38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2236</TotalTime>
  <Words>1313</Words>
  <Application>Microsoft Macintosh PowerPoint</Application>
  <PresentationFormat>On-screen Show (4:3)</PresentationFormat>
  <Paragraphs>300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Tur</vt:lpstr>
      <vt:lpstr>Calibri</vt:lpstr>
      <vt:lpstr>Times New Roman</vt:lpstr>
      <vt:lpstr>Times-Roman</vt:lpstr>
      <vt:lpstr>Verdana</vt:lpstr>
      <vt:lpstr>Wingdings</vt:lpstr>
      <vt:lpstr>Wingdings 2</vt:lpstr>
      <vt:lpstr>Wingdings 3</vt:lpstr>
      <vt:lpstr>Kalabalık</vt:lpstr>
      <vt:lpstr>Spermatozoa Types</vt:lpstr>
      <vt:lpstr>Sperm</vt:lpstr>
      <vt:lpstr>Ejaculation</vt:lpstr>
      <vt:lpstr>Ejaculation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AYGIRLARDA ANDROLOJİK MUAYENELER ve  DAMIZLIK SEÇİMİ</dc:title>
  <dc:creator>Gizem</dc:creator>
  <cp:lastModifiedBy>Microsoft</cp:lastModifiedBy>
  <cp:revision>185</cp:revision>
  <dcterms:created xsi:type="dcterms:W3CDTF">2014-06-04T18:59:44Z</dcterms:created>
  <dcterms:modified xsi:type="dcterms:W3CDTF">2019-05-07T13:17:05Z</dcterms:modified>
</cp:coreProperties>
</file>