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318" r:id="rId12"/>
    <p:sldId id="319" r:id="rId13"/>
    <p:sldId id="320" r:id="rId14"/>
    <p:sldId id="321" r:id="rId15"/>
    <p:sldId id="322" r:id="rId16"/>
    <p:sldId id="323" r:id="rId17"/>
    <p:sldId id="325" r:id="rId18"/>
    <p:sldId id="361" r:id="rId19"/>
    <p:sldId id="347" r:id="rId20"/>
    <p:sldId id="352" r:id="rId21"/>
    <p:sldId id="353" r:id="rId22"/>
    <p:sldId id="354" r:id="rId23"/>
    <p:sldId id="355" r:id="rId24"/>
    <p:sldId id="333" r:id="rId25"/>
    <p:sldId id="334" r:id="rId26"/>
    <p:sldId id="335" r:id="rId27"/>
    <p:sldId id="336" r:id="rId28"/>
    <p:sldId id="340" r:id="rId29"/>
    <p:sldId id="351" r:id="rId30"/>
    <p:sldId id="346" r:id="rId31"/>
    <p:sldId id="341" r:id="rId32"/>
    <p:sldId id="362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B157D4-3FF9-49E2-B28F-ABFF5264BD27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tr-TR"/>
        </a:p>
      </dgm:t>
    </dgm:pt>
    <dgm:pt modelId="{06A5FCDA-798A-4FB4-A0FB-315579503D60}">
      <dgm:prSet/>
      <dgm:spPr/>
      <dgm:t>
        <a:bodyPr/>
        <a:lstStyle/>
        <a:p>
          <a:pPr algn="ctr" rtl="0"/>
          <a:r>
            <a:rPr lang="tr-TR" b="1" dirty="0" smtClean="0"/>
            <a:t>İMMÜN SİSTEM HASTALIKLARI </a:t>
          </a:r>
          <a:br>
            <a:rPr lang="tr-TR" b="1" dirty="0" smtClean="0"/>
          </a:br>
          <a:r>
            <a:rPr lang="tr-TR" b="1" dirty="0" smtClean="0"/>
            <a:t>VE </a:t>
          </a:r>
          <a:br>
            <a:rPr lang="tr-TR" b="1" dirty="0" smtClean="0"/>
          </a:br>
          <a:r>
            <a:rPr lang="tr-TR" b="1" dirty="0" smtClean="0"/>
            <a:t>BAKIMI</a:t>
          </a:r>
          <a:endParaRPr lang="tr-TR" dirty="0"/>
        </a:p>
      </dgm:t>
    </dgm:pt>
    <dgm:pt modelId="{62E32018-2B0F-4089-AAE0-32800035B7E6}" type="parTrans" cxnId="{CB158AB2-ECD5-4C24-9909-6E330F0C1803}">
      <dgm:prSet/>
      <dgm:spPr/>
      <dgm:t>
        <a:bodyPr/>
        <a:lstStyle/>
        <a:p>
          <a:endParaRPr lang="tr-TR"/>
        </a:p>
      </dgm:t>
    </dgm:pt>
    <dgm:pt modelId="{14CBAA80-6C78-4CDC-94A2-345F0CEBDCFB}" type="sibTrans" cxnId="{CB158AB2-ECD5-4C24-9909-6E330F0C1803}">
      <dgm:prSet/>
      <dgm:spPr/>
      <dgm:t>
        <a:bodyPr/>
        <a:lstStyle/>
        <a:p>
          <a:endParaRPr lang="tr-TR"/>
        </a:p>
      </dgm:t>
    </dgm:pt>
    <dgm:pt modelId="{9177B8F4-878B-4524-815E-EE845027DF1B}" type="pres">
      <dgm:prSet presAssocID="{E9B157D4-3FF9-49E2-B28F-ABFF5264BD2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9C93769-417C-4419-9750-5E262FC09233}" type="pres">
      <dgm:prSet presAssocID="{06A5FCDA-798A-4FB4-A0FB-315579503D6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78CE42B-6F62-4857-905A-5DF4A7032C09}" type="presOf" srcId="{E9B157D4-3FF9-49E2-B28F-ABFF5264BD27}" destId="{9177B8F4-878B-4524-815E-EE845027DF1B}" srcOrd="0" destOrd="0" presId="urn:microsoft.com/office/officeart/2005/8/layout/vList2"/>
    <dgm:cxn modelId="{CB158AB2-ECD5-4C24-9909-6E330F0C1803}" srcId="{E9B157D4-3FF9-49E2-B28F-ABFF5264BD27}" destId="{06A5FCDA-798A-4FB4-A0FB-315579503D60}" srcOrd="0" destOrd="0" parTransId="{62E32018-2B0F-4089-AAE0-32800035B7E6}" sibTransId="{14CBAA80-6C78-4CDC-94A2-345F0CEBDCFB}"/>
    <dgm:cxn modelId="{10710159-F741-40DF-B43D-4022785433B8}" type="presOf" srcId="{06A5FCDA-798A-4FB4-A0FB-315579503D60}" destId="{29C93769-417C-4419-9750-5E262FC09233}" srcOrd="0" destOrd="0" presId="urn:microsoft.com/office/officeart/2005/8/layout/vList2"/>
    <dgm:cxn modelId="{439D67A4-5074-4D94-B814-6F1B7315511A}" type="presParOf" srcId="{9177B8F4-878B-4524-815E-EE845027DF1B}" destId="{29C93769-417C-4419-9750-5E262FC0923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D7BFBC-8B8B-4E2E-B04D-C5D286F455B5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15484D33-FAA3-4959-8751-816D53600CBE}">
      <dgm:prSet/>
      <dgm:spPr/>
      <dgm:t>
        <a:bodyPr/>
        <a:lstStyle/>
        <a:p>
          <a:pPr rtl="0"/>
          <a:r>
            <a:rPr lang="tr-TR" smtClean="0"/>
            <a:t>İmmünite ile allerji arasında yakın bir ilişki vardır. </a:t>
          </a:r>
          <a:endParaRPr lang="tr-TR"/>
        </a:p>
      </dgm:t>
    </dgm:pt>
    <dgm:pt modelId="{EDA5B9CE-3E58-4AED-AE3E-E4636909372E}" type="parTrans" cxnId="{5AE4276F-BC44-42B1-ADE0-AFA173DBDBCD}">
      <dgm:prSet/>
      <dgm:spPr/>
      <dgm:t>
        <a:bodyPr/>
        <a:lstStyle/>
        <a:p>
          <a:endParaRPr lang="tr-TR"/>
        </a:p>
      </dgm:t>
    </dgm:pt>
    <dgm:pt modelId="{3169EF2A-1FB1-4E8D-B5B4-BF50377E3CA8}" type="sibTrans" cxnId="{5AE4276F-BC44-42B1-ADE0-AFA173DBDBCD}">
      <dgm:prSet/>
      <dgm:spPr/>
      <dgm:t>
        <a:bodyPr/>
        <a:lstStyle/>
        <a:p>
          <a:endParaRPr lang="tr-TR"/>
        </a:p>
      </dgm:t>
    </dgm:pt>
    <dgm:pt modelId="{674B7AC3-C81B-4084-80D6-1ED461DFC6F9}">
      <dgm:prSet/>
      <dgm:spPr/>
      <dgm:t>
        <a:bodyPr/>
        <a:lstStyle/>
        <a:p>
          <a:pPr rtl="0"/>
          <a:r>
            <a:rPr lang="tr-TR" b="1" smtClean="0"/>
            <a:t>İmmünite </a:t>
          </a:r>
          <a:r>
            <a:rPr lang="tr-TR" smtClean="0"/>
            <a:t>antikorlarla vücudu korumak,</a:t>
          </a:r>
          <a:endParaRPr lang="tr-TR"/>
        </a:p>
      </dgm:t>
    </dgm:pt>
    <dgm:pt modelId="{C6DD6948-7FA3-4315-B2D1-2B00C9BBAA4B}" type="parTrans" cxnId="{19DE2797-B5EE-4E06-A48D-B0EB8904BF72}">
      <dgm:prSet/>
      <dgm:spPr/>
      <dgm:t>
        <a:bodyPr/>
        <a:lstStyle/>
        <a:p>
          <a:endParaRPr lang="tr-TR"/>
        </a:p>
      </dgm:t>
    </dgm:pt>
    <dgm:pt modelId="{A37FD7E2-51BA-4F1D-A975-B20271443692}" type="sibTrans" cxnId="{19DE2797-B5EE-4E06-A48D-B0EB8904BF72}">
      <dgm:prSet/>
      <dgm:spPr/>
      <dgm:t>
        <a:bodyPr/>
        <a:lstStyle/>
        <a:p>
          <a:endParaRPr lang="tr-TR"/>
        </a:p>
      </dgm:t>
    </dgm:pt>
    <dgm:pt modelId="{C7A7281B-7E7A-45B6-BA63-F5BEED272A14}">
      <dgm:prSet/>
      <dgm:spPr/>
      <dgm:t>
        <a:bodyPr/>
        <a:lstStyle/>
        <a:p>
          <a:pPr rtl="0"/>
          <a:r>
            <a:rPr lang="tr-TR" b="1" smtClean="0"/>
            <a:t>Allerji</a:t>
          </a:r>
          <a:r>
            <a:rPr lang="tr-TR" smtClean="0"/>
            <a:t> ise, antikorlarla hastalık tablosunun ortaya çıkmasıdır.</a:t>
          </a:r>
          <a:endParaRPr lang="tr-TR"/>
        </a:p>
      </dgm:t>
    </dgm:pt>
    <dgm:pt modelId="{C7109DAF-A374-49D5-B547-06B481DB32B0}" type="parTrans" cxnId="{A1803EF9-86E1-4E8C-BE43-4C8971D3B7E7}">
      <dgm:prSet/>
      <dgm:spPr/>
      <dgm:t>
        <a:bodyPr/>
        <a:lstStyle/>
        <a:p>
          <a:endParaRPr lang="tr-TR"/>
        </a:p>
      </dgm:t>
    </dgm:pt>
    <dgm:pt modelId="{CD512FB0-3611-4931-AE8B-457CB385DC19}" type="sibTrans" cxnId="{A1803EF9-86E1-4E8C-BE43-4C8971D3B7E7}">
      <dgm:prSet/>
      <dgm:spPr/>
      <dgm:t>
        <a:bodyPr/>
        <a:lstStyle/>
        <a:p>
          <a:endParaRPr lang="tr-TR"/>
        </a:p>
      </dgm:t>
    </dgm:pt>
    <dgm:pt modelId="{42A3D8A5-47B3-4E01-AC7E-08015E9E6ABB}" type="pres">
      <dgm:prSet presAssocID="{46D7BFBC-8B8B-4E2E-B04D-C5D286F455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D645F85-480E-4BFF-8CD7-63714F9A9866}" type="pres">
      <dgm:prSet presAssocID="{15484D33-FAA3-4959-8751-816D53600CBE}" presName="composite" presStyleCnt="0"/>
      <dgm:spPr/>
    </dgm:pt>
    <dgm:pt modelId="{D7C6A5DF-CDB3-411B-8D76-24A694243FD4}" type="pres">
      <dgm:prSet presAssocID="{15484D33-FAA3-4959-8751-816D53600CBE}" presName="parTx" presStyleLbl="alignNode1" presStyleIdx="0" presStyleCnt="1" custLinFactNeighborX="126" custLinFactNeighborY="-516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3D26A4-ECF8-41D9-8F5D-180FC6FD26BC}" type="pres">
      <dgm:prSet presAssocID="{15484D33-FAA3-4959-8751-816D53600CB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AE4276F-BC44-42B1-ADE0-AFA173DBDBCD}" srcId="{46D7BFBC-8B8B-4E2E-B04D-C5D286F455B5}" destId="{15484D33-FAA3-4959-8751-816D53600CBE}" srcOrd="0" destOrd="0" parTransId="{EDA5B9CE-3E58-4AED-AE3E-E4636909372E}" sibTransId="{3169EF2A-1FB1-4E8D-B5B4-BF50377E3CA8}"/>
    <dgm:cxn modelId="{EA1B128B-AE23-427B-AF64-6056029AF0A0}" type="presOf" srcId="{674B7AC3-C81B-4084-80D6-1ED461DFC6F9}" destId="{183D26A4-ECF8-41D9-8F5D-180FC6FD26BC}" srcOrd="0" destOrd="0" presId="urn:microsoft.com/office/officeart/2005/8/layout/hList1"/>
    <dgm:cxn modelId="{A1803EF9-86E1-4E8C-BE43-4C8971D3B7E7}" srcId="{15484D33-FAA3-4959-8751-816D53600CBE}" destId="{C7A7281B-7E7A-45B6-BA63-F5BEED272A14}" srcOrd="1" destOrd="0" parTransId="{C7109DAF-A374-49D5-B547-06B481DB32B0}" sibTransId="{CD512FB0-3611-4931-AE8B-457CB385DC19}"/>
    <dgm:cxn modelId="{773E0FC0-48C9-42C3-A3B0-32043D083108}" type="presOf" srcId="{C7A7281B-7E7A-45B6-BA63-F5BEED272A14}" destId="{183D26A4-ECF8-41D9-8F5D-180FC6FD26BC}" srcOrd="0" destOrd="1" presId="urn:microsoft.com/office/officeart/2005/8/layout/hList1"/>
    <dgm:cxn modelId="{19DE2797-B5EE-4E06-A48D-B0EB8904BF72}" srcId="{15484D33-FAA3-4959-8751-816D53600CBE}" destId="{674B7AC3-C81B-4084-80D6-1ED461DFC6F9}" srcOrd="0" destOrd="0" parTransId="{C6DD6948-7FA3-4315-B2D1-2B00C9BBAA4B}" sibTransId="{A37FD7E2-51BA-4F1D-A975-B20271443692}"/>
    <dgm:cxn modelId="{90E14D69-40A5-4A3C-B60D-748A5199150D}" type="presOf" srcId="{15484D33-FAA3-4959-8751-816D53600CBE}" destId="{D7C6A5DF-CDB3-411B-8D76-24A694243FD4}" srcOrd="0" destOrd="0" presId="urn:microsoft.com/office/officeart/2005/8/layout/hList1"/>
    <dgm:cxn modelId="{D6B2A5A2-F503-4FEE-9F13-27045C57615F}" type="presOf" srcId="{46D7BFBC-8B8B-4E2E-B04D-C5D286F455B5}" destId="{42A3D8A5-47B3-4E01-AC7E-08015E9E6ABB}" srcOrd="0" destOrd="0" presId="urn:microsoft.com/office/officeart/2005/8/layout/hList1"/>
    <dgm:cxn modelId="{B5F826C5-AADB-452C-A428-BC3DDCF38B67}" type="presParOf" srcId="{42A3D8A5-47B3-4E01-AC7E-08015E9E6ABB}" destId="{8D645F85-480E-4BFF-8CD7-63714F9A9866}" srcOrd="0" destOrd="0" presId="urn:microsoft.com/office/officeart/2005/8/layout/hList1"/>
    <dgm:cxn modelId="{2F643820-0CA7-4A90-A734-E07932431213}" type="presParOf" srcId="{8D645F85-480E-4BFF-8CD7-63714F9A9866}" destId="{D7C6A5DF-CDB3-411B-8D76-24A694243FD4}" srcOrd="0" destOrd="0" presId="urn:microsoft.com/office/officeart/2005/8/layout/hList1"/>
    <dgm:cxn modelId="{22C6BFD6-4E23-4F2C-A364-E51F2154845D}" type="presParOf" srcId="{8D645F85-480E-4BFF-8CD7-63714F9A9866}" destId="{183D26A4-ECF8-41D9-8F5D-180FC6FD26B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FC5A65-2360-4022-A945-88FFF89BBF6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3DADDB8-FA61-4FF1-843B-79A440F4770D}">
      <dgm:prSet/>
      <dgm:spPr/>
      <dgm:t>
        <a:bodyPr/>
        <a:lstStyle/>
        <a:p>
          <a:pPr rtl="0"/>
          <a:r>
            <a:rPr lang="tr-TR" dirty="0" smtClean="0"/>
            <a:t>İnsan vücudu kendisine zararlı etkisi olan bütün organizmalara ve toksinlere karşı direnme yeteneğindedir. Bu yeteneğe </a:t>
          </a:r>
          <a:r>
            <a:rPr lang="tr-TR" b="1" dirty="0" smtClean="0"/>
            <a:t>bağışıklık ya da </a:t>
          </a:r>
          <a:r>
            <a:rPr lang="tr-TR" b="1" dirty="0" err="1" smtClean="0"/>
            <a:t>immünite</a:t>
          </a:r>
          <a:r>
            <a:rPr lang="tr-TR" b="1" dirty="0" smtClean="0"/>
            <a:t> </a:t>
          </a:r>
          <a:r>
            <a:rPr lang="tr-TR" dirty="0" smtClean="0"/>
            <a:t>denir.</a:t>
          </a:r>
          <a:endParaRPr lang="tr-TR" dirty="0"/>
        </a:p>
      </dgm:t>
    </dgm:pt>
    <dgm:pt modelId="{F18936A9-011D-4F59-904C-13EABC4D366A}" type="parTrans" cxnId="{2A9DFB9B-AF41-4F2B-A2B2-DDD46E9C147D}">
      <dgm:prSet/>
      <dgm:spPr/>
      <dgm:t>
        <a:bodyPr/>
        <a:lstStyle/>
        <a:p>
          <a:endParaRPr lang="tr-TR"/>
        </a:p>
      </dgm:t>
    </dgm:pt>
    <dgm:pt modelId="{66283DBB-8D6C-4CCE-A6F8-5A4FED6A88B0}" type="sibTrans" cxnId="{2A9DFB9B-AF41-4F2B-A2B2-DDD46E9C147D}">
      <dgm:prSet/>
      <dgm:spPr/>
      <dgm:t>
        <a:bodyPr/>
        <a:lstStyle/>
        <a:p>
          <a:endParaRPr lang="tr-TR"/>
        </a:p>
      </dgm:t>
    </dgm:pt>
    <dgm:pt modelId="{29DF40FF-128F-49C7-BFBD-D7E17D5AAEE1}" type="pres">
      <dgm:prSet presAssocID="{59FC5A65-2360-4022-A945-88FFF89BBF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8BB394-9BAF-413B-A639-474F0919831D}" type="pres">
      <dgm:prSet presAssocID="{59FC5A65-2360-4022-A945-88FFF89BBF63}" presName="arrow" presStyleLbl="bgShp" presStyleIdx="0" presStyleCnt="1"/>
      <dgm:spPr/>
    </dgm:pt>
    <dgm:pt modelId="{6F618A8B-0531-4BF4-BF17-F1AD6962D9C3}" type="pres">
      <dgm:prSet presAssocID="{59FC5A65-2360-4022-A945-88FFF89BBF63}" presName="points" presStyleCnt="0"/>
      <dgm:spPr/>
    </dgm:pt>
    <dgm:pt modelId="{FBBB179D-F05D-4C03-AC78-2136AD621A5E}" type="pres">
      <dgm:prSet presAssocID="{F3DADDB8-FA61-4FF1-843B-79A440F4770D}" presName="compositeA" presStyleCnt="0"/>
      <dgm:spPr/>
    </dgm:pt>
    <dgm:pt modelId="{0D712A93-1475-4320-B234-18E7EBB50A56}" type="pres">
      <dgm:prSet presAssocID="{F3DADDB8-FA61-4FF1-843B-79A440F4770D}" presName="textA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26DA9A-3915-47CB-9504-FD0650FD64FB}" type="pres">
      <dgm:prSet presAssocID="{F3DADDB8-FA61-4FF1-843B-79A440F4770D}" presName="circleA" presStyleLbl="node1" presStyleIdx="0" presStyleCnt="1"/>
      <dgm:spPr/>
    </dgm:pt>
    <dgm:pt modelId="{3B618372-EFEF-406C-A83F-A67DFCC3058E}" type="pres">
      <dgm:prSet presAssocID="{F3DADDB8-FA61-4FF1-843B-79A440F4770D}" presName="spaceA" presStyleCnt="0"/>
      <dgm:spPr/>
    </dgm:pt>
  </dgm:ptLst>
  <dgm:cxnLst>
    <dgm:cxn modelId="{35EB0A4B-A61A-482A-B68A-0BDE2DC27D9B}" type="presOf" srcId="{F3DADDB8-FA61-4FF1-843B-79A440F4770D}" destId="{0D712A93-1475-4320-B234-18E7EBB50A56}" srcOrd="0" destOrd="0" presId="urn:microsoft.com/office/officeart/2005/8/layout/hProcess11"/>
    <dgm:cxn modelId="{674893EE-8635-4B01-BAFE-33B0B356F5DE}" type="presOf" srcId="{59FC5A65-2360-4022-A945-88FFF89BBF63}" destId="{29DF40FF-128F-49C7-BFBD-D7E17D5AAEE1}" srcOrd="0" destOrd="0" presId="urn:microsoft.com/office/officeart/2005/8/layout/hProcess11"/>
    <dgm:cxn modelId="{2A9DFB9B-AF41-4F2B-A2B2-DDD46E9C147D}" srcId="{59FC5A65-2360-4022-A945-88FFF89BBF63}" destId="{F3DADDB8-FA61-4FF1-843B-79A440F4770D}" srcOrd="0" destOrd="0" parTransId="{F18936A9-011D-4F59-904C-13EABC4D366A}" sibTransId="{66283DBB-8D6C-4CCE-A6F8-5A4FED6A88B0}"/>
    <dgm:cxn modelId="{36BF5213-0194-44A6-A029-69D7D406DBBC}" type="presParOf" srcId="{29DF40FF-128F-49C7-BFBD-D7E17D5AAEE1}" destId="{518BB394-9BAF-413B-A639-474F0919831D}" srcOrd="0" destOrd="0" presId="urn:microsoft.com/office/officeart/2005/8/layout/hProcess11"/>
    <dgm:cxn modelId="{0D17CCE7-427A-4334-913E-138062FFF45A}" type="presParOf" srcId="{29DF40FF-128F-49C7-BFBD-D7E17D5AAEE1}" destId="{6F618A8B-0531-4BF4-BF17-F1AD6962D9C3}" srcOrd="1" destOrd="0" presId="urn:microsoft.com/office/officeart/2005/8/layout/hProcess11"/>
    <dgm:cxn modelId="{54537576-E006-44A3-AF46-4C954C652092}" type="presParOf" srcId="{6F618A8B-0531-4BF4-BF17-F1AD6962D9C3}" destId="{FBBB179D-F05D-4C03-AC78-2136AD621A5E}" srcOrd="0" destOrd="0" presId="urn:microsoft.com/office/officeart/2005/8/layout/hProcess11"/>
    <dgm:cxn modelId="{0EFC4840-4CFC-4B81-BE25-48C187C1F37F}" type="presParOf" srcId="{FBBB179D-F05D-4C03-AC78-2136AD621A5E}" destId="{0D712A93-1475-4320-B234-18E7EBB50A56}" srcOrd="0" destOrd="0" presId="urn:microsoft.com/office/officeart/2005/8/layout/hProcess11"/>
    <dgm:cxn modelId="{4FC1915E-1277-44A0-85FB-0067B1FCAEAE}" type="presParOf" srcId="{FBBB179D-F05D-4C03-AC78-2136AD621A5E}" destId="{C926DA9A-3915-47CB-9504-FD0650FD64FB}" srcOrd="1" destOrd="0" presId="urn:microsoft.com/office/officeart/2005/8/layout/hProcess11"/>
    <dgm:cxn modelId="{1A7929CA-EB6C-4A82-8598-99A3D7E0D3E3}" type="presParOf" srcId="{FBBB179D-F05D-4C03-AC78-2136AD621A5E}" destId="{3B618372-EFEF-406C-A83F-A67DFCC3058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EFA02B-0301-4C08-8B74-D909695E2A4A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A4309A5C-0CE1-4A8C-A47A-41ACA427F62C}">
      <dgm:prSet/>
      <dgm:spPr/>
      <dgm:t>
        <a:bodyPr/>
        <a:lstStyle/>
        <a:p>
          <a:pPr rtl="0"/>
          <a:r>
            <a:rPr lang="tr-TR" b="1" smtClean="0"/>
            <a:t>OTOİMMÜN ANTİJEN: </a:t>
          </a:r>
          <a:endParaRPr lang="tr-TR"/>
        </a:p>
      </dgm:t>
    </dgm:pt>
    <dgm:pt modelId="{468509B2-5373-401C-8F7B-3B1D60C30C09}" type="parTrans" cxnId="{982DC33C-9F2C-4EFA-89A2-469CDB452B52}">
      <dgm:prSet/>
      <dgm:spPr/>
      <dgm:t>
        <a:bodyPr/>
        <a:lstStyle/>
        <a:p>
          <a:endParaRPr lang="tr-TR"/>
        </a:p>
      </dgm:t>
    </dgm:pt>
    <dgm:pt modelId="{AD5ABC5C-DD5E-42CE-BCEF-F4F381AE2AF9}" type="sibTrans" cxnId="{982DC33C-9F2C-4EFA-89A2-469CDB452B52}">
      <dgm:prSet/>
      <dgm:spPr/>
      <dgm:t>
        <a:bodyPr/>
        <a:lstStyle/>
        <a:p>
          <a:endParaRPr lang="tr-TR"/>
        </a:p>
      </dgm:t>
    </dgm:pt>
    <dgm:pt modelId="{BF30FFC5-F7B1-4923-86FF-059D5FE042A4}">
      <dgm:prSet/>
      <dgm:spPr/>
      <dgm:t>
        <a:bodyPr/>
        <a:lstStyle/>
        <a:p>
          <a:pPr rtl="0"/>
          <a:r>
            <a:rPr lang="tr-TR" smtClean="0"/>
            <a:t>Patolojik değişikliklere bağlı olarak, immün sistem harap olduğunda, vücudun kendi proteinlerine karşı immün cevap ortaya çıkar. Buna otoimmünite denilmektedir. </a:t>
          </a:r>
          <a:endParaRPr lang="tr-TR"/>
        </a:p>
      </dgm:t>
    </dgm:pt>
    <dgm:pt modelId="{51C9955A-006C-4258-BF04-741EF2DEF646}" type="parTrans" cxnId="{3BC3BD9B-9446-45F3-8A02-64E9D3A14B8A}">
      <dgm:prSet/>
      <dgm:spPr/>
      <dgm:t>
        <a:bodyPr/>
        <a:lstStyle/>
        <a:p>
          <a:endParaRPr lang="tr-TR"/>
        </a:p>
      </dgm:t>
    </dgm:pt>
    <dgm:pt modelId="{026DDA72-B2EB-4F7D-97BB-DFBC36D476FC}" type="sibTrans" cxnId="{3BC3BD9B-9446-45F3-8A02-64E9D3A14B8A}">
      <dgm:prSet/>
      <dgm:spPr/>
      <dgm:t>
        <a:bodyPr/>
        <a:lstStyle/>
        <a:p>
          <a:endParaRPr lang="tr-TR"/>
        </a:p>
      </dgm:t>
    </dgm:pt>
    <dgm:pt modelId="{5497BFED-12F8-49EA-A700-D9A4C71BD802}">
      <dgm:prSet/>
      <dgm:spPr/>
      <dgm:t>
        <a:bodyPr/>
        <a:lstStyle/>
        <a:p>
          <a:pPr rtl="0"/>
          <a:r>
            <a:rPr lang="tr-TR" smtClean="0"/>
            <a:t>Organizma kendi proteinini antijen olarak algılamaktadır. </a:t>
          </a:r>
          <a:endParaRPr lang="tr-TR"/>
        </a:p>
      </dgm:t>
    </dgm:pt>
    <dgm:pt modelId="{59217568-BFCC-4B90-8A44-661A2DF829FE}" type="parTrans" cxnId="{7CFBF88E-B023-494C-A240-7ED0FE6B675D}">
      <dgm:prSet/>
      <dgm:spPr/>
      <dgm:t>
        <a:bodyPr/>
        <a:lstStyle/>
        <a:p>
          <a:endParaRPr lang="tr-TR"/>
        </a:p>
      </dgm:t>
    </dgm:pt>
    <dgm:pt modelId="{4705139A-DC87-4C6D-ADC7-8FC266ABF97B}" type="sibTrans" cxnId="{7CFBF88E-B023-494C-A240-7ED0FE6B675D}">
      <dgm:prSet/>
      <dgm:spPr/>
      <dgm:t>
        <a:bodyPr/>
        <a:lstStyle/>
        <a:p>
          <a:endParaRPr lang="tr-TR"/>
        </a:p>
      </dgm:t>
    </dgm:pt>
    <dgm:pt modelId="{E463EF80-14EF-4EE4-B397-C87945ACE772}" type="pres">
      <dgm:prSet presAssocID="{93EFA02B-0301-4C08-8B74-D909695E2A4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CB75C5-AA92-4253-86E2-827FEE1835EB}" type="pres">
      <dgm:prSet presAssocID="{A4309A5C-0CE1-4A8C-A47A-41ACA427F62C}" presName="compNode" presStyleCnt="0"/>
      <dgm:spPr/>
    </dgm:pt>
    <dgm:pt modelId="{BAA7924B-673B-4817-8E7E-A1DD3DEE0F63}" type="pres">
      <dgm:prSet presAssocID="{A4309A5C-0CE1-4A8C-A47A-41ACA427F62C}" presName="aNode" presStyleLbl="bgShp" presStyleIdx="0" presStyleCnt="1" custLinFactNeighborX="-5095"/>
      <dgm:spPr/>
      <dgm:t>
        <a:bodyPr/>
        <a:lstStyle/>
        <a:p>
          <a:endParaRPr lang="tr-TR"/>
        </a:p>
      </dgm:t>
    </dgm:pt>
    <dgm:pt modelId="{62B9736E-C60A-46F7-97D8-068D28305853}" type="pres">
      <dgm:prSet presAssocID="{A4309A5C-0CE1-4A8C-A47A-41ACA427F62C}" presName="textNode" presStyleLbl="bgShp" presStyleIdx="0" presStyleCnt="1"/>
      <dgm:spPr/>
      <dgm:t>
        <a:bodyPr/>
        <a:lstStyle/>
        <a:p>
          <a:endParaRPr lang="tr-TR"/>
        </a:p>
      </dgm:t>
    </dgm:pt>
    <dgm:pt modelId="{94CB9E5B-0055-43CD-9D34-B600539B6487}" type="pres">
      <dgm:prSet presAssocID="{A4309A5C-0CE1-4A8C-A47A-41ACA427F62C}" presName="compChildNode" presStyleCnt="0"/>
      <dgm:spPr/>
    </dgm:pt>
    <dgm:pt modelId="{02C7425A-9DF1-47A3-BCF5-885ABD0521DB}" type="pres">
      <dgm:prSet presAssocID="{A4309A5C-0CE1-4A8C-A47A-41ACA427F62C}" presName="theInnerList" presStyleCnt="0"/>
      <dgm:spPr/>
    </dgm:pt>
    <dgm:pt modelId="{49BBB663-43B7-47A3-BCD1-FECA97E98C50}" type="pres">
      <dgm:prSet presAssocID="{BF30FFC5-F7B1-4923-86FF-059D5FE042A4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99D815-1432-434A-A47A-7664D8A8F709}" type="pres">
      <dgm:prSet presAssocID="{BF30FFC5-F7B1-4923-86FF-059D5FE042A4}" presName="aSpace2" presStyleCnt="0"/>
      <dgm:spPr/>
    </dgm:pt>
    <dgm:pt modelId="{99427E69-2A71-460B-BD69-5F9D6ABDCCB5}" type="pres">
      <dgm:prSet presAssocID="{5497BFED-12F8-49EA-A700-D9A4C71BD802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CFBF88E-B023-494C-A240-7ED0FE6B675D}" srcId="{A4309A5C-0CE1-4A8C-A47A-41ACA427F62C}" destId="{5497BFED-12F8-49EA-A700-D9A4C71BD802}" srcOrd="1" destOrd="0" parTransId="{59217568-BFCC-4B90-8A44-661A2DF829FE}" sibTransId="{4705139A-DC87-4C6D-ADC7-8FC266ABF97B}"/>
    <dgm:cxn modelId="{982DC33C-9F2C-4EFA-89A2-469CDB452B52}" srcId="{93EFA02B-0301-4C08-8B74-D909695E2A4A}" destId="{A4309A5C-0CE1-4A8C-A47A-41ACA427F62C}" srcOrd="0" destOrd="0" parTransId="{468509B2-5373-401C-8F7B-3B1D60C30C09}" sibTransId="{AD5ABC5C-DD5E-42CE-BCEF-F4F381AE2AF9}"/>
    <dgm:cxn modelId="{9A27E07B-977B-44C0-B182-55ADBD44997A}" type="presOf" srcId="{5497BFED-12F8-49EA-A700-D9A4C71BD802}" destId="{99427E69-2A71-460B-BD69-5F9D6ABDCCB5}" srcOrd="0" destOrd="0" presId="urn:microsoft.com/office/officeart/2005/8/layout/lProcess2"/>
    <dgm:cxn modelId="{6DC021C2-42CF-44EB-9C74-2AE54191C4D8}" type="presOf" srcId="{A4309A5C-0CE1-4A8C-A47A-41ACA427F62C}" destId="{62B9736E-C60A-46F7-97D8-068D28305853}" srcOrd="1" destOrd="0" presId="urn:microsoft.com/office/officeart/2005/8/layout/lProcess2"/>
    <dgm:cxn modelId="{A4C28309-83D1-4C95-AA1E-4EAC780AD23A}" type="presOf" srcId="{93EFA02B-0301-4C08-8B74-D909695E2A4A}" destId="{E463EF80-14EF-4EE4-B397-C87945ACE772}" srcOrd="0" destOrd="0" presId="urn:microsoft.com/office/officeart/2005/8/layout/lProcess2"/>
    <dgm:cxn modelId="{D80AF6EC-3A88-4C95-9B41-E68D5AE78CA4}" type="presOf" srcId="{BF30FFC5-F7B1-4923-86FF-059D5FE042A4}" destId="{49BBB663-43B7-47A3-BCD1-FECA97E98C50}" srcOrd="0" destOrd="0" presId="urn:microsoft.com/office/officeart/2005/8/layout/lProcess2"/>
    <dgm:cxn modelId="{6A676E09-A5D4-4258-9DF4-923991609DF1}" type="presOf" srcId="{A4309A5C-0CE1-4A8C-A47A-41ACA427F62C}" destId="{BAA7924B-673B-4817-8E7E-A1DD3DEE0F63}" srcOrd="0" destOrd="0" presId="urn:microsoft.com/office/officeart/2005/8/layout/lProcess2"/>
    <dgm:cxn modelId="{3BC3BD9B-9446-45F3-8A02-64E9D3A14B8A}" srcId="{A4309A5C-0CE1-4A8C-A47A-41ACA427F62C}" destId="{BF30FFC5-F7B1-4923-86FF-059D5FE042A4}" srcOrd="0" destOrd="0" parTransId="{51C9955A-006C-4258-BF04-741EF2DEF646}" sibTransId="{026DDA72-B2EB-4F7D-97BB-DFBC36D476FC}"/>
    <dgm:cxn modelId="{30FC98B7-E49B-4C1C-AFF2-EDDCF301484A}" type="presParOf" srcId="{E463EF80-14EF-4EE4-B397-C87945ACE772}" destId="{1DCB75C5-AA92-4253-86E2-827FEE1835EB}" srcOrd="0" destOrd="0" presId="urn:microsoft.com/office/officeart/2005/8/layout/lProcess2"/>
    <dgm:cxn modelId="{0508D434-0FA5-46E7-B794-489B4F28F8FE}" type="presParOf" srcId="{1DCB75C5-AA92-4253-86E2-827FEE1835EB}" destId="{BAA7924B-673B-4817-8E7E-A1DD3DEE0F63}" srcOrd="0" destOrd="0" presId="urn:microsoft.com/office/officeart/2005/8/layout/lProcess2"/>
    <dgm:cxn modelId="{794E017B-1C86-401A-91EA-42E680F9C832}" type="presParOf" srcId="{1DCB75C5-AA92-4253-86E2-827FEE1835EB}" destId="{62B9736E-C60A-46F7-97D8-068D28305853}" srcOrd="1" destOrd="0" presId="urn:microsoft.com/office/officeart/2005/8/layout/lProcess2"/>
    <dgm:cxn modelId="{732F02EB-4AEC-4CA4-8D61-4408C98FA4A3}" type="presParOf" srcId="{1DCB75C5-AA92-4253-86E2-827FEE1835EB}" destId="{94CB9E5B-0055-43CD-9D34-B600539B6487}" srcOrd="2" destOrd="0" presId="urn:microsoft.com/office/officeart/2005/8/layout/lProcess2"/>
    <dgm:cxn modelId="{3E77A262-DEF5-444B-A2C9-330A8B30CAEF}" type="presParOf" srcId="{94CB9E5B-0055-43CD-9D34-B600539B6487}" destId="{02C7425A-9DF1-47A3-BCF5-885ABD0521DB}" srcOrd="0" destOrd="0" presId="urn:microsoft.com/office/officeart/2005/8/layout/lProcess2"/>
    <dgm:cxn modelId="{4B0BCDD6-EC04-4D42-BC62-3A6DD183ED76}" type="presParOf" srcId="{02C7425A-9DF1-47A3-BCF5-885ABD0521DB}" destId="{49BBB663-43B7-47A3-BCD1-FECA97E98C50}" srcOrd="0" destOrd="0" presId="urn:microsoft.com/office/officeart/2005/8/layout/lProcess2"/>
    <dgm:cxn modelId="{E1E4D53D-1506-46BE-B4FA-BD222E52E02C}" type="presParOf" srcId="{02C7425A-9DF1-47A3-BCF5-885ABD0521DB}" destId="{5199D815-1432-434A-A47A-7664D8A8F709}" srcOrd="1" destOrd="0" presId="urn:microsoft.com/office/officeart/2005/8/layout/lProcess2"/>
    <dgm:cxn modelId="{F7CD1BA0-E4B8-44CE-A7C6-D72287F48FB5}" type="presParOf" srcId="{02C7425A-9DF1-47A3-BCF5-885ABD0521DB}" destId="{99427E69-2A71-460B-BD69-5F9D6ABDCCB5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E2E994-7C11-43E2-B507-6D432475D6F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tr-TR"/>
        </a:p>
      </dgm:t>
    </dgm:pt>
    <dgm:pt modelId="{FBDFF9BF-62B8-4159-ADE7-78BFD6CB393D}">
      <dgm:prSet/>
      <dgm:spPr/>
      <dgm:t>
        <a:bodyPr/>
        <a:lstStyle/>
        <a:p>
          <a:pPr rtl="0"/>
          <a:r>
            <a:rPr lang="tr-TR" b="1" smtClean="0"/>
            <a:t>İmmün Cevapta Rol Oynayan Hücreler</a:t>
          </a:r>
          <a:endParaRPr lang="tr-TR"/>
        </a:p>
      </dgm:t>
    </dgm:pt>
    <dgm:pt modelId="{64EE7E01-BEEB-45A5-A96B-CDEE5289C6E3}" type="parTrans" cxnId="{A272B76A-3F8A-4E26-931F-D22A9C7207A4}">
      <dgm:prSet/>
      <dgm:spPr/>
      <dgm:t>
        <a:bodyPr/>
        <a:lstStyle/>
        <a:p>
          <a:endParaRPr lang="tr-TR"/>
        </a:p>
      </dgm:t>
    </dgm:pt>
    <dgm:pt modelId="{EEE70DCB-CFC0-4FBE-AB75-8B844CAF4C1E}" type="sibTrans" cxnId="{A272B76A-3F8A-4E26-931F-D22A9C7207A4}">
      <dgm:prSet/>
      <dgm:spPr/>
      <dgm:t>
        <a:bodyPr/>
        <a:lstStyle/>
        <a:p>
          <a:endParaRPr lang="tr-TR"/>
        </a:p>
      </dgm:t>
    </dgm:pt>
    <dgm:pt modelId="{9A8B4513-EA9F-4821-B828-076261742BE5}" type="pres">
      <dgm:prSet presAssocID="{ACE2E994-7C11-43E2-B507-6D432475D6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9BCBBB5-85C8-48AC-B9B9-1809BC46AD78}" type="pres">
      <dgm:prSet presAssocID="{FBDFF9BF-62B8-4159-ADE7-78BFD6CB39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11211AD-D4A4-4A08-B816-DB24202645BD}" type="presOf" srcId="{FBDFF9BF-62B8-4159-ADE7-78BFD6CB393D}" destId="{69BCBBB5-85C8-48AC-B9B9-1809BC46AD78}" srcOrd="0" destOrd="0" presId="urn:microsoft.com/office/officeart/2005/8/layout/vList2"/>
    <dgm:cxn modelId="{E4E59481-4B89-4FEE-94D8-0922229D7A31}" type="presOf" srcId="{ACE2E994-7C11-43E2-B507-6D432475D6F2}" destId="{9A8B4513-EA9F-4821-B828-076261742BE5}" srcOrd="0" destOrd="0" presId="urn:microsoft.com/office/officeart/2005/8/layout/vList2"/>
    <dgm:cxn modelId="{A272B76A-3F8A-4E26-931F-D22A9C7207A4}" srcId="{ACE2E994-7C11-43E2-B507-6D432475D6F2}" destId="{FBDFF9BF-62B8-4159-ADE7-78BFD6CB393D}" srcOrd="0" destOrd="0" parTransId="{64EE7E01-BEEB-45A5-A96B-CDEE5289C6E3}" sibTransId="{EEE70DCB-CFC0-4FBE-AB75-8B844CAF4C1E}"/>
    <dgm:cxn modelId="{D833AE34-5F6C-48DD-B30E-A09B4D156A26}" type="presParOf" srcId="{9A8B4513-EA9F-4821-B828-076261742BE5}" destId="{69BCBBB5-85C8-48AC-B9B9-1809BC46AD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704EBC-F890-40DD-9BA8-E2DBEACD0B9A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9013EABE-ED52-4CCE-9DFA-D6A4070CA06E}">
      <dgm:prSet/>
      <dgm:spPr/>
      <dgm:t>
        <a:bodyPr/>
        <a:lstStyle/>
        <a:p>
          <a:pPr rtl="0"/>
          <a:r>
            <a:rPr lang="tr-TR" b="1" smtClean="0"/>
            <a:t>Bronşiyal Astım</a:t>
          </a:r>
          <a:endParaRPr lang="tr-TR"/>
        </a:p>
      </dgm:t>
    </dgm:pt>
    <dgm:pt modelId="{8F6D358D-E904-49E6-813D-73C00FF241C2}" type="parTrans" cxnId="{E070B1E7-F34B-4CC0-BDC3-7025A8613508}">
      <dgm:prSet/>
      <dgm:spPr/>
      <dgm:t>
        <a:bodyPr/>
        <a:lstStyle/>
        <a:p>
          <a:endParaRPr lang="tr-TR"/>
        </a:p>
      </dgm:t>
    </dgm:pt>
    <dgm:pt modelId="{0479954B-AA01-42CA-A264-AB3FD329F75F}" type="sibTrans" cxnId="{E070B1E7-F34B-4CC0-BDC3-7025A8613508}">
      <dgm:prSet/>
      <dgm:spPr/>
      <dgm:t>
        <a:bodyPr/>
        <a:lstStyle/>
        <a:p>
          <a:endParaRPr lang="tr-TR"/>
        </a:p>
      </dgm:t>
    </dgm:pt>
    <dgm:pt modelId="{A1ACB922-4783-41CE-8933-567A0F064E7F}" type="pres">
      <dgm:prSet presAssocID="{22704EBC-F890-40DD-9BA8-E2DBEACD0B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7E54FA5-A885-4819-8B5C-C279E0A792A3}" type="pres">
      <dgm:prSet presAssocID="{9013EABE-ED52-4CCE-9DFA-D6A4070CA06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070B1E7-F34B-4CC0-BDC3-7025A8613508}" srcId="{22704EBC-F890-40DD-9BA8-E2DBEACD0B9A}" destId="{9013EABE-ED52-4CCE-9DFA-D6A4070CA06E}" srcOrd="0" destOrd="0" parTransId="{8F6D358D-E904-49E6-813D-73C00FF241C2}" sibTransId="{0479954B-AA01-42CA-A264-AB3FD329F75F}"/>
    <dgm:cxn modelId="{C781F3D3-EFFB-4049-817D-0D63B05E3DF2}" type="presOf" srcId="{9013EABE-ED52-4CCE-9DFA-D6A4070CA06E}" destId="{B7E54FA5-A885-4819-8B5C-C279E0A792A3}" srcOrd="0" destOrd="0" presId="urn:microsoft.com/office/officeart/2005/8/layout/vList2"/>
    <dgm:cxn modelId="{4C2F237F-7C1D-4134-87BF-0A364A72FE2A}" type="presOf" srcId="{22704EBC-F890-40DD-9BA8-E2DBEACD0B9A}" destId="{A1ACB922-4783-41CE-8933-567A0F064E7F}" srcOrd="0" destOrd="0" presId="urn:microsoft.com/office/officeart/2005/8/layout/vList2"/>
    <dgm:cxn modelId="{7C2EC28B-76E2-4179-BC94-3B1D8E477099}" type="presParOf" srcId="{A1ACB922-4783-41CE-8933-567A0F064E7F}" destId="{B7E54FA5-A885-4819-8B5C-C279E0A792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8736CB-9C83-4ACF-AE9B-53EF2EB02B6D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tr-TR"/>
        </a:p>
      </dgm:t>
    </dgm:pt>
    <dgm:pt modelId="{76621221-E06D-4DB7-9662-35BCFB4C8F18}">
      <dgm:prSet/>
      <dgm:spPr/>
      <dgm:t>
        <a:bodyPr/>
        <a:lstStyle/>
        <a:p>
          <a:pPr rtl="0"/>
          <a:r>
            <a:rPr lang="tr-TR" b="1" smtClean="0"/>
            <a:t>Status Astımatikusta Tedavi ve Hemşirelik Bakımı</a:t>
          </a:r>
          <a:endParaRPr lang="tr-TR"/>
        </a:p>
      </dgm:t>
    </dgm:pt>
    <dgm:pt modelId="{5A4FA941-CB2E-46E0-8F69-C2F38DE9CCE7}" type="parTrans" cxnId="{35CFAEA6-2296-40BE-92E7-2F1A3C379BB4}">
      <dgm:prSet/>
      <dgm:spPr/>
      <dgm:t>
        <a:bodyPr/>
        <a:lstStyle/>
        <a:p>
          <a:endParaRPr lang="tr-TR"/>
        </a:p>
      </dgm:t>
    </dgm:pt>
    <dgm:pt modelId="{620FDA58-F008-4324-9369-B461531CBB92}" type="sibTrans" cxnId="{35CFAEA6-2296-40BE-92E7-2F1A3C379BB4}">
      <dgm:prSet/>
      <dgm:spPr/>
      <dgm:t>
        <a:bodyPr/>
        <a:lstStyle/>
        <a:p>
          <a:endParaRPr lang="tr-TR"/>
        </a:p>
      </dgm:t>
    </dgm:pt>
    <dgm:pt modelId="{D0636D06-2263-4CFC-BF63-5102EEF79C2D}" type="pres">
      <dgm:prSet presAssocID="{9A8736CB-9C83-4ACF-AE9B-53EF2EB02B6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CE94B32-038A-4D28-B464-B8F0F6CBD2A3}" type="pres">
      <dgm:prSet presAssocID="{76621221-E06D-4DB7-9662-35BCFB4C8F1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2508313-D1F4-4D4B-B03A-CF88BF04E7CF}" type="presOf" srcId="{76621221-E06D-4DB7-9662-35BCFB4C8F18}" destId="{0CE94B32-038A-4D28-B464-B8F0F6CBD2A3}" srcOrd="0" destOrd="0" presId="urn:microsoft.com/office/officeart/2005/8/layout/vList2"/>
    <dgm:cxn modelId="{8D41F125-9370-42EC-97A1-D55C608D6F69}" type="presOf" srcId="{9A8736CB-9C83-4ACF-AE9B-53EF2EB02B6D}" destId="{D0636D06-2263-4CFC-BF63-5102EEF79C2D}" srcOrd="0" destOrd="0" presId="urn:microsoft.com/office/officeart/2005/8/layout/vList2"/>
    <dgm:cxn modelId="{35CFAEA6-2296-40BE-92E7-2F1A3C379BB4}" srcId="{9A8736CB-9C83-4ACF-AE9B-53EF2EB02B6D}" destId="{76621221-E06D-4DB7-9662-35BCFB4C8F18}" srcOrd="0" destOrd="0" parTransId="{5A4FA941-CB2E-46E0-8F69-C2F38DE9CCE7}" sibTransId="{620FDA58-F008-4324-9369-B461531CBB92}"/>
    <dgm:cxn modelId="{CE8EC4FB-CFE3-4B1E-8341-53445AA65A72}" type="presParOf" srcId="{D0636D06-2263-4CFC-BF63-5102EEF79C2D}" destId="{0CE94B32-038A-4D28-B464-B8F0F6CBD2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A3493E-4328-4203-9EF3-F291250E7525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8F19B6EF-4797-4573-81A5-0AEB42D7C707}">
      <dgm:prSet/>
      <dgm:spPr/>
      <dgm:t>
        <a:bodyPr/>
        <a:lstStyle/>
        <a:p>
          <a:pPr rtl="0"/>
          <a:r>
            <a:rPr lang="tr-TR" b="1" smtClean="0"/>
            <a:t>Allerjik Nezle (Rinit)</a:t>
          </a:r>
          <a:endParaRPr lang="tr-TR"/>
        </a:p>
      </dgm:t>
    </dgm:pt>
    <dgm:pt modelId="{B78F45A4-EF33-4AA0-83E3-05A8BEDCA5E1}" type="parTrans" cxnId="{B15CBC19-E0F9-46AE-AC74-DE6B9C75D48F}">
      <dgm:prSet/>
      <dgm:spPr/>
      <dgm:t>
        <a:bodyPr/>
        <a:lstStyle/>
        <a:p>
          <a:endParaRPr lang="tr-TR"/>
        </a:p>
      </dgm:t>
    </dgm:pt>
    <dgm:pt modelId="{97D9E124-5474-4336-AD07-C6D75C6D7C75}" type="sibTrans" cxnId="{B15CBC19-E0F9-46AE-AC74-DE6B9C75D48F}">
      <dgm:prSet/>
      <dgm:spPr/>
      <dgm:t>
        <a:bodyPr/>
        <a:lstStyle/>
        <a:p>
          <a:endParaRPr lang="tr-TR"/>
        </a:p>
      </dgm:t>
    </dgm:pt>
    <dgm:pt modelId="{0D56A759-8B23-4947-A38D-4DABAE191A58}" type="pres">
      <dgm:prSet presAssocID="{EEA3493E-4328-4203-9EF3-F291250E75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81203B-8FE5-4BC9-AF7D-CBD15F657F7F}" type="pres">
      <dgm:prSet presAssocID="{8F19B6EF-4797-4573-81A5-0AEB42D7C70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4E94318-AF5B-4FA4-BB09-5C2FB3536721}" type="presOf" srcId="{8F19B6EF-4797-4573-81A5-0AEB42D7C707}" destId="{9681203B-8FE5-4BC9-AF7D-CBD15F657F7F}" srcOrd="0" destOrd="0" presId="urn:microsoft.com/office/officeart/2005/8/layout/vList2"/>
    <dgm:cxn modelId="{B15CBC19-E0F9-46AE-AC74-DE6B9C75D48F}" srcId="{EEA3493E-4328-4203-9EF3-F291250E7525}" destId="{8F19B6EF-4797-4573-81A5-0AEB42D7C707}" srcOrd="0" destOrd="0" parTransId="{B78F45A4-EF33-4AA0-83E3-05A8BEDCA5E1}" sibTransId="{97D9E124-5474-4336-AD07-C6D75C6D7C75}"/>
    <dgm:cxn modelId="{AF345666-6F70-4926-A10C-765A4E4636FC}" type="presOf" srcId="{EEA3493E-4328-4203-9EF3-F291250E7525}" destId="{0D56A759-8B23-4947-A38D-4DABAE191A58}" srcOrd="0" destOrd="0" presId="urn:microsoft.com/office/officeart/2005/8/layout/vList2"/>
    <dgm:cxn modelId="{9277281D-FA47-42ED-8F73-1132F8270E43}" type="presParOf" srcId="{0D56A759-8B23-4947-A38D-4DABAE191A58}" destId="{9681203B-8FE5-4BC9-AF7D-CBD15F657F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7F4349-AE2B-48E2-A61C-93C2C2C72E8A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1676FA6F-7827-474E-9D99-12F8F7BB2D99}">
      <dgm:prSet/>
      <dgm:spPr/>
      <dgm:t>
        <a:bodyPr/>
        <a:lstStyle/>
        <a:p>
          <a:pPr rtl="0"/>
          <a:r>
            <a:rPr lang="tr-TR" b="1" smtClean="0"/>
            <a:t>Besin Allerjisi</a:t>
          </a:r>
          <a:endParaRPr lang="tr-TR"/>
        </a:p>
      </dgm:t>
    </dgm:pt>
    <dgm:pt modelId="{F24BF1BC-3545-46EA-90A1-5BAAFCC0FE2F}" type="parTrans" cxnId="{A66D6D57-11CD-407B-9A74-44FC53D90F85}">
      <dgm:prSet/>
      <dgm:spPr/>
      <dgm:t>
        <a:bodyPr/>
        <a:lstStyle/>
        <a:p>
          <a:endParaRPr lang="tr-TR"/>
        </a:p>
      </dgm:t>
    </dgm:pt>
    <dgm:pt modelId="{5E395613-71D3-4F42-8154-FA8738F48E80}" type="sibTrans" cxnId="{A66D6D57-11CD-407B-9A74-44FC53D90F85}">
      <dgm:prSet/>
      <dgm:spPr/>
      <dgm:t>
        <a:bodyPr/>
        <a:lstStyle/>
        <a:p>
          <a:endParaRPr lang="tr-TR"/>
        </a:p>
      </dgm:t>
    </dgm:pt>
    <dgm:pt modelId="{EFE9B484-28C9-4072-B262-36DD2BDBC33C}" type="pres">
      <dgm:prSet presAssocID="{487F4349-AE2B-48E2-A61C-93C2C2C72E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5836BE-FD97-45DD-ADFC-67C93CE45C66}" type="pres">
      <dgm:prSet presAssocID="{1676FA6F-7827-474E-9D99-12F8F7BB2D9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AB4EC92-EB14-4035-8661-E9B0F4DEBA70}" type="presOf" srcId="{487F4349-AE2B-48E2-A61C-93C2C2C72E8A}" destId="{EFE9B484-28C9-4072-B262-36DD2BDBC33C}" srcOrd="0" destOrd="0" presId="urn:microsoft.com/office/officeart/2005/8/layout/vList2"/>
    <dgm:cxn modelId="{A66D6D57-11CD-407B-9A74-44FC53D90F85}" srcId="{487F4349-AE2B-48E2-A61C-93C2C2C72E8A}" destId="{1676FA6F-7827-474E-9D99-12F8F7BB2D99}" srcOrd="0" destOrd="0" parTransId="{F24BF1BC-3545-46EA-90A1-5BAAFCC0FE2F}" sibTransId="{5E395613-71D3-4F42-8154-FA8738F48E80}"/>
    <dgm:cxn modelId="{89EB65F8-4E56-47EE-B290-D0E6305131D1}" type="presOf" srcId="{1676FA6F-7827-474E-9D99-12F8F7BB2D99}" destId="{515836BE-FD97-45DD-ADFC-67C93CE45C66}" srcOrd="0" destOrd="0" presId="urn:microsoft.com/office/officeart/2005/8/layout/vList2"/>
    <dgm:cxn modelId="{F062A8DC-1B51-43AA-924B-8FEA8D8E1EBC}" type="presParOf" srcId="{EFE9B484-28C9-4072-B262-36DD2BDBC33C}" destId="{515836BE-FD97-45DD-ADFC-67C93CE45C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C93769-417C-4419-9750-5E262FC09233}">
      <dsp:nvSpPr>
        <dsp:cNvPr id="0" name=""/>
        <dsp:cNvSpPr/>
      </dsp:nvSpPr>
      <dsp:spPr>
        <a:xfrm>
          <a:off x="0" y="1273"/>
          <a:ext cx="7772400" cy="186966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b="1" kern="1200" dirty="0" smtClean="0"/>
            <a:t>İMMÜN SİSTEM HASTALIKLARI </a:t>
          </a:r>
          <a:br>
            <a:rPr lang="tr-TR" sz="3400" b="1" kern="1200" dirty="0" smtClean="0"/>
          </a:br>
          <a:r>
            <a:rPr lang="tr-TR" sz="3400" b="1" kern="1200" dirty="0" smtClean="0"/>
            <a:t>VE </a:t>
          </a:r>
          <a:br>
            <a:rPr lang="tr-TR" sz="3400" b="1" kern="1200" dirty="0" smtClean="0"/>
          </a:br>
          <a:r>
            <a:rPr lang="tr-TR" sz="3400" b="1" kern="1200" dirty="0" smtClean="0"/>
            <a:t>BAKIMI</a:t>
          </a:r>
          <a:endParaRPr lang="tr-TR" sz="3400" kern="1200" dirty="0"/>
        </a:p>
      </dsp:txBody>
      <dsp:txXfrm>
        <a:off x="91269" y="92542"/>
        <a:ext cx="7589862" cy="1687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CCDD9-D3C4-41C8-B91B-92F848A8074A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D0523-8505-4FD3-B49E-E0ECA825CE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353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D0523-8505-4FD3-B49E-E0ECA825CE0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798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0772F-D0A1-45C6-B4A3-A7C5B899E554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51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22D79-346A-4E7E-B935-5074A5B63DB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62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5FB7E-5349-497E-A3FD-419CE114B572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76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E2B3-3792-48FF-882C-F68DA617602C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34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C34AB-5C96-43F7-942E-62E18759D43F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90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A8024-D76F-401A-80CE-800EE7B5AC0E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62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BEF27-D49C-4887-ABCF-BD91B0443CB1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986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0C8CA-CB23-4574-89D0-E2E452F4693E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8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A6AB8-502D-495C-9766-41402ACCCB0A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50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AE-AD4A-450C-B75B-AC6C67D6DC4C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14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5703-F9CB-4B1D-93B8-CF1BE81551C4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10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CF8F9-F98B-4447-903B-B3450DEA493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7409-10A1-4656-9932-31C9B4E2CE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98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url?sa=i&amp;rct=j&amp;q=&amp;esrc=s&amp;source=images&amp;cd=&amp;cad=rja&amp;uact=8&amp;ved=0CAcQjRw&amp;url=http://www.healthhype.com/seborrheic-dermatitis-pictures-treatment-face-scalp-newborns.html&amp;ei=7cxEVMPqGMXDOdLAgPAI&amp;bvm=bv.77648437,d.bGQ&amp;psig=AFQjCNGf4aA2kyqct9p4mZG1o-Dt89_FiQ&amp;ust=1413881397042815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553226642"/>
              </p:ext>
            </p:extLst>
          </p:nvPr>
        </p:nvGraphicFramePr>
        <p:xfrm>
          <a:off x="611560" y="548680"/>
          <a:ext cx="7772400" cy="1872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6752" y="5589240"/>
            <a:ext cx="6400800" cy="720080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002060"/>
                </a:solidFill>
                <a:latin typeface="Cambria" pitchFamily="18" charset="0"/>
              </a:rPr>
              <a:t>Öğr</a:t>
            </a:r>
            <a:r>
              <a:rPr lang="tr-TR" dirty="0" smtClean="0">
                <a:solidFill>
                  <a:srgbClr val="002060"/>
                </a:solidFill>
                <a:latin typeface="Cambria" pitchFamily="18" charset="0"/>
              </a:rPr>
              <a:t>. Gör. Dr. Ayşegül Öztürk Birge</a:t>
            </a:r>
          </a:p>
        </p:txBody>
      </p:sp>
      <p:pic>
        <p:nvPicPr>
          <p:cNvPr id="1026" name="Picture 2" descr="http://kizsalsorunlar.com/k/uploads/2013/11/bagisiklik-sistemi-kuvvetlendirmek-0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77407"/>
            <a:ext cx="41148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82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813155702"/>
              </p:ext>
            </p:extLst>
          </p:nvPr>
        </p:nvGraphicFramePr>
        <p:xfrm>
          <a:off x="467544" y="278092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64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42381850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926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dirty="0" smtClean="0"/>
              <a:t>Toz, kirli hava, sigara, hayvan tüyleri vb. </a:t>
            </a:r>
            <a:r>
              <a:rPr lang="tr-TR" dirty="0" err="1" smtClean="0"/>
              <a:t>allerjenler</a:t>
            </a:r>
            <a:r>
              <a:rPr lang="tr-TR" dirty="0" smtClean="0"/>
              <a:t> 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u="sng" dirty="0" err="1" smtClean="0"/>
              <a:t>Histamin</a:t>
            </a:r>
            <a:r>
              <a:rPr lang="tr-TR" dirty="0" smtClean="0"/>
              <a:t> salınır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Bronşlarda </a:t>
            </a:r>
            <a:r>
              <a:rPr lang="tr-TR" dirty="0" err="1" smtClean="0"/>
              <a:t>vazokonstriksiyona</a:t>
            </a:r>
            <a:r>
              <a:rPr lang="tr-TR" dirty="0" smtClean="0"/>
              <a:t> neden olur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err="1" smtClean="0"/>
              <a:t>Bronşiyal</a:t>
            </a:r>
            <a:r>
              <a:rPr lang="tr-TR" dirty="0" smtClean="0"/>
              <a:t> mukozada ödem gelişir ve pasaj daralır</a:t>
            </a:r>
          </a:p>
          <a:p>
            <a:pPr marL="0" indent="0" algn="ctr">
              <a:buNone/>
            </a:pPr>
            <a:r>
              <a:rPr lang="tr-TR" dirty="0" err="1" smtClean="0"/>
              <a:t>Sekresyon</a:t>
            </a:r>
            <a:r>
              <a:rPr lang="tr-TR" dirty="0" smtClean="0"/>
              <a:t> miktarı artar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err="1" smtClean="0"/>
              <a:t>Dispne</a:t>
            </a:r>
            <a:r>
              <a:rPr lang="tr-TR" dirty="0" smtClean="0"/>
              <a:t>, </a:t>
            </a:r>
            <a:r>
              <a:rPr lang="tr-TR" dirty="0" err="1" smtClean="0"/>
              <a:t>Wheezing</a:t>
            </a:r>
            <a:r>
              <a:rPr lang="tr-TR" dirty="0" smtClean="0"/>
              <a:t>, </a:t>
            </a:r>
            <a:r>
              <a:rPr lang="tr-TR" dirty="0" err="1" smtClean="0"/>
              <a:t>inspiryumda</a:t>
            </a:r>
            <a:r>
              <a:rPr lang="tr-TR" dirty="0" smtClean="0"/>
              <a:t> zorlanma oluşur.</a:t>
            </a:r>
            <a:endParaRPr lang="tr-TR" dirty="0"/>
          </a:p>
        </p:txBody>
      </p:sp>
      <p:sp>
        <p:nvSpPr>
          <p:cNvPr id="6" name="Aşağı Ok 5"/>
          <p:cNvSpPr/>
          <p:nvPr/>
        </p:nvSpPr>
        <p:spPr>
          <a:xfrm>
            <a:off x="4427984" y="1268760"/>
            <a:ext cx="144016" cy="4320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4427984" y="2348880"/>
            <a:ext cx="144016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4427984" y="3444133"/>
            <a:ext cx="144016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4427984" y="5135060"/>
            <a:ext cx="144016" cy="32403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680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/>
              <a:t>Bronşiyal</a:t>
            </a:r>
            <a:r>
              <a:rPr lang="tr-TR" sz="3200" b="1" dirty="0" smtClean="0"/>
              <a:t> Astımda Tedavi ve Hemşirelik Bakımı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 temel tedavi yaklaşımı mevcuttur.</a:t>
            </a:r>
          </a:p>
          <a:p>
            <a:pPr lvl="1"/>
            <a:r>
              <a:rPr lang="tr-TR" b="1" dirty="0" smtClean="0"/>
              <a:t>Eliminasyon: </a:t>
            </a:r>
            <a:r>
              <a:rPr lang="tr-TR" dirty="0" smtClean="0"/>
              <a:t>Hastanın </a:t>
            </a:r>
            <a:r>
              <a:rPr lang="tr-TR" dirty="0" err="1" smtClean="0"/>
              <a:t>allerjenlerle</a:t>
            </a:r>
            <a:r>
              <a:rPr lang="tr-TR" dirty="0" smtClean="0"/>
              <a:t> teması önlenir.</a:t>
            </a:r>
          </a:p>
          <a:p>
            <a:pPr lvl="1"/>
            <a:r>
              <a:rPr lang="tr-TR" b="1" dirty="0" err="1" smtClean="0"/>
              <a:t>Semptomatik</a:t>
            </a:r>
            <a:r>
              <a:rPr lang="tr-TR" b="1" dirty="0" smtClean="0"/>
              <a:t> Tedavi: </a:t>
            </a:r>
            <a:r>
              <a:rPr lang="tr-TR" dirty="0" smtClean="0"/>
              <a:t>İlaç tedavisi ile semptomlar kontrol altına alınır (Epinefrin, </a:t>
            </a:r>
            <a:r>
              <a:rPr lang="tr-TR" dirty="0" err="1" smtClean="0"/>
              <a:t>aminofilin</a:t>
            </a:r>
            <a:r>
              <a:rPr lang="tr-TR" dirty="0" smtClean="0"/>
              <a:t>, </a:t>
            </a:r>
            <a:r>
              <a:rPr lang="tr-TR" dirty="0" err="1" smtClean="0"/>
              <a:t>antihistaminik</a:t>
            </a:r>
            <a:r>
              <a:rPr lang="tr-TR" dirty="0" smtClean="0"/>
              <a:t> veya </a:t>
            </a:r>
            <a:r>
              <a:rPr lang="tr-TR" dirty="0" err="1" smtClean="0"/>
              <a:t>kortikosteroidler</a:t>
            </a:r>
            <a:r>
              <a:rPr lang="tr-TR" dirty="0" smtClean="0"/>
              <a:t>, antibiyotikler, </a:t>
            </a:r>
            <a:r>
              <a:rPr lang="tr-TR" dirty="0" err="1" smtClean="0"/>
              <a:t>ekspektoran</a:t>
            </a:r>
            <a:r>
              <a:rPr lang="tr-TR" dirty="0" smtClean="0"/>
              <a:t>).</a:t>
            </a:r>
          </a:p>
          <a:p>
            <a:pPr lvl="1"/>
            <a:r>
              <a:rPr lang="tr-TR" b="1" dirty="0" err="1" smtClean="0"/>
              <a:t>İmmünoterapi</a:t>
            </a:r>
            <a:r>
              <a:rPr lang="tr-TR" b="1" dirty="0" smtClean="0"/>
              <a:t> (</a:t>
            </a:r>
            <a:r>
              <a:rPr lang="tr-TR" b="1" dirty="0" err="1" smtClean="0"/>
              <a:t>Hiposensitizasyon</a:t>
            </a:r>
            <a:r>
              <a:rPr lang="tr-TR" b="1" dirty="0" smtClean="0"/>
              <a:t>): </a:t>
            </a:r>
            <a:r>
              <a:rPr lang="tr-TR" dirty="0" smtClean="0"/>
              <a:t>Hastanın </a:t>
            </a:r>
            <a:r>
              <a:rPr lang="tr-TR" dirty="0" err="1" smtClean="0"/>
              <a:t>allerjenlere</a:t>
            </a:r>
            <a:r>
              <a:rPr lang="tr-TR" dirty="0" smtClean="0"/>
              <a:t> karşı duyarlılığı azaltılır.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257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Status</a:t>
            </a:r>
            <a:r>
              <a:rPr lang="tr-TR" b="1" dirty="0" smtClean="0"/>
              <a:t> </a:t>
            </a:r>
            <a:r>
              <a:rPr lang="tr-TR" b="1" dirty="0" err="1" smtClean="0"/>
              <a:t>Astımatikus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İlerlemiş </a:t>
            </a:r>
            <a:r>
              <a:rPr lang="tr-TR" dirty="0" err="1" smtClean="0"/>
              <a:t>bronşiyal</a:t>
            </a:r>
            <a:r>
              <a:rPr lang="tr-TR" dirty="0" smtClean="0"/>
              <a:t> astımda, </a:t>
            </a:r>
            <a:r>
              <a:rPr lang="tr-TR" b="1" dirty="0" smtClean="0"/>
              <a:t>astım krizlerinin aralıksız ve uzun süre devam etmesi </a:t>
            </a:r>
            <a:r>
              <a:rPr lang="tr-TR" dirty="0" smtClean="0"/>
              <a:t>durumudur.</a:t>
            </a:r>
          </a:p>
          <a:p>
            <a:pPr lvl="1"/>
            <a:r>
              <a:rPr lang="tr-TR" dirty="0" smtClean="0"/>
              <a:t>Solunum gürültülü olup, </a:t>
            </a:r>
            <a:r>
              <a:rPr lang="tr-TR" dirty="0" err="1" smtClean="0"/>
              <a:t>wheezing</a:t>
            </a:r>
            <a:r>
              <a:rPr lang="tr-TR" dirty="0" smtClean="0"/>
              <a:t> vardır.</a:t>
            </a:r>
          </a:p>
          <a:p>
            <a:pPr lvl="1"/>
            <a:r>
              <a:rPr lang="tr-TR" dirty="0" smtClean="0"/>
              <a:t>Hasta ajite, yorgun ve çok endişelidir.</a:t>
            </a:r>
          </a:p>
          <a:p>
            <a:pPr lvl="1"/>
            <a:r>
              <a:rPr lang="tr-TR" dirty="0" smtClean="0"/>
              <a:t>Hasta soluk almak için oldukça enerji sarf eder. Beslenme aktivitelerini bu nedenle gerçekleştiremeyebilir.</a:t>
            </a:r>
          </a:p>
          <a:p>
            <a:pPr lvl="1"/>
            <a:r>
              <a:rPr lang="tr-TR" dirty="0" err="1" smtClean="0"/>
              <a:t>İnspirasyon</a:t>
            </a:r>
            <a:r>
              <a:rPr lang="tr-TR" dirty="0" smtClean="0"/>
              <a:t> hızlıdır ve </a:t>
            </a:r>
            <a:r>
              <a:rPr lang="tr-TR" dirty="0" err="1" smtClean="0"/>
              <a:t>ekspirasyon</a:t>
            </a:r>
            <a:r>
              <a:rPr lang="tr-TR" dirty="0" smtClean="0"/>
              <a:t> süresi uzundur.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424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89688692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806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60117718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175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1147772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587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78" y="1052736"/>
            <a:ext cx="8057138" cy="443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2771800" y="5863597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http://www.hatam.hacettepe.edu.tr/veriler_Aralik_2014.pdf</a:t>
            </a:r>
          </a:p>
        </p:txBody>
      </p:sp>
    </p:spTree>
    <p:extLst>
      <p:ext uri="{BB962C8B-B14F-4D97-AF65-F5344CB8AC3E}">
        <p14:creationId xmlns:p14="http://schemas.microsoft.com/office/powerpoint/2010/main" val="623044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AIDS EPİDEMİYOLOJİSİ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340768"/>
            <a:ext cx="538162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53225"/>
              </p:ext>
            </p:extLst>
          </p:nvPr>
        </p:nvGraphicFramePr>
        <p:xfrm>
          <a:off x="395536" y="8367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39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1"/>
            <a:ext cx="8280920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5580112" y="6165304"/>
            <a:ext cx="32403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/>
              <a:t>http://www.hatam.</a:t>
            </a:r>
            <a:r>
              <a:rPr lang="tr-TR" sz="1200" dirty="0" err="1" smtClean="0"/>
              <a:t>hacettepe</a:t>
            </a:r>
            <a:r>
              <a:rPr lang="tr-TR" sz="1200" dirty="0" smtClean="0"/>
              <a:t>.edu.tr/94/01.</a:t>
            </a:r>
            <a:r>
              <a:rPr lang="tr-TR" sz="1200" dirty="0" err="1" smtClean="0"/>
              <a:t>pdf</a:t>
            </a:r>
            <a:endParaRPr lang="tr-TR" sz="12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Dünyada AIDS Epidemiyolojisi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24744"/>
            <a:ext cx="756084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Dikdörtgen"/>
          <p:cNvSpPr/>
          <p:nvPr/>
        </p:nvSpPr>
        <p:spPr>
          <a:xfrm>
            <a:off x="5580112" y="6165304"/>
            <a:ext cx="32403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/>
              <a:t>http://www.hatam.</a:t>
            </a:r>
            <a:r>
              <a:rPr lang="tr-TR" sz="1200" dirty="0" err="1" smtClean="0"/>
              <a:t>hacettepe</a:t>
            </a:r>
            <a:r>
              <a:rPr lang="tr-TR" sz="1200" dirty="0" smtClean="0"/>
              <a:t>.edu.tr/94/01.</a:t>
            </a:r>
            <a:r>
              <a:rPr lang="tr-TR" sz="1200" dirty="0" err="1" smtClean="0"/>
              <a:t>pdf</a:t>
            </a:r>
            <a:endParaRPr lang="tr-TR" sz="1200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938338"/>
            <a:ext cx="89916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5580112" y="6165304"/>
            <a:ext cx="32403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/>
              <a:t>http://www.hatam.</a:t>
            </a:r>
            <a:r>
              <a:rPr lang="tr-TR" sz="1200" dirty="0" err="1" smtClean="0"/>
              <a:t>hacettepe</a:t>
            </a:r>
            <a:r>
              <a:rPr lang="tr-TR" sz="1200" dirty="0" smtClean="0"/>
              <a:t>.edu.tr/94/01.</a:t>
            </a:r>
            <a:r>
              <a:rPr lang="tr-TR" sz="1200" dirty="0" err="1" smtClean="0"/>
              <a:t>pdf</a:t>
            </a:r>
            <a:endParaRPr lang="tr-TR" sz="12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88640"/>
            <a:ext cx="8839200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Dikdörtgen"/>
          <p:cNvSpPr/>
          <p:nvPr/>
        </p:nvSpPr>
        <p:spPr>
          <a:xfrm>
            <a:off x="5796136" y="6581001"/>
            <a:ext cx="32403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/>
              <a:t>http://www.hatam.</a:t>
            </a:r>
            <a:r>
              <a:rPr lang="tr-TR" sz="1200" dirty="0" err="1" smtClean="0"/>
              <a:t>hacettepe</a:t>
            </a:r>
            <a:r>
              <a:rPr lang="tr-TR" sz="1200" dirty="0" smtClean="0"/>
              <a:t>.edu.tr/94/01.</a:t>
            </a:r>
            <a:r>
              <a:rPr lang="tr-TR" sz="1200" dirty="0" err="1" smtClean="0"/>
              <a:t>pdf</a:t>
            </a:r>
            <a:endParaRPr lang="tr-TR" sz="1200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ETİYOLOJİ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HIV</a:t>
            </a:r>
            <a:r>
              <a:rPr lang="tr-TR" dirty="0" smtClean="0"/>
              <a:t> (Human </a:t>
            </a:r>
            <a:r>
              <a:rPr lang="tr-TR" dirty="0" err="1" smtClean="0"/>
              <a:t>Immunodeficiency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) ya da HTLV-III( Human T-Cell </a:t>
            </a:r>
            <a:r>
              <a:rPr lang="tr-TR" dirty="0" err="1" smtClean="0"/>
              <a:t>Lymphocytotropic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) ya da LAV/IDAV (</a:t>
            </a:r>
            <a:r>
              <a:rPr lang="tr-TR" dirty="0" err="1" smtClean="0"/>
              <a:t>Lymphodenopaty-associated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/ </a:t>
            </a:r>
            <a:r>
              <a:rPr lang="tr-TR" dirty="0" err="1" smtClean="0"/>
              <a:t>immunodeficiency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) olarak adlandırılan virüsler bu hastalığın etkenini oluşturmaktadır.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939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AIDS Belirti ve Bulguları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Nedeni bilinmeyen ateş ve gece terlemeleri</a:t>
            </a:r>
          </a:p>
          <a:p>
            <a:r>
              <a:rPr lang="tr-TR" dirty="0" smtClean="0"/>
              <a:t>Tremor</a:t>
            </a:r>
          </a:p>
          <a:p>
            <a:r>
              <a:rPr lang="tr-TR" dirty="0" smtClean="0"/>
              <a:t>Konuşamama</a:t>
            </a:r>
          </a:p>
          <a:p>
            <a:r>
              <a:rPr lang="tr-TR" dirty="0" smtClean="0"/>
              <a:t>Hareketlerde yavaşlama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Kısa sürede aşırı kilo kaybı</a:t>
            </a:r>
          </a:p>
          <a:p>
            <a:r>
              <a:rPr lang="tr-TR" dirty="0" smtClean="0"/>
              <a:t>Lenf bezlerinde şişme ve ağrı</a:t>
            </a:r>
          </a:p>
          <a:p>
            <a:r>
              <a:rPr lang="tr-TR" dirty="0" smtClean="0"/>
              <a:t>Kuru ve devamlı öksürük</a:t>
            </a:r>
          </a:p>
          <a:p>
            <a:r>
              <a:rPr lang="tr-TR" dirty="0" smtClean="0"/>
              <a:t>Uzun süreli </a:t>
            </a:r>
            <a:r>
              <a:rPr lang="tr-TR" dirty="0" err="1" smtClean="0"/>
              <a:t>diyare</a:t>
            </a:r>
            <a:endParaRPr lang="tr-TR" dirty="0" smtClean="0"/>
          </a:p>
          <a:p>
            <a:r>
              <a:rPr lang="tr-TR" b="1" dirty="0" smtClean="0">
                <a:solidFill>
                  <a:srgbClr val="002060"/>
                </a:solidFill>
              </a:rPr>
              <a:t>Oral </a:t>
            </a:r>
            <a:r>
              <a:rPr lang="tr-TR" b="1" dirty="0" err="1" smtClean="0">
                <a:solidFill>
                  <a:srgbClr val="002060"/>
                </a:solidFill>
              </a:rPr>
              <a:t>kandidiazis</a:t>
            </a:r>
            <a:endParaRPr lang="tr-TR" b="1" dirty="0" smtClean="0">
              <a:solidFill>
                <a:srgbClr val="002060"/>
              </a:solidFill>
            </a:endParaRPr>
          </a:p>
          <a:p>
            <a:r>
              <a:rPr lang="tr-TR" dirty="0" smtClean="0"/>
              <a:t>Aşırı yorgunluk ve halsizlik</a:t>
            </a:r>
          </a:p>
          <a:p>
            <a:r>
              <a:rPr lang="tr-TR" dirty="0" smtClean="0"/>
              <a:t>Deride morumsu lekeler</a:t>
            </a:r>
          </a:p>
          <a:p>
            <a:r>
              <a:rPr lang="tr-TR" dirty="0" err="1" smtClean="0"/>
              <a:t>Lenfositopeni</a:t>
            </a:r>
            <a:endParaRPr lang="tr-TR" dirty="0" smtClean="0"/>
          </a:p>
          <a:p>
            <a:r>
              <a:rPr lang="tr-TR" dirty="0" smtClean="0"/>
              <a:t>Serum </a:t>
            </a:r>
            <a:r>
              <a:rPr lang="tr-TR" dirty="0" err="1" smtClean="0"/>
              <a:t>Ig</a:t>
            </a:r>
            <a:r>
              <a:rPr lang="tr-TR" dirty="0" smtClean="0"/>
              <a:t> düzeyinde artış</a:t>
            </a:r>
          </a:p>
          <a:p>
            <a:r>
              <a:rPr lang="tr-TR" b="1" dirty="0" err="1" smtClean="0">
                <a:solidFill>
                  <a:srgbClr val="002060"/>
                </a:solidFill>
              </a:rPr>
              <a:t>Seboreik</a:t>
            </a:r>
            <a:r>
              <a:rPr lang="tr-TR" b="1" dirty="0" smtClean="0">
                <a:solidFill>
                  <a:srgbClr val="002060"/>
                </a:solidFill>
              </a:rPr>
              <a:t> dermatit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5128" name="AutoShape 8" descr="data:image/jpeg;base64,/9j/4AAQSkZJRgABAQAAAQABAAD/2wCEAAkGBxQTEhUUExQWFRUXGBwYFhgYFxgXGBoaFxQZHBcYGBoYHCggGBwlHRoaJDEhJSkrLi4uHB8zODMsNygtLisBCgoKDg0OGhAQGiwkHyQsLCwsLCwsLCwsLCwsLCwsLCwsLCwsLCwsLCwsLCwsLCwsLCwsLCwsLCwsLCwsLCwsLP/AABEIAMIBAwMBIgACEQEDEQH/xAAbAAADAQEBAQEAAAAAAAAAAAABAgMABAUHBv/EADgQAAEDAgQEBQQCAgAFBQAAAAEAAhEhMQNBUWFxgZHwBBKhscET0eHxBSIyQgYUYoKyIyQ0UsL/xAAYAQEBAQEBAAAAAAAAAAAAAAABAAIDBf/EACIRAQEBAAICAgEFAAAAAAAAAAABEQIxIUEDElETYXGB8P/aAAwDAQACEQMRAD8AVwLYgVNu+V11hgNfhM9oplxvYqhaBkeS8zHvaVuERWlqaUVsKRJtpwlO29Pz+EjzWmX2qkCGQYn/ALgfZF8Ef15ZJPPFNvhNFptnojUk4iMzSh1KVzSaDbltxuukk0BFT+te5Rdh2321pTdS1xvw2zShrHAx2OSxeBfvX39FfycI0PdfwuN2H5rH8HJBhcZ0w0WufzoE7MIGo9s4oeHuq4QhpAiCYOU1/A6oPI8ppWOsd+iuxpKExFReATy/qDVDHAiLehHAGI6JMdrQQJgCwuROXr6rHB0roJOapSmfFeWgvuKcbWTMBLdSNo69UMJo/wBt7VM5VyTECQAOibSXzQbmPmOqnjNk1pF1YATtxp67o+YW76oMuEw2SIkddeidg1N6Ck2pCOHhkCde/shgmSKctzX2RWbS4WH5ZE7xl3VWYBlr1B907cQVF/TspZjgjatMxo83sd5VmjIV9UGuBFqzTLVbDJnSvwqI2O00j+vzQIYR68NlXzENinHkki8XStMKjQ91SiLxM1VMNwEg0P4yU/fuqUof7UyFlL6dYzhVLoEwSTb5Rc4T3onsJPYZPBRcBrddN9uGyTEw++7ITndgjRZO53/UgrRpcEVg9O7LoeY8voUmBhb7nJWxQK56cdVqtXsrDBjM0Anf2WItW/px0/CDR9lW2YBvyiUfwEs9e/0nOFYm891SMINazv0hWdiXMZRHOPjrCu0Rxn3mUuIyanoOkd76IuAg9b3MiAJyUnOtPtrFTxpyUme8E+XWtNqn2QOGKTAGQ61P3KXCaCXRT3/OfRB+IK6N/wAjbvJCZggjy6V5RF+JT4jJdFgR6Z2y9TGSjhYomTnRo/Vv0jiPvln8xEcqKTnB8rpdJ/6vYQKzvZY4kkEUAnKMjFxU5q2M0nQU9kxA/wAaU0sdyRrRZSWK4OBy95g2U2vIqZp+xylUP+Qg3PvSkp/pGs8KFalLnOLIEg0SkkiO6Kn0SLEenypYhc0xXSLdVES+BvFo2p2FXCEN3Geq5sRhJoaza3JdTT/WtyfhFFUa6oPXXeU0Ur2dVIsINKG8i9qotdMneuXCEJd7BbZODI3ke2SiH0pM+18+qq12ov0RfAE1GkfcUCfEEwLE98lMCL/vUIlwJAgDLp6JTFtJF47/AGq+eQJ4cVzuJ8wBsfXiqMGUzdSVc6KXSYjZ179FR4iDp8KeKK6VpOYSoZw0yv3yWxBI7zRZ+0spqLh48ACG01An2WUjijuEEanRgsLe++CdzK+mi2EIymL6p3uBoLTNtLU5rdSZbTdYNGZ4bnIIk1jQw7jMfjqkxBNCR/Wff8IQ4T5icviyr9OtbcZpkJUmvv8AfTZVc+BE341Nh7lUFI58l02AMDnQTnO6m4Z8+OicjSI+DcKYcM7ZfMBVulNzfLURMcb5rlLHOo4zGVgDM8znXZdeLEXjuym8eWgqB9jPys1SufFwic6Ce+NVRlr53yopHF8wIAqeo6Z7IsdIAdbj6d6KNV+t+/dSY4FpO6o9sCDfTh+8tEhiLmuW/wBrqwN9URIrMDYWKt5vWxsKVI3UcIwDWJqJtU1JzOdkXslufm7tJ7gJIuMnKOeizSK52y9Vg2Ym+VL71SOb5icss9lA8CaXFj7I/TAqcxtT7qUETEnvJTHifNDbTrss9p0Yb5J81+FbKoFNNovqFyeQm1TlNBzXQTSmWcazEoxYbDMCYunZZICIHY3TjMXtCkVniA4mMr8qUVWgVNDpx0SsY0GxEqgwxFKRXifumJPEEwDr8fpHw5iSkxbXtnCfEcetevZUVhiX0PfJLiWvwvzSPJFhf8qp37qnQXza8eKZzqQlJGZ1rmiJrohJ+QrJ/qLJxeVcMCDThKDsOm5+LdBPVatYzqE7MYG5n2J3+dltVDFNiDGkZfkINIqLH7ZLoeRTn38rkY2DOfQbeqDDPbGo7txRxGTbcnM0EmO7J/qHMivAzr9umqAdIgU13rYrWQ65sIuPO+3dUcQweF+FVdhERasawJz7up+KImluVTxhH18L2gHV4e89wjiPoSM79cgtgvgmWiueeVtkjiCbZivqfSQsClMTIzHWPZAAm2VuJp7J2gSTmKd+qD8WJ6fFFame0giTwEbZjjHYSREj1v33olxMWZJ+/H0os1ugv7fpWhsV0yedo6aJmiQKaVQwxM95WVmudwB2gRtUCVLSuZ5YnL9+ykKVqDMmRESo/wDM/wBy2pG8DPWysHiDKiOE8kVrHZkaKeI2LQuhjf6gC1/ascAkcQTA6etJRV7bBdFaFor3mm+rl+VHDYdrV0ibq+EYNbG8ZyDnvVanHTkZpJmstgG+UgdZVYi+Yn1XOxpmDTce/srYcmQbZ8eHfum8TYYYtQNqjhmrhwgbUnPh0+V5+E8tLvNl/jF9l04TpqJmeSrMVmK48C23qEsyFEkOMWis2RBil1hhVmJrbuqLX5qQxBY/uUQzkPsorl9bU/CR2KJLcoSNMhBh0QoYPORosovic1lbfycduHIrrnyqESwNk5i2h32zUi8zIFNbXyqmxnyQJvaNJ959l0wXVcSvfSVFrB9vkoNFYNs9fVZrhO2Ym82RWekXi4F7ftEmKjLueqo0Vk2tx67JPNM9mP1KGtJ9acrd+wCaK1trxFUpAiBx9VPzxTe3RVtVq00rme4U8TEIO9CDY8Rrn2FLFxdbd/hbDwyZJJGuu4G5BjmkBJvYEUHfdlBzpPCifFBB8o1sKmdB0A6aqQgUNTN5sAK97BWE+Xx30RGLBGnZPtkpB8unuuQTfRdnTmBHW37VhUxcRogipm2gqLA32V/LLYA41E7mPuuPDwg2smo/carpDbAGGisZwNaxp8JvHJpvFm+DZM57AjjsmLfK4wZ4iL04Kjf7UoTkB3VIG636cc0MixkmOdLU9CiwNJg+tjxzF0uGBU70Izv01rsqsjic9Y9kyGwmNgjzCLZ16g1qPWFYgAQNNZEfg5qHiJmWxA2oRuNV0YZkxevYqumZFetFgDvKJtPIX6VnqrYrDGYIqOE+v60UsRwBFOY9ePDin+rSe6iqGfLkfhSSYz68NEMPQUA/YXQGnr3O9PlcuICCR33dYrW6o6pGsx31RDaQe6wpCZGkftbDmb5ddFzAkAkjougBQcfMJzCsx1pEplVNhtrITjDrI9UjnaSEGk92V0DPvc9UEoa7VFPhLsJ19cykBFad/CTFoDrxy+VmOrAqLx991vUZ75k+nAJcMV09OaVz4qK/nJAuk1z+8rNRnO9j6pHgQSs5/OvDnzUHurEwO7LKY4unxvWiTzVFapXCCUGuJJNvT3tRKM4zysV0MoJzOhkV+dd1wh1Jtx3+Am8R4ggQJMUpYV2vqt8cOb4dGI4+WWmDfSBEGvOOJXJ4g1HC9iaR1n2JS/ULiJsKDaK+6DmmPNkTA5RPuOqLdGKNYcyQfgCp2iKaVTvDgKOgxScqi2hvpmsXUrWfvll+10MbAEf2OvxvlVBec3zDMyO4C68LDBB80zHyLyqnDpECcyPvzKR7OUbTe11XlrX21bDeARA9M8kni3RUfngixk55dSuXHNIIcdCPVZgnbus2g9PjX7detmGKHXe+hHdCuTBrPlJI3zpnyV8LEERbj7/sc8l1gp3kA0sacrqWG2D3bv4WcYgHMxzTYlhF9jlt90yss8ZRfvvgiRSb+v7zNd04ZSDcV/W3ykeyAfXv5UNM50Co+2xXDj4Zk0I+N1ZrqFpr9j+Uj8T+tTsPxrbvLNjfFNpHfqt5h0y9FmYYvf7Hv3U8IEz3p3yXP2VmVHVU8wgbUzyUWikzsmJ09FUCXWjuqoDE+yJNAIqEpddXQBr6acisiGbLJ+x8KB8kzU6+ntks4nSs9lAUHCtfylxHFKUNu548VHF4U7ohiY0il44cEGilfwgYBPt90rgsR+lN5myER+QSnFoRN6WmiZwpnWn5U3tr7pJmHsoOGUbHiUzDSo3HOnfBTcOVe45pDYkAGvPgmwGNNSKA5TnbmK80WYc3gcs+K6oi1AD60t3kmRJ4TaRAvf5E2H51RcTlQ8IApandOCqP6iaV+O/RbFaSBlHLPPvROH2bCIit6XEUmlKXzNUpINM4zitd1yBzgazxO2d60V/PqYI2B9ys8phvHEcAukzYUNeibFMye/ROQKXmsmRx5JDc9+iBHT4RoJ3MCmvTgukM/wDtxk1vAF9c+C83B8RAItyixv8Ald7cUxrmLVH+w3mndV1n5PKURihxi0dwfTpumfEUivpUVpVTeyoIIcIg35JogwbnSxEUtnvutVgXUApUURLiR3klqKxlYikINNZBpPr38LAZ7JOmR23C5PFNcJj8fiMlZ2PDtJpHBDxLPMBvnS416o/dubEcN8GtJqPn1WDiCYpol3zHDuE7R6brnyVZ1bDvOUwdkLpR/U2zTsYPMTn8Ii1mukpgYMZrFkAmOKPlnj3Va0McPZZUOIsjwEna9UTWba2StEAg/dAsPJLR29NlDzV33KZhE5mnDgubxPimsBJNeHr3qoKPBuOZShx1U8PG8wpbdZr8vXNBFzyanuZWcLouNhG6XExO+KQBfJ7498kmGB5jX1tX4SxUZ0/f7VMJoC3J+WunXgClREZ55d81bDNYApBucj7TRc+EZ4elvZUadKCL1tqfsukjFXwG1DtIv3TvRDF8R5dYPcpcMnhr8zwsn8wO/SkcaIqjz8fFsYrvkFN7636LsdDjQTPXkoYmFsTwMrH1dIYuJBAkgVpWp/azcSRBMaLmDwCbg8NwmxsDz5kxUgQDAzss2YrMKGQSMzYzOh6XXpeGMCuXp+FwlxoYjcAXXYzF0uYPA0/HVb4027Fg2sW+Dki11hmbe3sOKn5jah+BoOs0+EjDX+1tdDnwWnOx2EW76nl6KbWCYkQR60y6jmmY/euY0rBpxAUrmM8tRG/D4QyXxbZM9fvuufCOX54RuPZDHfNM6Tzp3zUg2IOnroViumeMdJbTuuvwkIM8fRK3Fm0199fdOw0E3CwydtkRiwt5Oim8GY9d1JbEfbRMCMoXPhummickVUsM7YrJQ4a99Vk5Dggm6U4hsg55uOqJxNuyoExBSk96rm8W0EAEW+YCud70U5rKiAaAIHLvoh59KH1SYj5oePJIbmvelUJTEeR3Tgle6tanOqk7EgUElBorJ6RmunBR05E6DhTuidmGYtTr3f1Xn4mKXVtpucjvX2XoYOJQAEk5EwZvJJAWt8q7It5v6g5WG/TU6b6pw0gEZn70v3ZTw21AJjuqduOJ9defH8rW+GFXYZE7bzr+e4UXOMgH8i3VTxfEkGZqdfQHl8IfW55zPSFjW5HWG5QDrH4usML9ck2GBWDPBUE5GBuVMvKxKE6WPYrHyh4Z8gz7RYU20T+JxQDU0+855BcmGQ6SCfj8Kvl27jrdix/U3OtOe37U8IEOmrgaRMX3g1UA4kXJbYSbC8DSqvh6eudRbgVz3GOj4uI52ts9QRpxvuizxD48wo6YcIFQ7OouYg7wg3EqR137CDQZ9viVrVao5xmLTUEc4F9RXgpgvB8wdG3GhHA1VC6lcq3198krTnSM+l/VH2GmaZMTzja/HXdYPEk8lMis/pJh4w80R9kBZwkjL7p2NIGqxM3QwzPdNlkauHdOSDjeZ1/aUADos0AWsolbeZKYSDKxcISufBlKVLOHVFL9Q9lZX9JNj4r6LPxOqgwnmUq0jh0mPvVROJ+NUr6VFOiUkGIVYmxHA8VnkHvqp4z4E9EjHkt3OWyytMcSui31hJ7yUsR2qXyRFqpSznTT1jvKvRW8M8QZPPM9OShiERH391MHIjjEk7BalT02PkzlpyzVizykmRQV4991UPCkxIpuPcD24J8R0CTaeWw9CeS36Bm4QINJvAuLEzIuYnjnRQxWRQAi+UddYpolxMWayZz2tUTn3ZOGRFc8q04k1KxWp4c2P457BIaHcZ076Jf4/wDk8RwqCBawrF86LrGF5tfb5qgxkTBHO8T0VtOxgfMAXAEi06JTiNmAB+j1lVMRUVjYFI9w2PLuqzRaDGXEiI9RY9UwxBBAy04pfKKxX3UnOIIDc6H7oCgInPL9KhxeXcHmpAAClwbn7eqD3ECLgGbarSWa+YnhsefP2WbpMcRmMu90MFt+o27Hws4Zjvv5VUd5mlx3bn7oPwxc8uea2G6/eS1ZraLoAl+2yOFIzobKbzM92TM3QVHOqle7SQh5x99UHWpG+XTRSUDysXqRcOtk/cJRgdz0RUvMdkE4nMMaPyq/Vjetlw/Wr6cF6DP4nxRAe3w+MQ40P03QZ5JzelbPZLzKg6o3C7sD+JxsVofh4OK9ps5rHOaSDWCBCh4r+NxsLy/UwsRnmkNDmuEnQSKlGVn7Tc1yveY5qXm/C7vFfxHiWAudgYrWwXEnDcB5RckxSNV57Gg1Nfb0RmdmWXopBmpzTh8ZmErn8+EUC5PDA+ZxNif6DQanUpT0ARGWg6I0Ak0Gud8vX1K5gY79kz3h2oj7UVE9PA8QAIj8D9HuVLxbvqGhoKE7z/iNeK4msmhkDjllw4rt8GKRQnIZCn66Ld5Hwfy8fLED7x31IV/KazY2mAYnPu6mHEkDQzJoItSbBXw2CMyY0WAYO8tp5GeRGam/FAuT3tmrNEWFN729FM4V4DTPp1CCQOAF7bb5JcVsGYBmttT+1bDwhFgRnT0op4jswR5ZiNouCpJPZxnUeiiw2dr1A7+VVuN736lbEIP2tpRSGcjTuyWKzTQ6cR3koHYp/Prn8KDowHx859/hH6gtFzekA5cvuoYeJNPcouM2opKsMZTSYzPPVO13mEgEGLH2Kn5hHfPrCPmoAYjI/rJSAmLa12Sh0TW9q+iPiDMT9poK8fwuYsmZHDZJjtDoqkmagqOGKQSU4ByQnSPTZKX6dFF1b81NhrdSdMSiuIv4rKCf8RP1sGAHk4jAGkwHEvH9SbAG3NfVx43CxfGf+n4vF8P4oHyu8PiycJxAt5CYMgTLHbhfFMDxBa5rm/5NIc07gyF+rP8Ax94snzO+gX18uIcJvnYDk05AbzzXbhynHtw+b47yvh+r/wCFfMzw/wDJ4eLiHC+m4guw/MRh/wCfmOGJmBkOCjh/yzh4/C8Phf8AusJmIMXDL8QvxP8A458/le925d5SbgAQvyv8X/xdj4WE7DaMFzXlxxDiYYecTzEk/UJP9xU3yXmfxf8AIuwMVmNhwHMMiRSoINNIKf1JJMZ/RtvK3/eH1HA8niD4j/lPFvdiYjH+fwvifMWf2BBAaYdhwTFCQOEL5McagE0vFl73if8AjbxT2kA4bXPb5XYrcJrcVwzBePgDaF+Zc4202WednJ0+H47x3TOxBy374IDEJqbLnfuaHuyLHDM9/dYx1qzWHzSdKbbldODhE3oJvX1U2NNCP6jLXjurlnlytFOf+2tVJfDbNQaWJm6swaCvxqucNNNTy5AfK7gIlpMmkxamp0qpMWg/5GANDv6/dUBMADLL5JW+jN+QvTuVZuEJt5jqZEHukKIFpio4Zn7Ilhp9hHtxVG4ZyrGgMcao4ZdJrGQHxdGJwnCLSXA+/sQs3DJqfbou5ziTYcQa22uIlc2I0E1BBy6Z0R0tRxxU0gbCEjzFvwukNIpSYzpNdarnLCJi9/i1lJz4zCYM3374pXudEWjc0kVjenoqi8mv3ynZI9ouFBN186W7KcYjom+v3SOw8+PsOiH1Nj8fjilOrDk/ZCI7jr3koNdWdrd5pfEhxqPzxIzRU6cQ03p+OSmHUpUjW4pVHAe7yw6u47oUHYYJEzIN/bj8JUVD7RVTLtUWmsGh3+fulxMXIz3ohHOLFq9+qm/FB+6i9+im+te+CUuMJxzPWFlwHE7qsr6nHnHNUFgsstUF8M4wa5rsH+I7zWWWfZKD/ZQ8UYKyyRHOwy+q6MK55rLLVFeiDbj8Lq8J8fZFZZvbS7f8Hf8Ab/8Aoro/0G5AO4ixWWR6U7d+EIDAM5nf+wut41xD3AGBpkispmdlK5mms7orInbbpwxfvJRxj/U8vcLLJDnxDVJpyWWUhj5/8SuDB/ydwPuEVk3oQjr8/sg/4PsssiI7f9eX/iUS86nslZZHJHf/ALcApYR/rzHsssorYWXAqbjcZaLLLQcwNuMctFNBZF6STllllph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7150" y="-1660525"/>
            <a:ext cx="4619625" cy="3467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130" name="AutoShape 10" descr="data:image/jpeg;base64,/9j/4AAQSkZJRgABAQAAAQABAAD/2wCEAAkGBxQTEhUUExQWFRUXGBwYFhgYFxgXGBoaFxQZHBcYGBoYHCggGBwlHRoaJDEhJSkrLi4uHB8zODMsNygtLisBCgoKDg0OGhAQGiwkHyQsLCwsLCwsLCwsLCwsLCwsLCwsLCwsLCwsLCwsLCwsLCwsLCwsLCwsLCwsLCwsLCwsLP/AABEIAMIBAwMBIgACEQEDEQH/xAAbAAADAQEBAQEAAAAAAAAAAAABAgMABAUHBv/EADgQAAEDAgQEBQQCAgAFBQAAAAEAAhEhMQNBUWFxgZHwBBKhscET0eHxBSIyQgYUYoKyIyQ0UsL/xAAYAQEBAQEBAAAAAAAAAAAAAAABAAIDBf/EACIRAQEBAAICAgEFAAAAAAAAAAABEQIxIUEDElETYXGB8P/aAAwDAQACEQMRAD8AVwLYgVNu+V11hgNfhM9oplxvYqhaBkeS8zHvaVuERWlqaUVsKRJtpwlO29Pz+EjzWmX2qkCGQYn/ALgfZF8Ef15ZJPPFNvhNFptnojUk4iMzSh1KVzSaDbltxuukk0BFT+te5Rdh2321pTdS1xvw2zShrHAx2OSxeBfvX39FfycI0PdfwuN2H5rH8HJBhcZ0w0WufzoE7MIGo9s4oeHuq4QhpAiCYOU1/A6oPI8ppWOsd+iuxpKExFReATy/qDVDHAiLehHAGI6JMdrQQJgCwuROXr6rHB0roJOapSmfFeWgvuKcbWTMBLdSNo69UMJo/wBt7VM5VyTECQAOibSXzQbmPmOqnjNk1pF1YATtxp67o+YW76oMuEw2SIkddeidg1N6Ck2pCOHhkCde/shgmSKctzX2RWbS4WH5ZE7xl3VWYBlr1B907cQVF/TspZjgjatMxo83sd5VmjIV9UGuBFqzTLVbDJnSvwqI2O00j+vzQIYR68NlXzENinHkki8XStMKjQ91SiLxM1VMNwEg0P4yU/fuqUof7UyFlL6dYzhVLoEwSTb5Rc4T3onsJPYZPBRcBrddN9uGyTEw++7ITndgjRZO53/UgrRpcEVg9O7LoeY8voUmBhb7nJWxQK56cdVqtXsrDBjM0Anf2WItW/px0/CDR9lW2YBvyiUfwEs9e/0nOFYm891SMINazv0hWdiXMZRHOPjrCu0Rxn3mUuIyanoOkd76IuAg9b3MiAJyUnOtPtrFTxpyUme8E+XWtNqn2QOGKTAGQ61P3KXCaCXRT3/OfRB+IK6N/wAjbvJCZggjy6V5RF+JT4jJdFgR6Z2y9TGSjhYomTnRo/Vv0jiPvln8xEcqKTnB8rpdJ/6vYQKzvZY4kkEUAnKMjFxU5q2M0nQU9kxA/wAaU0sdyRrRZSWK4OBy95g2U2vIqZp+xylUP+Qg3PvSkp/pGs8KFalLnOLIEg0SkkiO6Kn0SLEenypYhc0xXSLdVES+BvFo2p2FXCEN3Geq5sRhJoaza3JdTT/WtyfhFFUa6oPXXeU0Ur2dVIsINKG8i9qotdMneuXCEJd7BbZODI3ke2SiH0pM+18+qq12ov0RfAE1GkfcUCfEEwLE98lMCL/vUIlwJAgDLp6JTFtJF47/AGq+eQJ4cVzuJ8wBsfXiqMGUzdSVc6KXSYjZ179FR4iDp8KeKK6VpOYSoZw0yv3yWxBI7zRZ+0spqLh48ACG01An2WUjijuEEanRgsLe++CdzK+mi2EIymL6p3uBoLTNtLU5rdSZbTdYNGZ4bnIIk1jQw7jMfjqkxBNCR/Wff8IQ4T5icviyr9OtbcZpkJUmvv8AfTZVc+BE341Nh7lUFI58l02AMDnQTnO6m4Z8+OicjSI+DcKYcM7ZfMBVulNzfLURMcb5rlLHOo4zGVgDM8znXZdeLEXjuym8eWgqB9jPys1SufFwic6Ce+NVRlr53yopHF8wIAqeo6Z7IsdIAdbj6d6KNV+t+/dSY4FpO6o9sCDfTh+8tEhiLmuW/wBrqwN9URIrMDYWKt5vWxsKVI3UcIwDWJqJtU1JzOdkXslufm7tJ7gJIuMnKOeizSK52y9Vg2Ym+VL71SOb5icss9lA8CaXFj7I/TAqcxtT7qUETEnvJTHifNDbTrss9p0Yb5J81+FbKoFNNovqFyeQm1TlNBzXQTSmWcazEoxYbDMCYunZZICIHY3TjMXtCkVniA4mMr8qUVWgVNDpx0SsY0GxEqgwxFKRXifumJPEEwDr8fpHw5iSkxbXtnCfEcetevZUVhiX0PfJLiWvwvzSPJFhf8qp37qnQXza8eKZzqQlJGZ1rmiJrohJ+QrJ/qLJxeVcMCDThKDsOm5+LdBPVatYzqE7MYG5n2J3+dltVDFNiDGkZfkINIqLH7ZLoeRTn38rkY2DOfQbeqDDPbGo7txRxGTbcnM0EmO7J/qHMivAzr9umqAdIgU13rYrWQ65sIuPO+3dUcQweF+FVdhERasawJz7up+KImluVTxhH18L2gHV4e89wjiPoSM79cgtgvgmWiueeVtkjiCbZivqfSQsClMTIzHWPZAAm2VuJp7J2gSTmKd+qD8WJ6fFFame0giTwEbZjjHYSREj1v33olxMWZJ+/H0os1ugv7fpWhsV0yedo6aJmiQKaVQwxM95WVmudwB2gRtUCVLSuZ5YnL9+ykKVqDMmRESo/wDM/wBy2pG8DPWysHiDKiOE8kVrHZkaKeI2LQuhjf6gC1/ascAkcQTA6etJRV7bBdFaFor3mm+rl+VHDYdrV0ibq+EYNbG8ZyDnvVanHTkZpJmstgG+UgdZVYi+Yn1XOxpmDTce/srYcmQbZ8eHfum8TYYYtQNqjhmrhwgbUnPh0+V5+E8tLvNl/jF9l04TpqJmeSrMVmK48C23qEsyFEkOMWis2RBil1hhVmJrbuqLX5qQxBY/uUQzkPsorl9bU/CR2KJLcoSNMhBh0QoYPORosovic1lbfycduHIrrnyqESwNk5i2h32zUi8zIFNbXyqmxnyQJvaNJ959l0wXVcSvfSVFrB9vkoNFYNs9fVZrhO2Ym82RWekXi4F7ftEmKjLueqo0Vk2tx67JPNM9mP1KGtJ9acrd+wCaK1trxFUpAiBx9VPzxTe3RVtVq00rme4U8TEIO9CDY8Rrn2FLFxdbd/hbDwyZJJGuu4G5BjmkBJvYEUHfdlBzpPCifFBB8o1sKmdB0A6aqQgUNTN5sAK97BWE+Xx30RGLBGnZPtkpB8unuuQTfRdnTmBHW37VhUxcRogipm2gqLA32V/LLYA41E7mPuuPDwg2smo/carpDbAGGisZwNaxp8JvHJpvFm+DZM57AjjsmLfK4wZ4iL04Kjf7UoTkB3VIG636cc0MixkmOdLU9CiwNJg+tjxzF0uGBU70Izv01rsqsjic9Y9kyGwmNgjzCLZ16g1qPWFYgAQNNZEfg5qHiJmWxA2oRuNV0YZkxevYqumZFetFgDvKJtPIX6VnqrYrDGYIqOE+v60UsRwBFOY9ePDin+rSe6iqGfLkfhSSYz68NEMPQUA/YXQGnr3O9PlcuICCR33dYrW6o6pGsx31RDaQe6wpCZGkftbDmb5ddFzAkAkjougBQcfMJzCsx1pEplVNhtrITjDrI9UjnaSEGk92V0DPvc9UEoa7VFPhLsJ19cykBFad/CTFoDrxy+VmOrAqLx991vUZ75k+nAJcMV09OaVz4qK/nJAuk1z+8rNRnO9j6pHgQSs5/OvDnzUHurEwO7LKY4unxvWiTzVFapXCCUGuJJNvT3tRKM4zysV0MoJzOhkV+dd1wh1Jtx3+Am8R4ggQJMUpYV2vqt8cOb4dGI4+WWmDfSBEGvOOJXJ4g1HC9iaR1n2JS/ULiJsKDaK+6DmmPNkTA5RPuOqLdGKNYcyQfgCp2iKaVTvDgKOgxScqi2hvpmsXUrWfvll+10MbAEf2OvxvlVBec3zDMyO4C68LDBB80zHyLyqnDpECcyPvzKR7OUbTe11XlrX21bDeARA9M8kni3RUfngixk55dSuXHNIIcdCPVZgnbus2g9PjX7detmGKHXe+hHdCuTBrPlJI3zpnyV8LEERbj7/sc8l1gp3kA0sacrqWG2D3bv4WcYgHMxzTYlhF9jlt90yss8ZRfvvgiRSb+v7zNd04ZSDcV/W3ykeyAfXv5UNM50Co+2xXDj4Zk0I+N1ZrqFpr9j+Uj8T+tTsPxrbvLNjfFNpHfqt5h0y9FmYYvf7Hv3U8IEz3p3yXP2VmVHVU8wgbUzyUWikzsmJ09FUCXWjuqoDE+yJNAIqEpddXQBr6acisiGbLJ+x8KB8kzU6+ntks4nSs9lAUHCtfylxHFKUNu548VHF4U7ohiY0il44cEGilfwgYBPt90rgsR+lN5myER+QSnFoRN6WmiZwpnWn5U3tr7pJmHsoOGUbHiUzDSo3HOnfBTcOVe45pDYkAGvPgmwGNNSKA5TnbmK80WYc3gcs+K6oi1AD60t3kmRJ4TaRAvf5E2H51RcTlQ8IApandOCqP6iaV+O/RbFaSBlHLPPvROH2bCIit6XEUmlKXzNUpINM4zitd1yBzgazxO2d60V/PqYI2B9ys8phvHEcAukzYUNeibFMye/ROQKXmsmRx5JDc9+iBHT4RoJ3MCmvTgukM/wDtxk1vAF9c+C83B8RAItyixv8Ald7cUxrmLVH+w3mndV1n5PKURihxi0dwfTpumfEUivpUVpVTeyoIIcIg35JogwbnSxEUtnvutVgXUApUURLiR3klqKxlYikINNZBpPr38LAZ7JOmR23C5PFNcJj8fiMlZ2PDtJpHBDxLPMBvnS416o/dubEcN8GtJqPn1WDiCYpol3zHDuE7R6brnyVZ1bDvOUwdkLpR/U2zTsYPMTn8Ii1mukpgYMZrFkAmOKPlnj3Va0McPZZUOIsjwEna9UTWba2StEAg/dAsPJLR29NlDzV33KZhE5mnDgubxPimsBJNeHr3qoKPBuOZShx1U8PG8wpbdZr8vXNBFzyanuZWcLouNhG6XExO+KQBfJ7498kmGB5jX1tX4SxUZ0/f7VMJoC3J+WunXgClREZ55d81bDNYApBucj7TRc+EZ4elvZUadKCL1tqfsukjFXwG1DtIv3TvRDF8R5dYPcpcMnhr8zwsn8wO/SkcaIqjz8fFsYrvkFN7636LsdDjQTPXkoYmFsTwMrH1dIYuJBAkgVpWp/azcSRBMaLmDwCbg8NwmxsDz5kxUgQDAzss2YrMKGQSMzYzOh6XXpeGMCuXp+FwlxoYjcAXXYzF0uYPA0/HVb4027Fg2sW+Dki11hmbe3sOKn5jah+BoOs0+EjDX+1tdDnwWnOx2EW76nl6KbWCYkQR60y6jmmY/euY0rBpxAUrmM8tRG/D4QyXxbZM9fvuufCOX54RuPZDHfNM6Tzp3zUg2IOnroViumeMdJbTuuvwkIM8fRK3Fm0199fdOw0E3CwydtkRiwt5Oim8GY9d1JbEfbRMCMoXPhummickVUsM7YrJQ4a99Vk5Dggm6U4hsg55uOqJxNuyoExBSk96rm8W0EAEW+YCud70U5rKiAaAIHLvoh59KH1SYj5oePJIbmvelUJTEeR3Tgle6tanOqk7EgUElBorJ6RmunBR05E6DhTuidmGYtTr3f1Xn4mKXVtpucjvX2XoYOJQAEk5EwZvJJAWt8q7It5v6g5WG/TU6b6pw0gEZn70v3ZTw21AJjuqduOJ9defH8rW+GFXYZE7bzr+e4UXOMgH8i3VTxfEkGZqdfQHl8IfW55zPSFjW5HWG5QDrH4usML9ck2GBWDPBUE5GBuVMvKxKE6WPYrHyh4Z8gz7RYU20T+JxQDU0+855BcmGQ6SCfj8Kvl27jrdix/U3OtOe37U8IEOmrgaRMX3g1UA4kXJbYSbC8DSqvh6eudRbgVz3GOj4uI52ts9QRpxvuizxD48wo6YcIFQ7OouYg7wg3EqR137CDQZ9viVrVao5xmLTUEc4F9RXgpgvB8wdG3GhHA1VC6lcq3198krTnSM+l/VH2GmaZMTzja/HXdYPEk8lMis/pJh4w80R9kBZwkjL7p2NIGqxM3QwzPdNlkauHdOSDjeZ1/aUADos0AWsolbeZKYSDKxcISufBlKVLOHVFL9Q9lZX9JNj4r6LPxOqgwnmUq0jh0mPvVROJ+NUr6VFOiUkGIVYmxHA8VnkHvqp4z4E9EjHkt3OWyytMcSui31hJ7yUsR2qXyRFqpSznTT1jvKvRW8M8QZPPM9OShiERH391MHIjjEk7BalT02PkzlpyzVizykmRQV4991UPCkxIpuPcD24J8R0CTaeWw9CeS36Bm4QINJvAuLEzIuYnjnRQxWRQAi+UddYpolxMWayZz2tUTn3ZOGRFc8q04k1KxWp4c2P457BIaHcZ076Jf4/wDk8RwqCBawrF86LrGF5tfb5qgxkTBHO8T0VtOxgfMAXAEi06JTiNmAB+j1lVMRUVjYFI9w2PLuqzRaDGXEiI9RY9UwxBBAy04pfKKxX3UnOIIDc6H7oCgInPL9KhxeXcHmpAAClwbn7eqD3ECLgGbarSWa+YnhsefP2WbpMcRmMu90MFt+o27Hws4Zjvv5VUd5mlx3bn7oPwxc8uea2G6/eS1ZraLoAl+2yOFIzobKbzM92TM3QVHOqle7SQh5x99UHWpG+XTRSUDysXqRcOtk/cJRgdz0RUvMdkE4nMMaPyq/Vjetlw/Wr6cF6DP4nxRAe3w+MQ40P03QZ5JzelbPZLzKg6o3C7sD+JxsVofh4OK9ps5rHOaSDWCBCh4r+NxsLy/UwsRnmkNDmuEnQSKlGVn7Tc1yveY5qXm/C7vFfxHiWAudgYrWwXEnDcB5RckxSNV57Gg1Nfb0RmdmWXopBmpzTh8ZmErn8+EUC5PDA+ZxNif6DQanUpT0ARGWg6I0Ak0Gud8vX1K5gY79kz3h2oj7UVE9PA8QAIj8D9HuVLxbvqGhoKE7z/iNeK4msmhkDjllw4rt8GKRQnIZCn66Ld5Hwfy8fLED7x31IV/KazY2mAYnPu6mHEkDQzJoItSbBXw2CMyY0WAYO8tp5GeRGam/FAuT3tmrNEWFN729FM4V4DTPp1CCQOAF7bb5JcVsGYBmttT+1bDwhFgRnT0op4jswR5ZiNouCpJPZxnUeiiw2dr1A7+VVuN736lbEIP2tpRSGcjTuyWKzTQ6cR3koHYp/Prn8KDowHx859/hH6gtFzekA5cvuoYeJNPcouM2opKsMZTSYzPPVO13mEgEGLH2Kn5hHfPrCPmoAYjI/rJSAmLa12Sh0TW9q+iPiDMT9poK8fwuYsmZHDZJjtDoqkmagqOGKQSU4ByQnSPTZKX6dFF1b81NhrdSdMSiuIv4rKCf8RP1sGAHk4jAGkwHEvH9SbAG3NfVx43CxfGf+n4vF8P4oHyu8PiycJxAt5CYMgTLHbhfFMDxBa5rm/5NIc07gyF+rP8Ax94snzO+gX18uIcJvnYDk05AbzzXbhynHtw+b47yvh+r/wCFfMzw/wDJ4eLiHC+m4guw/MRh/wCfmOGJmBkOCjh/yzh4/C8Phf8AusJmIMXDL8QvxP8A458/le925d5SbgAQvyv8X/xdj4WE7DaMFzXlxxDiYYecTzEk/UJP9xU3yXmfxf8AIuwMVmNhwHMMiRSoINNIKf1JJMZ/RtvK3/eH1HA8niD4j/lPFvdiYjH+fwvifMWf2BBAaYdhwTFCQOEL5McagE0vFl73if8AjbxT2kA4bXPb5XYrcJrcVwzBePgDaF+Zc4202WednJ0+H47x3TOxBy374IDEJqbLnfuaHuyLHDM9/dYx1qzWHzSdKbbldODhE3oJvX1U2NNCP6jLXjurlnlytFOf+2tVJfDbNQaWJm6swaCvxqucNNNTy5AfK7gIlpMmkxamp0qpMWg/5GANDv6/dUBMADLL5JW+jN+QvTuVZuEJt5jqZEHukKIFpio4Zn7Ilhp9hHtxVG4ZyrGgMcao4ZdJrGQHxdGJwnCLSXA+/sQs3DJqfbou5ziTYcQa22uIlc2I0E1BBy6Z0R0tRxxU0gbCEjzFvwukNIpSYzpNdarnLCJi9/i1lJz4zCYM3374pXudEWjc0kVjenoqi8mv3ynZI9ouFBN186W7KcYjom+v3SOw8+PsOiH1Nj8fjilOrDk/ZCI7jr3koNdWdrd5pfEhxqPzxIzRU6cQ03p+OSmHUpUjW4pVHAe7yw6u47oUHYYJEzIN/bj8JUVD7RVTLtUWmsGh3+fulxMXIz3ohHOLFq9+qm/FB+6i9+im+te+CUuMJxzPWFlwHE7qsr6nHnHNUFgsstUF8M4wa5rsH+I7zWWWfZKD/ZQ8UYKyyRHOwy+q6MK55rLLVFeiDbj8Lq8J8fZFZZvbS7f8Hf8Ab/8Aoro/0G5AO4ixWWR6U7d+EIDAM5nf+wut41xD3AGBpkispmdlK5mms7orInbbpwxfvJRxj/U8vcLLJDnxDVJpyWWUhj5/8SuDB/ydwPuEVk3oQjr8/sg/4PsssiI7f9eX/iUS86nslZZHJHf/ALcApYR/rzHsssorYWXAqbjcZaLLLQcwNuMctFNBZF6STllllph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7150" y="-1660525"/>
            <a:ext cx="4619625" cy="3467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5048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HIV ile </a:t>
            </a:r>
            <a:r>
              <a:rPr lang="tr-TR" sz="3200" b="1" dirty="0" err="1" smtClean="0"/>
              <a:t>enfekte</a:t>
            </a:r>
            <a:r>
              <a:rPr lang="tr-TR" sz="3200" b="1" dirty="0" smtClean="0"/>
              <a:t> kişiler klinik olarak 4 ayrı evrede değerlendirilir: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b="1" dirty="0" err="1" smtClean="0"/>
              <a:t>Latent</a:t>
            </a:r>
            <a:r>
              <a:rPr lang="tr-TR" sz="2400" b="1" dirty="0" smtClean="0"/>
              <a:t> Evre: </a:t>
            </a:r>
            <a:r>
              <a:rPr lang="tr-TR" sz="2400" dirty="0" err="1"/>
              <a:t>A</a:t>
            </a:r>
            <a:r>
              <a:rPr lang="tr-TR" sz="2400" dirty="0" err="1" smtClean="0"/>
              <a:t>semptomatik</a:t>
            </a:r>
            <a:r>
              <a:rPr lang="tr-TR" sz="2400" dirty="0" smtClean="0"/>
              <a:t> evredir. Kişi hastalık belirtileri olmamasına karşın hastalığı bulaştırır. </a:t>
            </a:r>
          </a:p>
          <a:p>
            <a:r>
              <a:rPr lang="tr-TR" sz="2400" b="1" dirty="0" smtClean="0"/>
              <a:t>Kalıcı Yaygın </a:t>
            </a:r>
            <a:r>
              <a:rPr lang="tr-TR" sz="2400" b="1" dirty="0" err="1" smtClean="0"/>
              <a:t>Lenfadenopati</a:t>
            </a:r>
            <a:r>
              <a:rPr lang="tr-TR" sz="2400" b="1" dirty="0" smtClean="0"/>
              <a:t>: </a:t>
            </a:r>
            <a:r>
              <a:rPr lang="tr-TR" sz="2400" dirty="0"/>
              <a:t>H</a:t>
            </a:r>
            <a:r>
              <a:rPr lang="tr-TR" sz="2400" dirty="0" smtClean="0"/>
              <a:t>astanın lenf bezleri 1 cm kadar büyümüştür. Bu durumdaki kişilerin ¼’ünde belirti yoktur.</a:t>
            </a:r>
          </a:p>
          <a:p>
            <a:r>
              <a:rPr lang="tr-TR" sz="2400" b="1" dirty="0" smtClean="0"/>
              <a:t>AIDS’e İlişkin </a:t>
            </a:r>
            <a:r>
              <a:rPr lang="tr-TR" sz="2400" b="1" dirty="0"/>
              <a:t>B</a:t>
            </a:r>
            <a:r>
              <a:rPr lang="tr-TR" sz="2400" b="1" dirty="0" smtClean="0"/>
              <a:t>elirtiler: </a:t>
            </a:r>
            <a:r>
              <a:rPr lang="tr-TR" sz="2400" dirty="0"/>
              <a:t>Y</a:t>
            </a:r>
            <a:r>
              <a:rPr lang="tr-TR" sz="2400" dirty="0" smtClean="0"/>
              <a:t>alnızca AIDS belirtileri vardır. Fırsatçı enfeksiyon veya </a:t>
            </a:r>
            <a:r>
              <a:rPr lang="tr-TR" sz="2400" dirty="0" err="1" smtClean="0"/>
              <a:t>malignensi</a:t>
            </a:r>
            <a:r>
              <a:rPr lang="tr-TR" sz="2400" dirty="0" smtClean="0"/>
              <a:t> yoktur. </a:t>
            </a:r>
            <a:r>
              <a:rPr lang="tr-TR" sz="2400" dirty="0" err="1" smtClean="0"/>
              <a:t>Anoreksiya</a:t>
            </a:r>
            <a:r>
              <a:rPr lang="tr-TR" sz="2400" dirty="0" smtClean="0"/>
              <a:t>, gece terlemesi, kilo kaybı, </a:t>
            </a:r>
            <a:r>
              <a:rPr lang="tr-TR" sz="2400" dirty="0" err="1" smtClean="0"/>
              <a:t>diyare</a:t>
            </a:r>
            <a:r>
              <a:rPr lang="tr-TR" sz="2400" dirty="0" smtClean="0"/>
              <a:t>, öksürük, yorgunluk, baş ağrısı görülür.</a:t>
            </a:r>
          </a:p>
          <a:p>
            <a:r>
              <a:rPr lang="tr-TR" sz="2400" b="1" dirty="0" smtClean="0"/>
              <a:t>Tam Gelişmiş AIDS: </a:t>
            </a:r>
            <a:r>
              <a:rPr lang="tr-TR" sz="2400" dirty="0" smtClean="0"/>
              <a:t>Belirtiler yanında fırsatçı enfeksiyonlar, </a:t>
            </a:r>
            <a:r>
              <a:rPr lang="tr-TR" sz="2400" dirty="0" err="1" smtClean="0"/>
              <a:t>ensefalopati</a:t>
            </a:r>
            <a:r>
              <a:rPr lang="tr-TR" sz="2400" dirty="0" smtClean="0"/>
              <a:t> ve </a:t>
            </a:r>
            <a:r>
              <a:rPr lang="tr-TR" sz="2400" dirty="0" err="1" smtClean="0"/>
              <a:t>malignensiler</a:t>
            </a:r>
            <a:r>
              <a:rPr lang="tr-TR" sz="2400" dirty="0" smtClean="0"/>
              <a:t> görülür. </a:t>
            </a:r>
            <a:r>
              <a:rPr lang="tr-TR" sz="2400" dirty="0" err="1" smtClean="0"/>
              <a:t>Ensefelopati</a:t>
            </a:r>
            <a:r>
              <a:rPr lang="tr-TR" sz="2400" dirty="0" smtClean="0"/>
              <a:t> ve </a:t>
            </a:r>
            <a:r>
              <a:rPr lang="tr-TR" sz="2400" dirty="0" err="1" smtClean="0"/>
              <a:t>malignensiler</a:t>
            </a:r>
            <a:r>
              <a:rPr lang="tr-TR" sz="2400" dirty="0" smtClean="0"/>
              <a:t> enfeksiyon sonrası 3-5 yıl içerisinde gelişmektedir.</a:t>
            </a:r>
            <a:endParaRPr lang="tr-TR" sz="24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874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TANI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Tanı, öykü ve fiziksel bulguların yanı sıra </a:t>
            </a:r>
            <a:r>
              <a:rPr lang="tr-TR" dirty="0" err="1" smtClean="0"/>
              <a:t>serolojik</a:t>
            </a:r>
            <a:r>
              <a:rPr lang="tr-TR" dirty="0" smtClean="0"/>
              <a:t>, </a:t>
            </a:r>
            <a:r>
              <a:rPr lang="tr-TR" dirty="0" err="1" smtClean="0"/>
              <a:t>immünopatolojik</a:t>
            </a:r>
            <a:r>
              <a:rPr lang="tr-TR" dirty="0" smtClean="0"/>
              <a:t> çalışmalar ve virüs izolasyonu ile konulmaktadır.</a:t>
            </a:r>
          </a:p>
          <a:p>
            <a:r>
              <a:rPr lang="tr-TR" dirty="0" smtClean="0"/>
              <a:t>Kanda Anti-HIV antikorlarının belirlenmesi (ELISA Testi)</a:t>
            </a:r>
          </a:p>
          <a:p>
            <a:r>
              <a:rPr lang="tr-TR" dirty="0" smtClean="0"/>
              <a:t>ELISA testinde ilk değerlendirmenin pozitif ise test tekrarlanır. Sonuç yine pozitif çıkarsa Western-</a:t>
            </a:r>
            <a:r>
              <a:rPr lang="tr-TR" dirty="0" err="1" smtClean="0"/>
              <a:t>Blot</a:t>
            </a:r>
            <a:r>
              <a:rPr lang="tr-TR" dirty="0" smtClean="0"/>
              <a:t> testi uygulanır. 3 test sonucu pozitif ise HIV + kabul edilir.</a:t>
            </a:r>
          </a:p>
          <a:p>
            <a:r>
              <a:rPr lang="tr-TR" dirty="0" err="1" smtClean="0"/>
              <a:t>Seropozitif</a:t>
            </a:r>
            <a:r>
              <a:rPr lang="tr-TR" dirty="0" smtClean="0"/>
              <a:t> kişiler HIV taşır ve bulaştırırlar, ancak klinik olarak AIDS belirtileri göstermeyebilirler.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21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tr-TR" b="1" dirty="0" smtClean="0"/>
              <a:t>AIDS; 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Kan yolu ile </a:t>
            </a:r>
            <a:r>
              <a:rPr lang="tr-TR" dirty="0" smtClean="0"/>
              <a:t>(kan ve ürünlerinin nakli, HIV bulaşmış enjektörlerin kullanılması, uygunsuz koşullarda HIV </a:t>
            </a:r>
            <a:r>
              <a:rPr lang="tr-TR" dirty="0" err="1" smtClean="0"/>
              <a:t>bulaşlı</a:t>
            </a:r>
            <a:r>
              <a:rPr lang="tr-TR" dirty="0" smtClean="0"/>
              <a:t> </a:t>
            </a:r>
            <a:r>
              <a:rPr lang="tr-TR" dirty="0" err="1" smtClean="0"/>
              <a:t>piercing</a:t>
            </a:r>
            <a:r>
              <a:rPr lang="tr-TR" dirty="0" smtClean="0"/>
              <a:t> taktırma, dövme yaptırma)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Cinsel ilişki ile </a:t>
            </a:r>
            <a:r>
              <a:rPr lang="tr-TR" dirty="0" smtClean="0"/>
              <a:t>(heteroseksüel, </a:t>
            </a:r>
            <a:r>
              <a:rPr lang="tr-TR" dirty="0" err="1" smtClean="0"/>
              <a:t>biseksüel</a:t>
            </a:r>
            <a:r>
              <a:rPr lang="tr-TR" dirty="0" smtClean="0"/>
              <a:t>, homoseksüel ilişkilerin bulaş açısından farkı yoktur)</a:t>
            </a:r>
          </a:p>
          <a:p>
            <a:pPr lvl="1"/>
            <a:r>
              <a:rPr lang="tr-TR" dirty="0" smtClean="0"/>
              <a:t>Anneden bebeğe </a:t>
            </a:r>
            <a:r>
              <a:rPr lang="tr-TR" dirty="0" smtClean="0">
                <a:solidFill>
                  <a:srgbClr val="FF0000"/>
                </a:solidFill>
              </a:rPr>
              <a:t>plasenta yolu veya emzirme ile </a:t>
            </a:r>
            <a:r>
              <a:rPr lang="tr-TR" dirty="0" smtClean="0"/>
              <a:t>taşınır.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3" y="1290638"/>
            <a:ext cx="898207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5580112" y="6165304"/>
            <a:ext cx="32403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/>
              <a:t>http://www.hatam.</a:t>
            </a:r>
            <a:r>
              <a:rPr lang="tr-TR" sz="1200" dirty="0" err="1" smtClean="0"/>
              <a:t>hacettepe</a:t>
            </a:r>
            <a:r>
              <a:rPr lang="tr-TR" sz="1200" dirty="0" smtClean="0"/>
              <a:t>.edu.tr/94/01.</a:t>
            </a:r>
            <a:r>
              <a:rPr lang="tr-TR" sz="1200" dirty="0" err="1" smtClean="0"/>
              <a:t>pdf</a:t>
            </a:r>
            <a:endParaRPr lang="tr-TR" sz="12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318305"/>
              </p:ext>
            </p:extLst>
          </p:nvPr>
        </p:nvGraphicFramePr>
        <p:xfrm>
          <a:off x="395536" y="908720"/>
          <a:ext cx="605901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15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56176" y="274638"/>
            <a:ext cx="2530624" cy="1143000"/>
          </a:xfrm>
        </p:spPr>
        <p:txBody>
          <a:bodyPr>
            <a:normAutofit/>
          </a:bodyPr>
          <a:lstStyle/>
          <a:p>
            <a:r>
              <a:rPr lang="tr-TR" sz="1800" dirty="0" smtClean="0"/>
              <a:t>1999-2009 Yıllarında HIV/</a:t>
            </a:r>
            <a:r>
              <a:rPr lang="tr-TR" sz="1800" dirty="0" err="1" smtClean="0"/>
              <a:t>AIDS’li</a:t>
            </a:r>
            <a:r>
              <a:rPr lang="tr-TR" sz="1800" dirty="0" smtClean="0"/>
              <a:t> 36 Olgunun Retrospektif Analizi</a:t>
            </a:r>
            <a:endParaRPr lang="tr-TR" sz="1800" dirty="0"/>
          </a:p>
        </p:txBody>
      </p:sp>
      <p:pic>
        <p:nvPicPr>
          <p:cNvPr id="1054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16632"/>
            <a:ext cx="5184576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6237312"/>
            <a:ext cx="21812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HIV </a:t>
            </a:r>
            <a:r>
              <a:rPr lang="tr-TR" dirty="0" err="1" smtClean="0"/>
              <a:t>infeksiyonunda</a:t>
            </a:r>
            <a:r>
              <a:rPr lang="tr-TR" dirty="0" smtClean="0"/>
              <a:t> virüsü ortadan kaldıran bir tedavi henüz yoktur, ancak virüsün çoğalmasını kontrol eden ilaçlar vardır. Bu ilaçların genel adı </a:t>
            </a:r>
            <a:r>
              <a:rPr lang="tr-TR" dirty="0" smtClean="0">
                <a:solidFill>
                  <a:srgbClr val="FF0000"/>
                </a:solidFill>
              </a:rPr>
              <a:t>"</a:t>
            </a:r>
            <a:r>
              <a:rPr lang="tr-TR" dirty="0" err="1" smtClean="0">
                <a:solidFill>
                  <a:srgbClr val="FF0000"/>
                </a:solidFill>
              </a:rPr>
              <a:t>Antiretroviral</a:t>
            </a:r>
            <a:r>
              <a:rPr lang="tr-TR" dirty="0" smtClean="0">
                <a:solidFill>
                  <a:srgbClr val="FF0000"/>
                </a:solidFill>
              </a:rPr>
              <a:t> ilaçlar", </a:t>
            </a:r>
            <a:r>
              <a:rPr lang="tr-TR" dirty="0" smtClean="0"/>
              <a:t>bu ilaçlarla yapılan tedavi de </a:t>
            </a:r>
            <a:r>
              <a:rPr lang="tr-TR" dirty="0" err="1" smtClean="0"/>
              <a:t>antiretroviral</a:t>
            </a:r>
            <a:r>
              <a:rPr lang="tr-TR" dirty="0" smtClean="0"/>
              <a:t> tedavidir.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</a:t>
            </a:r>
            <a:r>
              <a:rPr lang="tr-TR" dirty="0" err="1" smtClean="0"/>
              <a:t>mmün</a:t>
            </a:r>
            <a:r>
              <a:rPr lang="tr-TR" dirty="0" smtClean="0"/>
              <a:t> </a:t>
            </a:r>
            <a:r>
              <a:rPr lang="tr-TR" dirty="0"/>
              <a:t>sistemde rol alan kimyasal </a:t>
            </a:r>
            <a:r>
              <a:rPr lang="tr-TR" dirty="0" err="1"/>
              <a:t>mediyatörlerin</a:t>
            </a:r>
            <a:r>
              <a:rPr lang="tr-TR" dirty="0"/>
              <a:t> ortak </a:t>
            </a:r>
            <a:r>
              <a:rPr lang="tr-TR"/>
              <a:t>özellikleri </a:t>
            </a:r>
            <a:r>
              <a:rPr lang="tr-TR" smtClean="0"/>
              <a:t>nelerdir?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930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ANTİKOR: </a:t>
            </a:r>
            <a:r>
              <a:rPr lang="tr-TR" dirty="0" smtClean="0"/>
              <a:t>Koruyucu proteinlerdir. Antikorlar </a:t>
            </a:r>
            <a:r>
              <a:rPr lang="tr-TR" dirty="0" err="1" smtClean="0"/>
              <a:t>immünglobünlerdir</a:t>
            </a:r>
            <a:r>
              <a:rPr lang="tr-TR" dirty="0" smtClean="0"/>
              <a:t>. Antikor, </a:t>
            </a:r>
            <a:r>
              <a:rPr lang="tr-TR" dirty="0" err="1" smtClean="0"/>
              <a:t>allerjen</a:t>
            </a:r>
            <a:r>
              <a:rPr lang="tr-TR" dirty="0" smtClean="0"/>
              <a:t> veya antijen vücuda girdikten sonra bu </a:t>
            </a:r>
            <a:r>
              <a:rPr lang="tr-TR" dirty="0" err="1" smtClean="0"/>
              <a:t>allerjenlere</a:t>
            </a:r>
            <a:r>
              <a:rPr lang="tr-TR" dirty="0" smtClean="0"/>
              <a:t> karşı plazma hücreleri ve bazı lenfositler tarafından yapılan kompleks moleküllü proteinlerdir.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521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14152"/>
            <a:ext cx="3250704" cy="4197647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Antikor yalnızca kendini meydana getiren antijen ile birleşir. </a:t>
            </a:r>
          </a:p>
          <a:p>
            <a:r>
              <a:rPr lang="tr-TR" dirty="0" smtClean="0"/>
              <a:t>Örneğin kızamık antikoru yalnız kızamık virüs antijeni ile birleşebilmekte ve hastayı sadece kızamık hastalığına karşı koruyabilmektedir. 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64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7167995"/>
              </p:ext>
            </p:extLst>
          </p:nvPr>
        </p:nvGraphicFramePr>
        <p:xfrm>
          <a:off x="1259632" y="908720"/>
          <a:ext cx="70671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04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340967"/>
          </a:xfrm>
        </p:spPr>
        <p:txBody>
          <a:bodyPr>
            <a:normAutofit/>
          </a:bodyPr>
          <a:lstStyle/>
          <a:p>
            <a:r>
              <a:rPr lang="tr-TR" b="1" dirty="0" smtClean="0"/>
              <a:t>HİPERSENSİTİVİTE: </a:t>
            </a:r>
            <a:r>
              <a:rPr lang="tr-TR" dirty="0" smtClean="0"/>
              <a:t>Aşırı duyarlılık, </a:t>
            </a:r>
            <a:r>
              <a:rPr lang="tr-TR" dirty="0" err="1" smtClean="0"/>
              <a:t>allerjene</a:t>
            </a:r>
            <a:r>
              <a:rPr lang="tr-TR" dirty="0" smtClean="0"/>
              <a:t> karşı </a:t>
            </a:r>
            <a:r>
              <a:rPr lang="tr-TR" dirty="0" err="1" smtClean="0"/>
              <a:t>allerjik</a:t>
            </a:r>
            <a:r>
              <a:rPr lang="tr-TR" dirty="0" smtClean="0"/>
              <a:t> cevap verme yeteneğinin fazla olmasıdır.</a:t>
            </a:r>
          </a:p>
          <a:p>
            <a:r>
              <a:rPr lang="tr-TR" b="1" dirty="0"/>
              <a:t>ATOPİK BÜNYE: </a:t>
            </a:r>
            <a:r>
              <a:rPr lang="tr-TR" dirty="0"/>
              <a:t>Aşırı duyarlı bünyedir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0798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89384" y="1142701"/>
            <a:ext cx="4038600" cy="4525963"/>
          </a:xfrm>
        </p:spPr>
        <p:txBody>
          <a:bodyPr/>
          <a:lstStyle/>
          <a:p>
            <a:r>
              <a:rPr lang="tr-TR" b="1" dirty="0" smtClean="0"/>
              <a:t>REAGİN: </a:t>
            </a:r>
            <a:r>
              <a:rPr lang="tr-TR" dirty="0" err="1" smtClean="0"/>
              <a:t>Allerjenlerin</a:t>
            </a:r>
            <a:r>
              <a:rPr lang="tr-TR" dirty="0" smtClean="0"/>
              <a:t> organizmada oluşturduğu özel </a:t>
            </a:r>
            <a:r>
              <a:rPr lang="tr-TR" dirty="0" err="1" smtClean="0"/>
              <a:t>reaksiyoncu</a:t>
            </a:r>
            <a:r>
              <a:rPr lang="tr-TR" dirty="0" smtClean="0"/>
              <a:t> </a:t>
            </a:r>
            <a:r>
              <a:rPr lang="tr-TR" dirty="0" err="1" smtClean="0"/>
              <a:t>IgE</a:t>
            </a:r>
            <a:r>
              <a:rPr lang="tr-TR" dirty="0" smtClean="0"/>
              <a:t> antikorlarıdır.</a:t>
            </a:r>
          </a:p>
          <a:p>
            <a:r>
              <a:rPr lang="tr-TR" b="1" dirty="0" smtClean="0"/>
              <a:t>BAZOFİL HÜCRE VEYA MAST HÜCRELERİ: </a:t>
            </a:r>
            <a:r>
              <a:rPr lang="tr-TR" dirty="0" smtClean="0"/>
              <a:t>Duyarlı hücredir. </a:t>
            </a:r>
            <a:r>
              <a:rPr lang="tr-TR" dirty="0" err="1" smtClean="0"/>
              <a:t>Allerjik</a:t>
            </a:r>
            <a:r>
              <a:rPr lang="tr-TR" dirty="0" smtClean="0"/>
              <a:t> reaksiyonun oluştuğu hücredir.</a:t>
            </a:r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650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HEDEF ORGAN: </a:t>
            </a:r>
            <a:r>
              <a:rPr lang="tr-TR" dirty="0" smtClean="0"/>
              <a:t>Duyarlı hücrenin bulunduğu organdır.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>
          <a:xfrm>
            <a:off x="5054790" y="1412776"/>
            <a:ext cx="4038600" cy="4525963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 smtClean="0"/>
              <a:t>HAPTEN: </a:t>
            </a:r>
            <a:r>
              <a:rPr lang="tr-TR" dirty="0" smtClean="0"/>
              <a:t>Yalnız başına </a:t>
            </a:r>
            <a:r>
              <a:rPr lang="tr-TR" dirty="0" err="1" smtClean="0"/>
              <a:t>immün</a:t>
            </a:r>
            <a:r>
              <a:rPr lang="tr-TR" dirty="0" smtClean="0"/>
              <a:t> cevap meydana getirmeyen küçük molekül ağırlığı olan maddelerdir. </a:t>
            </a:r>
          </a:p>
          <a:p>
            <a:r>
              <a:rPr lang="tr-TR" dirty="0" smtClean="0"/>
              <a:t>Bu maddeler </a:t>
            </a:r>
            <a:r>
              <a:rPr lang="tr-TR" b="1" dirty="0" smtClean="0"/>
              <a:t>protein molekülüne bağlanarak </a:t>
            </a:r>
            <a:r>
              <a:rPr lang="tr-TR" b="1" dirty="0" err="1" smtClean="0"/>
              <a:t>antijenik</a:t>
            </a:r>
            <a:r>
              <a:rPr lang="tr-TR" b="1" dirty="0" smtClean="0"/>
              <a:t> özellik</a:t>
            </a:r>
            <a:r>
              <a:rPr lang="tr-TR" dirty="0" smtClean="0"/>
              <a:t> kazanırlar. </a:t>
            </a:r>
          </a:p>
          <a:p>
            <a:r>
              <a:rPr lang="tr-TR" dirty="0" smtClean="0"/>
              <a:t>Çeşitli ilaç tozlar, hayvanların tüy ve deri döküntüleri, çeşitli kimyasal maddeler </a:t>
            </a:r>
            <a:r>
              <a:rPr lang="tr-TR" dirty="0" err="1" smtClean="0"/>
              <a:t>hapten</a:t>
            </a:r>
            <a:r>
              <a:rPr lang="tr-TR" dirty="0" smtClean="0"/>
              <a:t> olabilir.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4875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965</Words>
  <Application>Microsoft Office PowerPoint</Application>
  <PresentationFormat>Ekran Gösterisi (4:3)</PresentationFormat>
  <Paragraphs>122</Paragraphs>
  <Slides>32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6" baseType="lpstr">
      <vt:lpstr>Arial</vt:lpstr>
      <vt:lpstr>Calibri</vt:lpstr>
      <vt:lpstr>Cambria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Bronşiyal Astımda Tedavi ve Hemşirelik Bakımı</vt:lpstr>
      <vt:lpstr>Status Astımatikus </vt:lpstr>
      <vt:lpstr>PowerPoint Sunusu</vt:lpstr>
      <vt:lpstr>PowerPoint Sunusu</vt:lpstr>
      <vt:lpstr>PowerPoint Sunusu</vt:lpstr>
      <vt:lpstr>PowerPoint Sunusu</vt:lpstr>
      <vt:lpstr>AIDS EPİDEMİYOLOJİSİ</vt:lpstr>
      <vt:lpstr>PowerPoint Sunusu</vt:lpstr>
      <vt:lpstr>Dünyada AIDS Epidemiyolojisi</vt:lpstr>
      <vt:lpstr>PowerPoint Sunusu</vt:lpstr>
      <vt:lpstr>PowerPoint Sunusu</vt:lpstr>
      <vt:lpstr>ETİYOLOJİ</vt:lpstr>
      <vt:lpstr>AIDS Belirti ve Bulguları</vt:lpstr>
      <vt:lpstr>HIV ile enfekte kişiler klinik olarak 4 ayrı evrede değerlendirilir:</vt:lpstr>
      <vt:lpstr>TANI </vt:lpstr>
      <vt:lpstr>PowerPoint Sunusu</vt:lpstr>
      <vt:lpstr>PowerPoint Sunusu</vt:lpstr>
      <vt:lpstr>1999-2009 Yıllarında HIV/AIDS’li 36 Olgunun Retrospektif Analizi</vt:lpstr>
      <vt:lpstr>TEDAVİ</vt:lpstr>
      <vt:lpstr>Örnek soru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İMMÜN SİSTEM HASTALIKLARI VE BAKIMI</dc:title>
  <dc:creator>user</dc:creator>
  <cp:lastModifiedBy>exper</cp:lastModifiedBy>
  <cp:revision>192</cp:revision>
  <dcterms:created xsi:type="dcterms:W3CDTF">2014-10-19T10:56:50Z</dcterms:created>
  <dcterms:modified xsi:type="dcterms:W3CDTF">2019-08-02T13:04:15Z</dcterms:modified>
</cp:coreProperties>
</file>