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57" r:id="rId3"/>
    <p:sldId id="258" r:id="rId4"/>
    <p:sldId id="273" r:id="rId5"/>
    <p:sldId id="259" r:id="rId6"/>
    <p:sldId id="260" r:id="rId7"/>
    <p:sldId id="261" r:id="rId8"/>
    <p:sldId id="262" r:id="rId9"/>
    <p:sldId id="264" r:id="rId10"/>
    <p:sldId id="272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10691813" cy="7559675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2D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84" y="9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235A5-17C0-4429-B20D-ECA19559EF98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CBC5E3-38C4-4934-802F-EDC41CCA1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931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CBD06-5DD0-4698-A690-6C21C1828337}" type="datetime1">
              <a:rPr lang="tr-TR" smtClean="0"/>
              <a:t>29.09.2017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745CB-F86D-4FE6-B82D-FD054EA5C78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42785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E8EC4-9D38-41DF-9FEB-0363B5CA2B54}" type="datetime1">
              <a:rPr lang="tr-TR" smtClean="0"/>
              <a:t>29.09.2017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745CB-F86D-4FE6-B82D-FD054EA5C78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66839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EF8BB-38AB-44DB-B2ED-60F085856F4F}" type="datetime1">
              <a:rPr lang="tr-TR" smtClean="0"/>
              <a:t>29.09.2017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745CB-F86D-4FE6-B82D-FD054EA5C78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27742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12F2E-469A-4117-BBB0-4895635BA037}" type="datetime1">
              <a:rPr lang="tr-TR" smtClean="0"/>
              <a:t>29.09.2017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745CB-F86D-4FE6-B82D-FD054EA5C78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40671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938F7-8AAA-44CE-9814-4351CD5BBAB4}" type="datetime1">
              <a:rPr lang="tr-TR" smtClean="0"/>
              <a:t>29.09.2017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745CB-F86D-4FE6-B82D-FD054EA5C78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6225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629E3-22E1-4E2F-A2F5-33B20ADF3A71}" type="datetime1">
              <a:rPr lang="tr-TR" smtClean="0"/>
              <a:t>29.09.2017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745CB-F86D-4FE6-B82D-FD054EA5C78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43849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9C80F-21A3-4947-B13B-DDFE67FD05A8}" type="datetime1">
              <a:rPr lang="tr-TR" smtClean="0"/>
              <a:t>29.09.2017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745CB-F86D-4FE6-B82D-FD054EA5C78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37972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2DDF7-A9CF-4005-9421-065F463FB093}" type="datetime1">
              <a:rPr lang="tr-TR" smtClean="0"/>
              <a:t>29.09.2017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745CB-F86D-4FE6-B82D-FD054EA5C78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45883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6A841-35C1-4810-BFC3-6A59B1866AEF}" type="datetime1">
              <a:rPr lang="tr-TR" smtClean="0"/>
              <a:t>29.09.2017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745CB-F86D-4FE6-B82D-FD054EA5C78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05787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E971C-284F-4A30-A890-99172106EC78}" type="datetime1">
              <a:rPr lang="tr-TR" smtClean="0"/>
              <a:t>29.09.2017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745CB-F86D-4FE6-B82D-FD054EA5C78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67792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F7826-B522-41A8-A1B1-32540D8960F0}" type="datetime1">
              <a:rPr lang="tr-TR" smtClean="0"/>
              <a:t>29.09.2017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745CB-F86D-4FE6-B82D-FD054EA5C78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38831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497BF-1F7C-4E5B-B715-704C65CFA2C2}" type="datetime1">
              <a:rPr lang="tr-TR" smtClean="0"/>
              <a:t>29.09.2017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C745CB-F86D-4FE6-B82D-FD054EA5C78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91498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tr-TR" sz="5400" b="1" dirty="0" smtClean="0">
                <a:solidFill>
                  <a:srgbClr val="C00000"/>
                </a:solidFill>
              </a:rPr>
              <a:t>Anyonların</a:t>
            </a:r>
            <a:r>
              <a:rPr lang="tr-TR" sz="5400" dirty="0" smtClean="0">
                <a:solidFill>
                  <a:srgbClr val="C00000"/>
                </a:solidFill>
              </a:rPr>
              <a:t> </a:t>
            </a:r>
            <a:r>
              <a:rPr lang="tr-TR" sz="5400" b="1" dirty="0" smtClean="0">
                <a:solidFill>
                  <a:srgbClr val="C00000"/>
                </a:solidFill>
              </a:rPr>
              <a:t>kantitatif </a:t>
            </a:r>
            <a:r>
              <a:rPr lang="tr-TR" sz="5400" b="1" dirty="0">
                <a:solidFill>
                  <a:srgbClr val="C00000"/>
                </a:solidFill>
              </a:rPr>
              <a:t>analizleri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Alt Başlık 2"/>
              <p:cNvSpPr>
                <a:spLocks noGrp="1"/>
              </p:cNvSpPr>
              <p:nvPr>
                <p:ph type="subTitle"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tr-TR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𝐶𝑙</m:t>
                        </m:r>
                      </m:e>
                      <m:sup>
                        <m:r>
                          <a:rPr lang="tr-TR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tr-TR" sz="28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tr-TR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𝑆𝑂</m:t>
                        </m:r>
                      </m:e>
                      <m:sub>
                        <m:r>
                          <a:rPr lang="tr-TR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tr-TR" sz="28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tr-TR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tr-TR" sz="28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tr-TR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𝑁𝑂</m:t>
                        </m:r>
                      </m:e>
                      <m:sub>
                        <m:r>
                          <a:rPr lang="tr-TR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tr-TR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tr-TR" sz="28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tr-TR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𝐶𝑂</m:t>
                        </m:r>
                      </m:e>
                      <m:sub>
                        <m:r>
                          <a:rPr lang="tr-TR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tr-TR" sz="28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tr-TR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tr-TR" sz="28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tr-TR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tr-TR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𝑃𝑂</m:t>
                        </m:r>
                      </m:e>
                      <m:sub>
                        <m:r>
                          <a:rPr lang="tr-TR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tr-TR" sz="28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tr-TR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tr-TR" sz="2800" dirty="0">
                    <a:solidFill>
                      <a:schemeClr val="tx1"/>
                    </a:solidFill>
                  </a:rPr>
                  <a:t> </a:t>
                </a:r>
                <a:endParaRPr lang="en-US" sz="2800" dirty="0">
                  <a:solidFill>
                    <a:schemeClr val="tx1"/>
                  </a:solidFill>
                </a:endParaRPr>
              </a:p>
              <a:p>
                <a:endParaRPr lang="tr-TR" dirty="0"/>
              </a:p>
            </p:txBody>
          </p:sp>
        </mc:Choice>
        <mc:Fallback xmlns="">
          <p:sp>
            <p:nvSpPr>
              <p:cNvPr id="3" name="Alt Başlık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blipFill>
                <a:blip r:embed="rId2"/>
                <a:stretch>
                  <a:fillRect t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745CB-F86D-4FE6-B82D-FD054EA5C783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5439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actical skills assessment video - testing for carbonate ion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5365" y="2917924"/>
            <a:ext cx="7036978" cy="395510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745CB-F86D-4FE6-B82D-FD054EA5C783}" type="slidenum">
              <a:rPr lang="tr-TR" smtClean="0"/>
              <a:t>10</a:t>
            </a:fld>
            <a:endParaRPr lang="tr-T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664210" y="1801413"/>
                <a:ext cx="5363391" cy="6168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tr-TR" i="1">
                            <a:latin typeface="Cambria Math" panose="02040503050406030204" pitchFamily="18" charset="0"/>
                          </a:rPr>
                          <m:t>𝐶𝑂</m:t>
                        </m:r>
                      </m:e>
                      <m:sub>
                        <m:r>
                          <a:rPr lang="tr-TR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tr-TR" i="1">
                            <a:latin typeface="Cambria Math" panose="02040503050406030204" pitchFamily="18" charset="0"/>
                          </a:rPr>
                          <m:t>2−</m:t>
                        </m:r>
                      </m:sup>
                    </m:sSubSup>
                    <m:r>
                      <a:rPr lang="tr-TR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r-TR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tr-TR" i="1">
                            <a:latin typeface="Cambria Math" panose="02040503050406030204" pitchFamily="18" charset="0"/>
                          </a:rPr>
                          <m:t>𝐶𝐻</m:t>
                        </m:r>
                      </m:e>
                      <m:sub>
                        <m:r>
                          <a:rPr lang="tr-TR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tr-TR" i="1">
                        <a:latin typeface="Cambria Math" panose="02040503050406030204" pitchFamily="18" charset="0"/>
                      </a:rPr>
                      <m:t>𝐶𝑂𝑂𝐻</m:t>
                    </m:r>
                    <m:r>
                      <a:rPr lang="tr-TR" i="1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tr-T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tr-TR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tr-TR" i="1">
                                <a:latin typeface="Cambria Math" panose="02040503050406030204" pitchFamily="18" charset="0"/>
                              </a:rPr>
                              <m:t>𝐶𝐻</m:t>
                            </m:r>
                          </m:e>
                          <m:sub>
                            <m:r>
                              <a:rPr lang="tr-TR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tr-TR" i="1">
                            <a:latin typeface="Cambria Math" panose="02040503050406030204" pitchFamily="18" charset="0"/>
                          </a:rPr>
                          <m:t>𝐶𝑂𝑂</m:t>
                        </m:r>
                      </m:e>
                      <m:sup>
                        <m:r>
                          <a:rPr lang="tr-TR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tr-TR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r-TR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tr-TR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tr-TR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tr-TR" i="1">
                        <a:latin typeface="Cambria Math" panose="02040503050406030204" pitchFamily="18" charset="0"/>
                      </a:rPr>
                      <m:t>+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tr-TR" i="1">
                                <a:latin typeface="Cambria Math" panose="02040503050406030204" pitchFamily="18" charset="0"/>
                              </a:rPr>
                              <m:t>𝐶𝑂</m:t>
                            </m:r>
                          </m:e>
                          <m:sub>
                            <m:r>
                              <a:rPr lang="tr-TR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  <m:sub>
                        <m:r>
                          <a:rPr lang="tr-TR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tr-TR" i="1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tr-TR" i="1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</m:oMath>
                </a14:m>
                <a:r>
                  <a:rPr lang="tr-TR" dirty="0"/>
                  <a:t> 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4210" y="1801413"/>
                <a:ext cx="5363391" cy="61683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089953" y="2341222"/>
                <a:ext cx="4133246" cy="6041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i="1">
                              <a:latin typeface="Cambria Math" panose="02040503050406030204" pitchFamily="18" charset="0"/>
                            </a:rPr>
                            <m:t>𝐶𝑎</m:t>
                          </m:r>
                          <m:r>
                            <a:rPr lang="tr-TR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tr-TR" i="1">
                              <a:latin typeface="Cambria Math" panose="02040503050406030204" pitchFamily="18" charset="0"/>
                            </a:rPr>
                            <m:t>𝑂𝐻</m:t>
                          </m:r>
                          <m:r>
                            <a:rPr lang="tr-TR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b>
                          <m:r>
                            <a:rPr lang="tr-TR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tr-TR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i="1">
                                  <a:latin typeface="Cambria Math" panose="02040503050406030204" pitchFamily="18" charset="0"/>
                                </a:rPr>
                                <m:t>𝐶𝑂</m:t>
                              </m:r>
                            </m:e>
                            <m:sub>
                              <m:r>
                                <a:rPr lang="tr-TR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  <m:sub>
                          <m:r>
                            <a:rPr lang="tr-TR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tr-TR" i="1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tr-TR" i="1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tr-TR" i="1"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i="1">
                              <a:latin typeface="Cambria Math" panose="02040503050406030204" pitchFamily="18" charset="0"/>
                            </a:rPr>
                            <m:t>𝐶𝑎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i="1">
                                  <a:latin typeface="Cambria Math" panose="02040503050406030204" pitchFamily="18" charset="0"/>
                                </a:rPr>
                                <m:t>𝐶𝑂</m:t>
                              </m:r>
                            </m:e>
                            <m:sub>
                              <m:r>
                                <a:rPr lang="tr-TR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  <m:sub>
                          <m:r>
                            <a:rPr lang="tr-TR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tr-TR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tr-TR" i="1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tr-TR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tr-TR">
                          <a:latin typeface="Cambria Math" panose="02040503050406030204" pitchFamily="18" charset="0"/>
                        </a:rPr>
                        <m:t>4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tr-TR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tr-TR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tr-TR">
                          <a:latin typeface="Cambria Math" panose="02040503050406030204" pitchFamily="18" charset="0"/>
                        </a:rPr>
                        <m:t>O</m:t>
                      </m:r>
                    </m:oMath>
                  </m:oMathPara>
                </a14:m>
                <a:endParaRPr lang="tr-TR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9953" y="2341222"/>
                <a:ext cx="4133246" cy="60414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735062" y="1198180"/>
                <a:ext cx="9221689" cy="665492"/>
              </a:xfrm>
            </p:spPr>
            <p:txBody>
              <a:bodyPr>
                <a:normAutofit/>
              </a:bodyPr>
              <a:lstStyle/>
              <a:p>
                <a:r>
                  <a:rPr lang="tr-TR" sz="3600" dirty="0" smtClean="0">
                    <a:solidFill>
                      <a:srgbClr val="C00000"/>
                    </a:solidFill>
                  </a:rPr>
                  <a:t>4. Karbonat </a:t>
                </a:r>
                <a:r>
                  <a:rPr lang="tr-TR" sz="3600" dirty="0">
                    <a:solidFill>
                      <a:srgbClr val="C00000"/>
                    </a:solidFill>
                  </a:rPr>
                  <a:t>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tr-TR" sz="3600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CO</m:t>
                        </m:r>
                      </m:e>
                      <m:sub>
                        <m:r>
                          <a:rPr lang="tr-TR" sz="3600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tr-TR" sz="36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tr-TR" sz="3600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tr-TR" sz="3600" dirty="0">
                    <a:solidFill>
                      <a:srgbClr val="C00000"/>
                    </a:solidFill>
                  </a:rPr>
                  <a:t>) iyonunun reaksiyonları</a:t>
                </a:r>
                <a:endParaRPr lang="en-US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35062" y="1198180"/>
                <a:ext cx="9221689" cy="665492"/>
              </a:xfrm>
              <a:blipFill>
                <a:blip r:embed="rId7"/>
                <a:stretch>
                  <a:fillRect l="-2050" t="-15596" b="-293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1683445" y="6893576"/>
            <a:ext cx="792816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r-TR" sz="1050" dirty="0" smtClean="0">
                <a:solidFill>
                  <a:srgbClr val="666666"/>
                </a:solidFill>
                <a:latin typeface="Open Sans"/>
              </a:rPr>
              <a:t>Royal Society of Chemistry</a:t>
            </a:r>
            <a:r>
              <a:rPr lang="en-US" sz="1050" dirty="0" smtClean="0">
                <a:solidFill>
                  <a:srgbClr val="666666"/>
                </a:solidFill>
                <a:latin typeface="Open Sans"/>
              </a:rPr>
              <a:t>, (201</a:t>
            </a:r>
            <a:r>
              <a:rPr lang="tr-TR" sz="1050" dirty="0" smtClean="0">
                <a:solidFill>
                  <a:srgbClr val="666666"/>
                </a:solidFill>
                <a:latin typeface="Open Sans"/>
              </a:rPr>
              <a:t>5</a:t>
            </a:r>
            <a:r>
              <a:rPr lang="en-US" sz="1050" dirty="0" smtClean="0">
                <a:solidFill>
                  <a:srgbClr val="666666"/>
                </a:solidFill>
                <a:latin typeface="Open Sans"/>
              </a:rPr>
              <a:t>).</a:t>
            </a:r>
            <a:r>
              <a:rPr lang="en-US" sz="1050" i="1" dirty="0">
                <a:solidFill>
                  <a:srgbClr val="666666"/>
                </a:solidFill>
                <a:latin typeface="Open Sans"/>
              </a:rPr>
              <a:t> Practical skills assessment video - testing for carbonate ions</a:t>
            </a:r>
            <a:r>
              <a:rPr lang="en-US" sz="1050" dirty="0" smtClean="0">
                <a:solidFill>
                  <a:srgbClr val="666666"/>
                </a:solidFill>
                <a:latin typeface="Open Sans"/>
              </a:rPr>
              <a:t>. [online] Available at</a:t>
            </a:r>
            <a:r>
              <a:rPr lang="en-US" sz="1050" dirty="0">
                <a:solidFill>
                  <a:srgbClr val="666666"/>
                </a:solidFill>
                <a:latin typeface="Open Sans"/>
              </a:rPr>
              <a:t>: https://</a:t>
            </a:r>
            <a:r>
              <a:rPr lang="en-US" sz="1050" dirty="0" smtClean="0">
                <a:solidFill>
                  <a:srgbClr val="666666"/>
                </a:solidFill>
                <a:latin typeface="Open Sans"/>
              </a:rPr>
              <a:t>www.youtube.com/watch?v=9Glh9bYkwe8 [Accessed </a:t>
            </a:r>
            <a:r>
              <a:rPr lang="tr-TR" sz="1050" dirty="0" smtClean="0">
                <a:solidFill>
                  <a:srgbClr val="666666"/>
                </a:solidFill>
                <a:latin typeface="Open Sans"/>
              </a:rPr>
              <a:t>12.07.2017</a:t>
            </a:r>
            <a:r>
              <a:rPr lang="en-US" sz="1050" dirty="0" smtClean="0">
                <a:solidFill>
                  <a:srgbClr val="666666"/>
                </a:solidFill>
                <a:latin typeface="Open Sans"/>
              </a:rPr>
              <a:t>].</a:t>
            </a:r>
            <a:endParaRPr lang="en-US" sz="2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09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tr-TR" sz="2000" dirty="0">
                    <a:solidFill>
                      <a:srgbClr val="C00000"/>
                    </a:solidFill>
                  </a:rPr>
                  <a:t>4.2.  BaCl</a:t>
                </a:r>
                <a:r>
                  <a:rPr lang="tr-TR" sz="2000" baseline="-25000" dirty="0">
                    <a:solidFill>
                      <a:srgbClr val="C00000"/>
                    </a:solidFill>
                  </a:rPr>
                  <a:t>2</a:t>
                </a:r>
                <a:r>
                  <a:rPr lang="tr-TR" sz="2000" dirty="0">
                    <a:solidFill>
                      <a:srgbClr val="C00000"/>
                    </a:solidFill>
                  </a:rPr>
                  <a:t> ile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tr-TR" sz="2000" i="0">
                            <a:latin typeface="Cambria Math" panose="02040503050406030204" pitchFamily="18" charset="0"/>
                          </a:rPr>
                          <m:t>CO</m:t>
                        </m:r>
                      </m:e>
                      <m:sub>
                        <m:r>
                          <a:rPr lang="tr-TR" sz="2000" i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tr-TR" sz="200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tr-TR" sz="2000" i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tr-TR" sz="2000" dirty="0"/>
                  <a:t> iyonu içeren çözeltiye BaCl</a:t>
                </a:r>
                <a:r>
                  <a:rPr lang="tr-TR" sz="2000" baseline="-25000" dirty="0"/>
                  <a:t>2</a:t>
                </a:r>
                <a:r>
                  <a:rPr lang="tr-TR" sz="2000" dirty="0"/>
                  <a:t> eklendiğinde beyaz renkli BaCO</a:t>
                </a:r>
                <a:r>
                  <a:rPr lang="tr-TR" sz="2000" baseline="-25000" dirty="0"/>
                  <a:t>3</a:t>
                </a:r>
                <a:r>
                  <a:rPr lang="tr-TR" sz="2000" dirty="0"/>
                  <a:t> çöker. 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𝐶𝑂</m:t>
                          </m:r>
                        </m:e>
                        <m:sub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2−</m:t>
                          </m:r>
                        </m:sup>
                      </m:sSubSup>
                      <m:r>
                        <a:rPr lang="tr-TR" sz="200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𝐵𝑎𝐶𝑙</m:t>
                          </m:r>
                        </m:e>
                        <m:sub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tr-TR" sz="2000" i="1"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𝐵𝑎𝐶𝑂</m:t>
                          </m:r>
                        </m:e>
                        <m:sub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3 (</m:t>
                          </m:r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tr-TR" sz="2000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2 </m:t>
                          </m:r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𝐶𝑙</m:t>
                          </m:r>
                        </m:e>
                        <m:sup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tr-TR" sz="2000" dirty="0"/>
              </a:p>
              <a:p>
                <a:r>
                  <a:rPr lang="tr-TR" sz="2000" dirty="0"/>
                  <a:t>Bu çökelek mineral asitlerde (HNO</a:t>
                </a:r>
                <a:r>
                  <a:rPr lang="tr-TR" sz="2000" baseline="-25000" dirty="0"/>
                  <a:t>3</a:t>
                </a:r>
                <a:r>
                  <a:rPr lang="tr-TR" sz="2000" dirty="0"/>
                  <a:t>, HCl) CO</a:t>
                </a:r>
                <a:r>
                  <a:rPr lang="tr-TR" sz="2000" baseline="-25000" dirty="0"/>
                  <a:t>2</a:t>
                </a:r>
                <a:r>
                  <a:rPr lang="tr-TR" sz="2000" dirty="0"/>
                  <a:t> çıkararak çözünür. </a:t>
                </a:r>
                <a:endParaRPr lang="tr-TR" sz="2000" b="1" dirty="0"/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sz="2000" i="1">
                                  <a:latin typeface="Cambria Math" panose="02040503050406030204" pitchFamily="18" charset="0"/>
                                </a:rPr>
                                <m:t>𝐵𝑎𝐶𝑂</m:t>
                              </m:r>
                            </m:e>
                            <m:sub>
                              <m:r>
                                <a:rPr lang="tr-TR" sz="20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  <m:sub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tr-TR" sz="2000" i="1">
                          <a:latin typeface="Cambria Math" panose="02040503050406030204" pitchFamily="18" charset="0"/>
                        </a:rPr>
                        <m:t>+ 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tr-TR" sz="2000" i="1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𝐵𝑎</m:t>
                          </m:r>
                        </m:e>
                        <m:sup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2+</m:t>
                          </m:r>
                        </m:sup>
                      </m:sSup>
                      <m:r>
                        <a:rPr lang="tr-TR" sz="20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tr-TR" sz="2000" i="1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tr-TR" sz="2000" i="1"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sz="2000" i="1">
                                  <a:latin typeface="Cambria Math" panose="02040503050406030204" pitchFamily="18" charset="0"/>
                                </a:rPr>
                                <m:t>𝐶𝑂</m:t>
                              </m:r>
                            </m:e>
                            <m:sub>
                              <m:r>
                                <a:rPr lang="tr-TR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  <m:sub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28" t="-12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745CB-F86D-4FE6-B82D-FD054EA5C783}" type="slidenum">
              <a:rPr lang="tr-TR" smtClean="0"/>
              <a:t>11</a:t>
            </a:fld>
            <a:endParaRPr lang="tr-T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735062" y="1198180"/>
                <a:ext cx="9221689" cy="665492"/>
              </a:xfrm>
            </p:spPr>
            <p:txBody>
              <a:bodyPr>
                <a:normAutofit/>
              </a:bodyPr>
              <a:lstStyle/>
              <a:p>
                <a:r>
                  <a:rPr lang="tr-TR" sz="3600" dirty="0" smtClean="0">
                    <a:solidFill>
                      <a:srgbClr val="C00000"/>
                    </a:solidFill>
                  </a:rPr>
                  <a:t>4. Karbonat </a:t>
                </a:r>
                <a:r>
                  <a:rPr lang="tr-TR" sz="3600" dirty="0">
                    <a:solidFill>
                      <a:srgbClr val="C00000"/>
                    </a:solidFill>
                  </a:rPr>
                  <a:t>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tr-TR" sz="3600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CO</m:t>
                        </m:r>
                      </m:e>
                      <m:sub>
                        <m:r>
                          <a:rPr lang="tr-TR" sz="3600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tr-TR" sz="36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tr-TR" sz="3600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tr-TR" sz="3600" dirty="0">
                    <a:solidFill>
                      <a:srgbClr val="C00000"/>
                    </a:solidFill>
                  </a:rPr>
                  <a:t>) iyonunun reaksiyonları</a:t>
                </a:r>
                <a:endParaRPr lang="en-US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35062" y="1198180"/>
                <a:ext cx="9221689" cy="665492"/>
              </a:xfrm>
              <a:blipFill>
                <a:blip r:embed="rId3"/>
                <a:stretch>
                  <a:fillRect l="-2050" t="-15596" b="-293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731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tr-TR" sz="2000" dirty="0">
                    <a:solidFill>
                      <a:srgbClr val="C00000"/>
                    </a:solidFill>
                  </a:rPr>
                  <a:t>4.3.  AgNO</a:t>
                </a:r>
                <a:r>
                  <a:rPr lang="tr-TR" sz="2000" baseline="-25000" dirty="0">
                    <a:solidFill>
                      <a:srgbClr val="C00000"/>
                    </a:solidFill>
                  </a:rPr>
                  <a:t>3</a:t>
                </a:r>
                <a:r>
                  <a:rPr lang="tr-TR" sz="2000" dirty="0">
                    <a:solidFill>
                      <a:srgbClr val="C00000"/>
                    </a:solidFill>
                  </a:rPr>
                  <a:t> ile</a:t>
                </a:r>
                <a:endParaRPr lang="en-US" sz="2000" dirty="0">
                  <a:solidFill>
                    <a:srgbClr val="C00000"/>
                  </a:solidFill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tr-TR" sz="2000" i="0">
                            <a:latin typeface="Cambria Math" panose="02040503050406030204" pitchFamily="18" charset="0"/>
                          </a:rPr>
                          <m:t>CO</m:t>
                        </m:r>
                      </m:e>
                      <m:sub>
                        <m:r>
                          <a:rPr lang="tr-TR" sz="2000" i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tr-TR" sz="200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tr-TR" sz="2000" i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tr-TR" sz="2000" dirty="0"/>
                  <a:t> iyonu içeren çözeltiye AgNO</a:t>
                </a:r>
                <a:r>
                  <a:rPr lang="tr-TR" sz="2000" baseline="-25000" dirty="0"/>
                  <a:t>3</a:t>
                </a:r>
                <a:r>
                  <a:rPr lang="tr-TR" sz="2000" dirty="0"/>
                  <a:t> eklendiğinde beyaz renkli Ag</a:t>
                </a:r>
                <a:r>
                  <a:rPr lang="tr-TR" sz="2000" baseline="-25000" dirty="0"/>
                  <a:t>2</a:t>
                </a:r>
                <a:r>
                  <a:rPr lang="tr-TR" sz="2000" dirty="0"/>
                  <a:t>CO</a:t>
                </a:r>
                <a:r>
                  <a:rPr lang="tr-TR" sz="2000" baseline="-25000" dirty="0"/>
                  <a:t>3</a:t>
                </a:r>
                <a:r>
                  <a:rPr lang="tr-TR" sz="2000" dirty="0"/>
                  <a:t> çöker. 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𝐶𝑂</m:t>
                          </m:r>
                        </m:e>
                        <m:sub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2−</m:t>
                          </m:r>
                        </m:sup>
                      </m:sSubSup>
                      <m:r>
                        <a:rPr lang="tr-TR" sz="20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𝐴𝑔𝑁𝑂</m:t>
                          </m:r>
                        </m:e>
                        <m:sub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tr-TR" sz="2000" i="1"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sz="2000" i="1">
                                  <a:latin typeface="Cambria Math" panose="02040503050406030204" pitchFamily="18" charset="0"/>
                                </a:rPr>
                                <m:t>𝐴𝑔</m:t>
                              </m:r>
                            </m:e>
                            <m:sub>
                              <m:r>
                                <a:rPr lang="tr-TR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sz="2000" i="1">
                                  <a:latin typeface="Cambria Math" panose="02040503050406030204" pitchFamily="18" charset="0"/>
                                </a:rPr>
                                <m:t>𝐶𝑂</m:t>
                              </m:r>
                            </m:e>
                            <m:sub>
                              <m:r>
                                <a:rPr lang="tr-TR" sz="20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  <m:sub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tr-TR" sz="2000" i="1">
                          <a:latin typeface="Cambria Math" panose="02040503050406030204" pitchFamily="18" charset="0"/>
                        </a:rPr>
                        <m:t>+2</m:t>
                      </m:r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𝑁𝑂</m:t>
                          </m:r>
                        </m:e>
                        <m:sub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</m:oMath>
                  </m:oMathPara>
                </a14:m>
                <a:endParaRPr lang="en-US" sz="2000" dirty="0"/>
              </a:p>
              <a:p>
                <a:pPr>
                  <a:lnSpc>
                    <a:spcPct val="150000"/>
                  </a:lnSpc>
                </a:pPr>
                <a:r>
                  <a:rPr lang="tr-TR" sz="2000" dirty="0"/>
                  <a:t>Bu çökelek mineral asitlerde (HNO</a:t>
                </a:r>
                <a:r>
                  <a:rPr lang="tr-TR" sz="2000" baseline="-25000" dirty="0"/>
                  <a:t>3</a:t>
                </a:r>
                <a:r>
                  <a:rPr lang="tr-TR" sz="2000" dirty="0"/>
                  <a:t>, HCl) CO</a:t>
                </a:r>
                <a:r>
                  <a:rPr lang="tr-TR" sz="2000" baseline="-25000" dirty="0"/>
                  <a:t>2</a:t>
                </a:r>
                <a:r>
                  <a:rPr lang="tr-TR" sz="2000" dirty="0"/>
                  <a:t> çıkararak çözünür. </a:t>
                </a:r>
                <a:endParaRPr lang="tr-TR" sz="2000" b="1" dirty="0"/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sz="2000" i="1">
                                  <a:latin typeface="Cambria Math" panose="02040503050406030204" pitchFamily="18" charset="0"/>
                                </a:rPr>
                                <m:t>𝐴𝑔</m:t>
                              </m:r>
                            </m:e>
                            <m:sub>
                              <m:r>
                                <a:rPr lang="tr-TR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sz="2000" i="1">
                                  <a:latin typeface="Cambria Math" panose="02040503050406030204" pitchFamily="18" charset="0"/>
                                </a:rPr>
                                <m:t>𝐶𝑂</m:t>
                              </m:r>
                            </m:e>
                            <m:sub>
                              <m:r>
                                <a:rPr lang="tr-TR" sz="20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  <m:sub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tr-TR" sz="2000" i="1">
                          <a:latin typeface="Cambria Math" panose="02040503050406030204" pitchFamily="18" charset="0"/>
                        </a:rPr>
                        <m:t>+ 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tr-TR" sz="2000" i="1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𝐴𝑔</m:t>
                          </m:r>
                        </m:e>
                        <m:sup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tr-TR" sz="20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tr-TR" sz="2000" i="1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tr-TR" sz="2000" i="1"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sz="2000" i="1">
                                  <a:latin typeface="Cambria Math" panose="02040503050406030204" pitchFamily="18" charset="0"/>
                                </a:rPr>
                                <m:t>𝐶𝑂</m:t>
                              </m:r>
                            </m:e>
                            <m:sub>
                              <m:r>
                                <a:rPr lang="tr-TR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  <m:sub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28" t="-12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745CB-F86D-4FE6-B82D-FD054EA5C783}" type="slidenum">
              <a:rPr lang="tr-TR" smtClean="0"/>
              <a:t>12</a:t>
            </a:fld>
            <a:endParaRPr lang="tr-T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735062" y="1198180"/>
                <a:ext cx="9221689" cy="665492"/>
              </a:xfrm>
            </p:spPr>
            <p:txBody>
              <a:bodyPr>
                <a:normAutofit/>
              </a:bodyPr>
              <a:lstStyle/>
              <a:p>
                <a:r>
                  <a:rPr lang="tr-TR" sz="3600" dirty="0" smtClean="0">
                    <a:solidFill>
                      <a:srgbClr val="C00000"/>
                    </a:solidFill>
                  </a:rPr>
                  <a:t>4. Karbonat </a:t>
                </a:r>
                <a:r>
                  <a:rPr lang="tr-TR" sz="3600" dirty="0">
                    <a:solidFill>
                      <a:srgbClr val="C00000"/>
                    </a:solidFill>
                  </a:rPr>
                  <a:t>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tr-TR" sz="3600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CO</m:t>
                        </m:r>
                      </m:e>
                      <m:sub>
                        <m:r>
                          <a:rPr lang="tr-TR" sz="3600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tr-TR" sz="36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tr-TR" sz="3600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tr-TR" sz="3600" dirty="0">
                    <a:solidFill>
                      <a:srgbClr val="C00000"/>
                    </a:solidFill>
                  </a:rPr>
                  <a:t>) iyonunun reaksiyonları</a:t>
                </a:r>
                <a:endParaRPr lang="en-US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35062" y="1198180"/>
                <a:ext cx="9221689" cy="665492"/>
              </a:xfrm>
              <a:blipFill>
                <a:blip r:embed="rId3"/>
                <a:stretch>
                  <a:fillRect l="-2050" t="-15596" b="-293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5310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tr-TR" sz="2000" dirty="0"/>
              <a:t>Bilinen 3 fosforik asit vardır.</a:t>
            </a:r>
          </a:p>
          <a:p>
            <a:pPr marL="666900" lvl="1" indent="-342900">
              <a:spcAft>
                <a:spcPts val="0"/>
              </a:spcAft>
              <a:buFont typeface="+mj-lt"/>
              <a:buAutoNum type="arabicPeriod"/>
            </a:pPr>
            <a:r>
              <a:rPr lang="tr-TR" sz="2000" dirty="0"/>
              <a:t>H</a:t>
            </a:r>
            <a:r>
              <a:rPr lang="tr-TR" sz="2000" baseline="-25000" dirty="0"/>
              <a:t>3</a:t>
            </a:r>
            <a:r>
              <a:rPr lang="tr-TR" sz="2000" dirty="0"/>
              <a:t>PO</a:t>
            </a:r>
            <a:r>
              <a:rPr lang="tr-TR" sz="2000" baseline="-25000" dirty="0"/>
              <a:t>4</a:t>
            </a:r>
            <a:r>
              <a:rPr lang="tr-TR" sz="2000" dirty="0"/>
              <a:t>		Ortofosforik asit (en önemlisi)</a:t>
            </a:r>
          </a:p>
          <a:p>
            <a:pPr marL="666900" lvl="1" indent="-342900">
              <a:spcAft>
                <a:spcPts val="0"/>
              </a:spcAft>
              <a:buFont typeface="+mj-lt"/>
              <a:buAutoNum type="arabicPeriod"/>
            </a:pPr>
            <a:r>
              <a:rPr lang="tr-TR" sz="2000" dirty="0"/>
              <a:t>H</a:t>
            </a:r>
            <a:r>
              <a:rPr lang="tr-TR" sz="2000" baseline="-25000" dirty="0"/>
              <a:t>4</a:t>
            </a:r>
            <a:r>
              <a:rPr lang="tr-TR" sz="2000" dirty="0"/>
              <a:t>P</a:t>
            </a:r>
            <a:r>
              <a:rPr lang="tr-TR" sz="2000" baseline="-25000" dirty="0"/>
              <a:t>2</a:t>
            </a:r>
            <a:r>
              <a:rPr lang="tr-TR" sz="2000" dirty="0"/>
              <a:t>O</a:t>
            </a:r>
            <a:r>
              <a:rPr lang="tr-TR" sz="2000" baseline="-25000" dirty="0"/>
              <a:t>7</a:t>
            </a:r>
            <a:r>
              <a:rPr lang="tr-TR" sz="2000" dirty="0"/>
              <a:t>		Pirofosforik asit</a:t>
            </a:r>
          </a:p>
          <a:p>
            <a:pPr marL="666900" lvl="1" indent="-342900">
              <a:spcAft>
                <a:spcPts val="0"/>
              </a:spcAft>
              <a:buFont typeface="+mj-lt"/>
              <a:buAutoNum type="arabicPeriod"/>
            </a:pPr>
            <a:r>
              <a:rPr lang="tr-TR" sz="2000" dirty="0"/>
              <a:t>HPO</a:t>
            </a:r>
            <a:r>
              <a:rPr lang="tr-TR" sz="2000" baseline="-25000" dirty="0"/>
              <a:t>3</a:t>
            </a:r>
            <a:r>
              <a:rPr lang="tr-TR" sz="2000" dirty="0"/>
              <a:t>		Metafosforik </a:t>
            </a:r>
            <a:r>
              <a:rPr lang="tr-TR" sz="2000" dirty="0" smtClean="0"/>
              <a:t>asit</a:t>
            </a:r>
          </a:p>
          <a:p>
            <a:pPr marL="666900" lvl="1" indent="-342900">
              <a:spcAft>
                <a:spcPts val="0"/>
              </a:spcAft>
              <a:buFont typeface="+mj-lt"/>
              <a:buAutoNum type="arabicPeriod"/>
            </a:pPr>
            <a:endParaRPr lang="tr-TR" sz="2000" dirty="0"/>
          </a:p>
          <a:p>
            <a:pPr marL="324000" lvl="1" indent="0">
              <a:spcAft>
                <a:spcPts val="0"/>
              </a:spcAft>
              <a:buNone/>
            </a:pPr>
            <a:endParaRPr lang="tr-TR" sz="2000" dirty="0"/>
          </a:p>
          <a:p>
            <a:pPr>
              <a:spcBef>
                <a:spcPts val="600"/>
              </a:spcBef>
            </a:pPr>
            <a:r>
              <a:rPr lang="tr-TR" sz="2000" dirty="0"/>
              <a:t>H</a:t>
            </a:r>
            <a:r>
              <a:rPr lang="tr-TR" sz="2000" baseline="-25000" dirty="0"/>
              <a:t>3</a:t>
            </a:r>
            <a:r>
              <a:rPr lang="tr-TR" sz="2000" dirty="0"/>
              <a:t>PO</a:t>
            </a:r>
            <a:r>
              <a:rPr lang="tr-TR" sz="2000" baseline="-25000" dirty="0"/>
              <a:t>4 </a:t>
            </a:r>
            <a:r>
              <a:rPr lang="tr-TR" sz="2000" dirty="0"/>
              <a:t> tribazik bir asittir ve NaOH ile 3 tuz meydana getirebilir.</a:t>
            </a:r>
          </a:p>
          <a:p>
            <a:pPr marL="724050" lvl="1" indent="-400050">
              <a:spcBef>
                <a:spcPts val="200"/>
              </a:spcBef>
              <a:spcAft>
                <a:spcPts val="0"/>
              </a:spcAft>
              <a:buFont typeface="+mj-lt"/>
              <a:buAutoNum type="romanUcPeriod"/>
            </a:pPr>
            <a:r>
              <a:rPr lang="tr-TR" sz="2000" dirty="0"/>
              <a:t>NaH</a:t>
            </a:r>
            <a:r>
              <a:rPr lang="tr-TR" sz="2000" baseline="-25000" dirty="0"/>
              <a:t>2</a:t>
            </a:r>
            <a:r>
              <a:rPr lang="tr-TR" sz="2000" dirty="0"/>
              <a:t>PO</a:t>
            </a:r>
            <a:r>
              <a:rPr lang="tr-TR" sz="2000" baseline="-25000" dirty="0"/>
              <a:t>4</a:t>
            </a:r>
            <a:r>
              <a:rPr lang="tr-TR" sz="2000" dirty="0"/>
              <a:t>		Primer ortofosfat</a:t>
            </a:r>
            <a:endParaRPr lang="tr-TR" sz="2000" baseline="-25000" dirty="0"/>
          </a:p>
          <a:p>
            <a:pPr marL="724050" lvl="1" indent="-400050">
              <a:spcBef>
                <a:spcPts val="200"/>
              </a:spcBef>
              <a:spcAft>
                <a:spcPts val="0"/>
              </a:spcAft>
              <a:buFont typeface="+mj-lt"/>
              <a:buAutoNum type="romanUcPeriod"/>
            </a:pPr>
            <a:r>
              <a:rPr lang="tr-TR" sz="2000" dirty="0"/>
              <a:t>Na</a:t>
            </a:r>
            <a:r>
              <a:rPr lang="tr-TR" sz="2000" baseline="-25000" dirty="0"/>
              <a:t>2</a:t>
            </a:r>
            <a:r>
              <a:rPr lang="tr-TR" sz="2000" dirty="0"/>
              <a:t>HPO</a:t>
            </a:r>
            <a:r>
              <a:rPr lang="tr-TR" sz="2000" baseline="-25000" dirty="0"/>
              <a:t>4</a:t>
            </a:r>
            <a:r>
              <a:rPr lang="tr-TR" sz="2000" dirty="0"/>
              <a:t>		Sekonder ortofosfat (Ortofosfat)</a:t>
            </a:r>
          </a:p>
          <a:p>
            <a:pPr marL="724050" lvl="1" indent="-400050">
              <a:spcBef>
                <a:spcPts val="200"/>
              </a:spcBef>
              <a:spcAft>
                <a:spcPts val="0"/>
              </a:spcAft>
              <a:buFont typeface="+mj-lt"/>
              <a:buAutoNum type="romanUcPeriod"/>
            </a:pPr>
            <a:r>
              <a:rPr lang="tr-TR" sz="2000" dirty="0"/>
              <a:t>Na</a:t>
            </a:r>
            <a:r>
              <a:rPr lang="tr-TR" sz="2000" baseline="-25000" dirty="0"/>
              <a:t>3</a:t>
            </a:r>
            <a:r>
              <a:rPr lang="tr-TR" sz="2000" dirty="0"/>
              <a:t>PO</a:t>
            </a:r>
            <a:r>
              <a:rPr lang="tr-TR" sz="2000" baseline="-25000" dirty="0"/>
              <a:t>4</a:t>
            </a:r>
            <a:r>
              <a:rPr lang="tr-TR" sz="2000" dirty="0"/>
              <a:t>		Tersiyer ortofosfat</a:t>
            </a:r>
            <a:endParaRPr lang="en-US" sz="20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745CB-F86D-4FE6-B82D-FD054EA5C783}" type="slidenum">
              <a:rPr lang="tr-TR" smtClean="0"/>
              <a:t>13</a:t>
            </a:fld>
            <a:endParaRPr lang="tr-T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735062" y="1198180"/>
                <a:ext cx="9221689" cy="665492"/>
              </a:xfrm>
            </p:spPr>
            <p:txBody>
              <a:bodyPr>
                <a:normAutofit/>
              </a:bodyPr>
              <a:lstStyle/>
              <a:p>
                <a:r>
                  <a:rPr lang="tr-TR" sz="3600" dirty="0" smtClean="0">
                    <a:solidFill>
                      <a:srgbClr val="C00000"/>
                    </a:solidFill>
                  </a:rPr>
                  <a:t>5. Fosfat </a:t>
                </a:r>
                <a:r>
                  <a:rPr lang="tr-TR" sz="3600" dirty="0">
                    <a:solidFill>
                      <a:srgbClr val="C00000"/>
                    </a:solidFill>
                  </a:rPr>
                  <a:t>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tr-TR" sz="3600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PO</m:t>
                        </m:r>
                      </m:e>
                      <m:sub>
                        <m:r>
                          <a:rPr lang="tr-TR" sz="3600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tr-TR" sz="36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tr-TR" sz="3600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tr-TR" sz="3600" dirty="0">
                    <a:solidFill>
                      <a:srgbClr val="C00000"/>
                    </a:solidFill>
                  </a:rPr>
                  <a:t>)</a:t>
                </a:r>
                <a:endParaRPr lang="en-US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35062" y="1198180"/>
                <a:ext cx="9221689" cy="665492"/>
              </a:xfrm>
              <a:blipFill>
                <a:blip r:embed="rId2"/>
                <a:stretch>
                  <a:fillRect l="-2050" t="-15596" b="-302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36117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tr-TR" sz="2000" dirty="0">
                    <a:solidFill>
                      <a:srgbClr val="C00000"/>
                    </a:solidFill>
                  </a:rPr>
                  <a:t>5.1. Molibdat iyonu (Amonyum molibdat çözeltisi) ile : </a:t>
                </a:r>
              </a:p>
              <a:p>
                <a:r>
                  <a:rPr lang="tr-TR" sz="2000" dirty="0"/>
                  <a:t>Ortofosfat ile molibdat iyonu HNO</a:t>
                </a:r>
                <a:r>
                  <a:rPr lang="tr-TR" sz="2000" baseline="-25000" dirty="0"/>
                  <a:t>3</a:t>
                </a:r>
                <a:r>
                  <a:rPr lang="tr-TR" sz="2000" dirty="0"/>
                  <a:t>’li ortamda sarı renkli amonyumfosfomolibdat çökeleğini meydana getirirler</a:t>
                </a:r>
                <a:r>
                  <a:rPr lang="tr-TR" sz="2000" dirty="0" smtClean="0"/>
                  <a:t>.</a:t>
                </a:r>
              </a:p>
              <a:p>
                <a:pPr marL="0" indent="0">
                  <a:buNone/>
                </a:pPr>
                <a:endParaRPr lang="tr-TR" sz="20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7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tr-TR" sz="1700" i="1">
                              <a:latin typeface="Cambria Math" panose="02040503050406030204" pitchFamily="18" charset="0"/>
                            </a:rPr>
                            <m:t>𝐻𝑃𝑂</m:t>
                          </m:r>
                        </m:e>
                        <m:sub>
                          <m:r>
                            <a:rPr lang="tr-TR" sz="1700" i="1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tr-TR" sz="1700" i="1">
                              <a:latin typeface="Cambria Math" panose="02040503050406030204" pitchFamily="18" charset="0"/>
                            </a:rPr>
                            <m:t>2−</m:t>
                          </m:r>
                        </m:sup>
                      </m:sSubSup>
                      <m:r>
                        <a:rPr lang="tr-TR" sz="17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7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1700" i="1">
                              <a:latin typeface="Cambria Math" panose="02040503050406030204" pitchFamily="18" charset="0"/>
                            </a:rPr>
                            <m:t>12(</m:t>
                          </m:r>
                          <m:sSub>
                            <m:sSubPr>
                              <m:ctrlPr>
                                <a:rPr lang="en-US" sz="17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sz="1700" i="1">
                                  <a:latin typeface="Cambria Math" panose="02040503050406030204" pitchFamily="18" charset="0"/>
                                </a:rPr>
                                <m:t>𝑁𝐻</m:t>
                              </m:r>
                            </m:e>
                            <m:sub>
                              <m:r>
                                <a:rPr lang="tr-TR" sz="17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r>
                            <a:rPr lang="tr-TR" sz="17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b>
                          <m:r>
                            <a:rPr lang="tr-TR" sz="17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17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1700" i="1">
                              <a:latin typeface="Cambria Math" panose="02040503050406030204" pitchFamily="18" charset="0"/>
                            </a:rPr>
                            <m:t>𝑀𝑜𝑂</m:t>
                          </m:r>
                        </m:e>
                        <m:sub>
                          <m:r>
                            <a:rPr lang="tr-TR" sz="1700" i="1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tr-TR" sz="1700" i="1">
                          <a:latin typeface="Cambria Math" panose="02040503050406030204" pitchFamily="18" charset="0"/>
                        </a:rPr>
                        <m:t>+23</m:t>
                      </m:r>
                      <m:sSub>
                        <m:sSubPr>
                          <m:ctrlPr>
                            <a:rPr lang="en-US" sz="17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1700" i="1">
                              <a:latin typeface="Cambria Math" panose="02040503050406030204" pitchFamily="18" charset="0"/>
                            </a:rPr>
                            <m:t>𝐻𝑁𝑂</m:t>
                          </m:r>
                        </m:e>
                        <m:sub>
                          <m:r>
                            <a:rPr lang="tr-TR" sz="17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tr-TR" sz="1700" i="1"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sz="17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17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sz="17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17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tr-TR" sz="1700" i="1">
                                      <a:latin typeface="Cambria Math" panose="02040503050406030204" pitchFamily="18" charset="0"/>
                                    </a:rPr>
                                    <m:t>𝑁𝐻</m:t>
                                  </m:r>
                                </m:e>
                                <m:sub>
                                  <m:r>
                                    <a:rPr lang="tr-TR" sz="170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tr-TR" sz="17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b>
                              <m:r>
                                <a:rPr lang="tr-TR" sz="17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7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sz="17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17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tr-TR" sz="1700" i="1">
                                      <a:latin typeface="Cambria Math" panose="02040503050406030204" pitchFamily="18" charset="0"/>
                                    </a:rPr>
                                    <m:t>𝑀𝑜𝑂</m:t>
                                  </m:r>
                                </m:e>
                                <m:sub>
                                  <m:r>
                                    <a:rPr lang="tr-TR" sz="17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tr-TR" sz="17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b>
                              <m:r>
                                <a:rPr lang="tr-TR" sz="1700" i="1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7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sz="1700" i="1">
                                  <a:latin typeface="Cambria Math" panose="02040503050406030204" pitchFamily="18" charset="0"/>
                                </a:rPr>
                                <m:t>𝑃𝑂</m:t>
                              </m:r>
                            </m:e>
                            <m:sub>
                              <m:r>
                                <a:rPr lang="tr-TR" sz="17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  <m:sub>
                          <m:r>
                            <a:rPr lang="tr-TR" sz="17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tr-TR" sz="17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tr-TR" sz="1700" i="1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tr-TR" sz="17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17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tr-TR" sz="1700" i="1">
                              <a:latin typeface="Cambria Math" panose="02040503050406030204" pitchFamily="18" charset="0"/>
                            </a:rPr>
                            <m:t>21</m:t>
                          </m:r>
                          <m:r>
                            <a:rPr lang="tr-TR" sz="1700" i="1">
                              <a:latin typeface="Cambria Math" panose="02040503050406030204" pitchFamily="18" charset="0"/>
                            </a:rPr>
                            <m:t>𝑁𝐻</m:t>
                          </m:r>
                        </m:e>
                        <m:sub>
                          <m:r>
                            <a:rPr lang="tr-TR" sz="1700" i="1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tr-TR" sz="1700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tr-TR" sz="1700" i="1">
                          <a:latin typeface="Cambria Math" panose="02040503050406030204" pitchFamily="18" charset="0"/>
                        </a:rPr>
                        <m:t>+23</m:t>
                      </m:r>
                      <m:sSubSup>
                        <m:sSubSupPr>
                          <m:ctrlPr>
                            <a:rPr lang="en-US" sz="17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tr-TR" sz="1700" i="1">
                              <a:latin typeface="Cambria Math" panose="02040503050406030204" pitchFamily="18" charset="0"/>
                            </a:rPr>
                            <m:t>𝑁𝑂</m:t>
                          </m:r>
                        </m:e>
                        <m:sub>
                          <m:r>
                            <a:rPr lang="tr-TR" sz="17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tr-TR" sz="1700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r>
                        <a:rPr lang="tr-TR" sz="17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7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1700" i="1">
                              <a:latin typeface="Cambria Math" panose="02040503050406030204" pitchFamily="18" charset="0"/>
                            </a:rPr>
                            <m:t>12</m:t>
                          </m:r>
                          <m:r>
                            <a:rPr lang="tr-TR" sz="17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tr-TR" sz="17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tr-TR" sz="1700" i="1"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tr-TR" sz="1700" dirty="0"/>
              </a:p>
              <a:p>
                <a:endParaRPr lang="tr-TR" sz="2000" dirty="0" smtClean="0"/>
              </a:p>
              <a:p>
                <a:r>
                  <a:rPr lang="tr-TR" sz="2000" dirty="0" smtClean="0"/>
                  <a:t>Amonyum </a:t>
                </a:r>
                <a:r>
                  <a:rPr lang="tr-TR" sz="2000" dirty="0"/>
                  <a:t>fosfomolibdatın oluşumunu hızlandırmak için çözelti ortamı 40</a:t>
                </a:r>
                <a:r>
                  <a:rPr lang="tr-TR" sz="2000" baseline="30000" dirty="0"/>
                  <a:t>o</a:t>
                </a:r>
                <a:r>
                  <a:rPr lang="tr-TR" sz="2000" dirty="0"/>
                  <a:t>C’ye kadar ısıtılabilir ya da ortama amonyum nitrat ilave edilebilir.</a:t>
                </a:r>
                <a:endParaRPr lang="en-US" sz="20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28" t="-1271" r="-529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745CB-F86D-4FE6-B82D-FD054EA5C783}" type="slidenum">
              <a:rPr lang="tr-TR" smtClean="0"/>
              <a:t>14</a:t>
            </a:fld>
            <a:endParaRPr lang="tr-T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735062" y="1198180"/>
                <a:ext cx="9221689" cy="665492"/>
              </a:xfrm>
            </p:spPr>
            <p:txBody>
              <a:bodyPr>
                <a:normAutofit/>
              </a:bodyPr>
              <a:lstStyle/>
              <a:p>
                <a:r>
                  <a:rPr lang="tr-TR" sz="3600" dirty="0" smtClean="0">
                    <a:solidFill>
                      <a:srgbClr val="C00000"/>
                    </a:solidFill>
                  </a:rPr>
                  <a:t>5. Ortofosfat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tr-TR" sz="36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m:rPr>
                            <m:sty m:val="p"/>
                          </m:rPr>
                          <a:rPr lang="tr-TR" sz="3600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PO</m:t>
                        </m:r>
                      </m:e>
                      <m:sub>
                        <m:r>
                          <a:rPr lang="tr-TR" sz="3600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tr-TR" sz="36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tr-TR" sz="3600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tr-TR" sz="3600" dirty="0">
                    <a:solidFill>
                      <a:srgbClr val="C00000"/>
                    </a:solidFill>
                  </a:rPr>
                  <a:t>) iyonunun reaksiyonları</a:t>
                </a:r>
                <a:endParaRPr lang="en-US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35062" y="1198180"/>
                <a:ext cx="9221689" cy="665492"/>
              </a:xfrm>
              <a:blipFill>
                <a:blip r:embed="rId3"/>
                <a:stretch>
                  <a:fillRect l="-2050" t="-15596" b="-302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4694549" y="3374796"/>
            <a:ext cx="2224725" cy="367646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743416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tr-TR" sz="2000" dirty="0" smtClean="0">
                    <a:solidFill>
                      <a:srgbClr val="C00000"/>
                    </a:solidFill>
                  </a:rPr>
                  <a:t>5.2.  AgNO</a:t>
                </a:r>
                <a:r>
                  <a:rPr lang="tr-TR" sz="2000" baseline="-25000" dirty="0">
                    <a:solidFill>
                      <a:srgbClr val="C00000"/>
                    </a:solidFill>
                  </a:rPr>
                  <a:t>3</a:t>
                </a:r>
                <a:r>
                  <a:rPr lang="tr-TR" sz="2000" dirty="0">
                    <a:solidFill>
                      <a:srgbClr val="C00000"/>
                    </a:solidFill>
                  </a:rPr>
                  <a:t> ile</a:t>
                </a:r>
              </a:p>
              <a:p>
                <a:r>
                  <a:rPr lang="tr-TR" sz="2000" dirty="0"/>
                  <a:t>Ortofosfat nötral ortamda AgNO</a:t>
                </a:r>
                <a:r>
                  <a:rPr lang="tr-TR" sz="2000" baseline="-25000" dirty="0"/>
                  <a:t>3</a:t>
                </a:r>
                <a:r>
                  <a:rPr lang="tr-TR" sz="2000" dirty="0"/>
                  <a:t> ile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tr-TR" sz="2000">
                            <a:latin typeface="Cambria Math" panose="02040503050406030204" pitchFamily="18" charset="0"/>
                          </a:rPr>
                          <m:t>Ag</m:t>
                        </m:r>
                      </m:e>
                      <m:sub>
                        <m:r>
                          <a:rPr lang="tr-TR" sz="200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tr-TR" sz="2000">
                            <a:latin typeface="Cambria Math" panose="02040503050406030204" pitchFamily="18" charset="0"/>
                          </a:rPr>
                          <m:t>PO</m:t>
                        </m:r>
                      </m:e>
                      <m:sub>
                        <m:r>
                          <a:rPr lang="tr-TR" sz="200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tr-TR" sz="2000" dirty="0"/>
                  <a:t> ‘tan ibaret sarı bir çökelek meydana getirir. 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tr-TR" sz="20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𝑃𝑂</m:t>
                          </m:r>
                        </m:e>
                        <m:sub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2−</m:t>
                          </m:r>
                        </m:sup>
                      </m:sSubSup>
                      <m:r>
                        <a:rPr lang="tr-TR" sz="20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𝐴𝑔𝑁𝑂</m:t>
                          </m:r>
                        </m:e>
                        <m:sub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tr-TR" sz="2000" i="1"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sz="2000" i="1">
                                  <a:latin typeface="Cambria Math" panose="02040503050406030204" pitchFamily="18" charset="0"/>
                                </a:rPr>
                                <m:t>𝐴𝑔</m:t>
                              </m:r>
                            </m:e>
                            <m:sub>
                              <m:r>
                                <a:rPr lang="tr-TR" sz="20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sz="2000" i="1">
                                  <a:latin typeface="Cambria Math" panose="02040503050406030204" pitchFamily="18" charset="0"/>
                                </a:rPr>
                                <m:t>𝑃𝑂</m:t>
                              </m:r>
                            </m:e>
                            <m:sub>
                              <m:r>
                                <a:rPr lang="tr-TR" sz="20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  <m:sub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tr-TR" sz="20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tr-TR" sz="2000" b="0" i="1" smtClean="0">
                          <a:latin typeface="Cambria Math" panose="02040503050406030204" pitchFamily="18" charset="0"/>
                        </a:rPr>
                        <m:t>2</m:t>
                      </m:r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𝑁𝑂</m:t>
                          </m:r>
                        </m:e>
                        <m:sub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r>
                        <a:rPr lang="tr-TR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0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𝑁𝑂</m:t>
                          </m:r>
                        </m:e>
                        <m:sub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  <a:p>
                <a:r>
                  <a:rPr lang="tr-TR" sz="2000" dirty="0"/>
                  <a:t>Bu çökelek  NH</a:t>
                </a:r>
                <a:r>
                  <a:rPr lang="tr-TR" sz="2000" baseline="-25000" dirty="0"/>
                  <a:t>3</a:t>
                </a:r>
                <a:r>
                  <a:rPr lang="tr-TR" sz="2000" dirty="0"/>
                  <a:t> ve HNO</a:t>
                </a:r>
                <a:r>
                  <a:rPr lang="tr-TR" sz="2000" baseline="-25000" dirty="0"/>
                  <a:t>3</a:t>
                </a:r>
                <a:r>
                  <a:rPr lang="tr-TR" sz="2000" dirty="0"/>
                  <a:t> ‘li ortamda  çözünür.</a:t>
                </a:r>
                <a:endParaRPr lang="tr-TR" sz="2000" i="1" dirty="0"/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sz="2000" i="1">
                                  <a:latin typeface="Cambria Math" panose="02040503050406030204" pitchFamily="18" charset="0"/>
                                </a:rPr>
                                <m:t>𝐴𝑔</m:t>
                              </m:r>
                            </m:e>
                            <m:sub>
                              <m:r>
                                <a:rPr lang="tr-TR" sz="20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sz="2000" i="1">
                                  <a:latin typeface="Cambria Math" panose="02040503050406030204" pitchFamily="18" charset="0"/>
                                </a:rPr>
                                <m:t>𝑃𝑂</m:t>
                              </m:r>
                            </m:e>
                            <m:sub>
                              <m:r>
                                <a:rPr lang="tr-TR" sz="20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  <m:sub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tr-TR" sz="2000" i="1">
                          <a:latin typeface="Cambria Math" panose="02040503050406030204" pitchFamily="18" charset="0"/>
                        </a:rPr>
                        <m:t>+ 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tr-TR" sz="2000" i="1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𝐴𝑔</m:t>
                          </m:r>
                        </m:e>
                        <m:sup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tr-TR" sz="20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𝑃𝑂</m:t>
                          </m:r>
                        </m:e>
                        <m:sub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28" t="-12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745CB-F86D-4FE6-B82D-FD054EA5C783}" type="slidenum">
              <a:rPr lang="tr-TR" smtClean="0"/>
              <a:t>15</a:t>
            </a:fld>
            <a:endParaRPr lang="tr-T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735062" y="1198180"/>
                <a:ext cx="9221689" cy="665492"/>
              </a:xfrm>
            </p:spPr>
            <p:txBody>
              <a:bodyPr>
                <a:normAutofit/>
              </a:bodyPr>
              <a:lstStyle/>
              <a:p>
                <a:r>
                  <a:rPr lang="tr-TR" sz="3600" dirty="0" smtClean="0">
                    <a:solidFill>
                      <a:srgbClr val="C00000"/>
                    </a:solidFill>
                  </a:rPr>
                  <a:t>5. </a:t>
                </a:r>
                <a:r>
                  <a:rPr lang="tr-TR" sz="3600" dirty="0">
                    <a:solidFill>
                      <a:srgbClr val="C00000"/>
                    </a:solidFill>
                  </a:rPr>
                  <a:t>Ortofosfat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tr-TR" sz="36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HPO</m:t>
                        </m:r>
                      </m:e>
                      <m:sub>
                        <m:r>
                          <a:rPr lang="tr-TR" sz="36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tr-TR" sz="36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2−</m:t>
                        </m:r>
                      </m:sup>
                    </m:sSubSup>
                  </m:oMath>
                </a14:m>
                <a:r>
                  <a:rPr lang="tr-TR" sz="3600" dirty="0">
                    <a:solidFill>
                      <a:srgbClr val="C00000"/>
                    </a:solidFill>
                  </a:rPr>
                  <a:t>) iyonunun reaksiyonları</a:t>
                </a:r>
                <a:endParaRPr lang="en-US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35062" y="1198180"/>
                <a:ext cx="9221689" cy="665492"/>
              </a:xfrm>
              <a:blipFill>
                <a:blip r:embed="rId3"/>
                <a:stretch>
                  <a:fillRect l="-2050" t="-15596" b="-302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90040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tr-TR" sz="2000" dirty="0">
                    <a:solidFill>
                      <a:srgbClr val="C00000"/>
                    </a:solidFill>
                  </a:rPr>
                  <a:t>5.3.  BaCl</a:t>
                </a:r>
                <a:r>
                  <a:rPr lang="tr-TR" sz="2000" baseline="-25000" dirty="0">
                    <a:solidFill>
                      <a:srgbClr val="C00000"/>
                    </a:solidFill>
                  </a:rPr>
                  <a:t>2</a:t>
                </a:r>
                <a:r>
                  <a:rPr lang="tr-TR" sz="2000" dirty="0">
                    <a:solidFill>
                      <a:srgbClr val="C00000"/>
                    </a:solidFill>
                  </a:rPr>
                  <a:t> ile</a:t>
                </a:r>
              </a:p>
              <a:p>
                <a:r>
                  <a:rPr lang="tr-TR" sz="2000" dirty="0" smtClean="0"/>
                  <a:t>Ortofosfat nötral </a:t>
                </a:r>
                <a:r>
                  <a:rPr lang="tr-TR" sz="2000" dirty="0"/>
                  <a:t>ortamda BaCl</a:t>
                </a:r>
                <a:r>
                  <a:rPr lang="tr-TR" sz="2000" baseline="-25000" dirty="0"/>
                  <a:t>2</a:t>
                </a:r>
                <a:r>
                  <a:rPr lang="tr-TR" sz="2000" dirty="0"/>
                  <a:t> ile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tr-TR" sz="2000">
                        <a:latin typeface="Cambria Math" panose="02040503050406030204" pitchFamily="18" charset="0"/>
                      </a:rPr>
                      <m:t>BaH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tr-TR" sz="2000">
                            <a:latin typeface="Cambria Math" panose="02040503050406030204" pitchFamily="18" charset="0"/>
                          </a:rPr>
                          <m:t>PO</m:t>
                        </m:r>
                      </m:e>
                      <m:sub>
                        <m:r>
                          <a:rPr lang="tr-TR" sz="200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tr-TR" sz="2000" dirty="0"/>
                  <a:t> ‘tan ibaret beyaz amorf bir çökelek meydana getirir. 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𝐻𝑃𝑂</m:t>
                          </m:r>
                        </m:e>
                        <m:sub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2−</m:t>
                          </m:r>
                        </m:sup>
                      </m:sSubSup>
                      <m:r>
                        <a:rPr lang="tr-TR" sz="20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𝐵𝑎𝐶𝑙</m:t>
                          </m:r>
                        </m:e>
                        <m:sub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tr-TR" sz="2000" i="1"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sz="2000" i="1">
                                  <a:latin typeface="Cambria Math" panose="02040503050406030204" pitchFamily="18" charset="0"/>
                                </a:rPr>
                                <m:t>𝐵𝑎𝐻𝑃𝑂</m:t>
                              </m:r>
                            </m:e>
                            <m:sub>
                              <m:r>
                                <a:rPr lang="tr-TR" sz="20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  <m:sub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tr-TR" sz="2000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2 </m:t>
                          </m:r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𝐶𝑙</m:t>
                          </m:r>
                        </m:e>
                        <m:sup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  <a:p>
                <a:r>
                  <a:rPr lang="tr-TR" sz="2000" dirty="0"/>
                  <a:t>Bu çökelek </a:t>
                </a:r>
                <a:r>
                  <a:rPr lang="tr-TR" sz="2000" dirty="0" smtClean="0"/>
                  <a:t>mineral asitli </a:t>
                </a:r>
                <a:r>
                  <a:rPr lang="tr-TR" sz="2000" dirty="0"/>
                  <a:t>ve asetik asitli ortamda çözünür.</a:t>
                </a:r>
                <a:endParaRPr lang="en-US" sz="2000" dirty="0"/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sz="2000" i="1">
                                  <a:latin typeface="Cambria Math" panose="02040503050406030204" pitchFamily="18" charset="0"/>
                                </a:rPr>
                                <m:t>𝐵𝑎𝐻𝑃𝑂</m:t>
                              </m:r>
                            </m:e>
                            <m:sub>
                              <m:r>
                                <a:rPr lang="tr-TR" sz="20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  <m:sub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tr-TR" sz="2000" i="1">
                          <a:latin typeface="Cambria Math" panose="02040503050406030204" pitchFamily="18" charset="0"/>
                        </a:rPr>
                        <m:t>+ 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tr-TR" sz="2000" i="1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𝐵𝑎</m:t>
                          </m:r>
                        </m:e>
                        <m:sup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2+</m:t>
                          </m:r>
                        </m:sup>
                      </m:sSup>
                      <m:r>
                        <a:rPr lang="tr-TR" sz="20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𝑃𝑂</m:t>
                          </m:r>
                        </m:e>
                        <m:sub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tr-TR" sz="2000" dirty="0"/>
              </a:p>
              <a:p>
                <a:r>
                  <a:rPr lang="tr-TR" sz="2000" dirty="0"/>
                  <a:t>Eğer asitlendirme H</a:t>
                </a:r>
                <a:r>
                  <a:rPr lang="tr-TR" sz="2000" baseline="-25000" dirty="0"/>
                  <a:t>2</a:t>
                </a:r>
                <a:r>
                  <a:rPr lang="tr-TR" sz="2000" dirty="0"/>
                  <a:t>SO</a:t>
                </a:r>
                <a:r>
                  <a:rPr lang="tr-TR" sz="2000" baseline="-25000" dirty="0"/>
                  <a:t>4</a:t>
                </a:r>
                <a:r>
                  <a:rPr lang="tr-TR" sz="2000" dirty="0"/>
                  <a:t> ile yapılacak olursa eklenen asitteki </a:t>
                </a:r>
                <a:r>
                  <a:rPr lang="tr-TR" sz="2000" dirty="0" smtClean="0"/>
                  <a:t>sülfat, baryum ile reaksiyona girerek BaSO</a:t>
                </a:r>
                <a:r>
                  <a:rPr lang="tr-TR" sz="2000" baseline="-25000" dirty="0" smtClean="0"/>
                  <a:t>4</a:t>
                </a:r>
                <a:r>
                  <a:rPr lang="tr-TR" sz="2000" dirty="0" smtClean="0"/>
                  <a:t> olarak çökeceği </a:t>
                </a:r>
                <a:r>
                  <a:rPr lang="tr-TR" sz="2000" dirty="0"/>
                  <a:t>için asitlendirme işleminde </a:t>
                </a:r>
                <a:r>
                  <a:rPr lang="tr-TR" sz="2000" dirty="0" smtClean="0"/>
                  <a:t>H</a:t>
                </a:r>
                <a:r>
                  <a:rPr lang="tr-TR" sz="2000" baseline="-25000" dirty="0" smtClean="0"/>
                  <a:t>2</a:t>
                </a:r>
                <a:r>
                  <a:rPr lang="tr-TR" sz="2000" dirty="0" smtClean="0"/>
                  <a:t>SO</a:t>
                </a:r>
                <a:r>
                  <a:rPr lang="tr-TR" sz="2000" baseline="-25000" dirty="0" smtClean="0"/>
                  <a:t>4 </a:t>
                </a:r>
                <a:r>
                  <a:rPr lang="tr-TR" sz="2000" dirty="0"/>
                  <a:t>kullanılmamalıdır. Her iki çökelek de beyaz olduğu için fosfat varlığından emin olunamaz.</a:t>
                </a:r>
                <a:endParaRPr lang="en-US" sz="2000" dirty="0"/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28" t="-12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745CB-F86D-4FE6-B82D-FD054EA5C783}" type="slidenum">
              <a:rPr lang="tr-TR" smtClean="0"/>
              <a:t>16</a:t>
            </a:fld>
            <a:endParaRPr lang="tr-T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735062" y="1198180"/>
                <a:ext cx="9221689" cy="665492"/>
              </a:xfrm>
            </p:spPr>
            <p:txBody>
              <a:bodyPr>
                <a:normAutofit/>
              </a:bodyPr>
              <a:lstStyle/>
              <a:p>
                <a:r>
                  <a:rPr lang="tr-TR" sz="3600" dirty="0" smtClean="0">
                    <a:solidFill>
                      <a:srgbClr val="C00000"/>
                    </a:solidFill>
                  </a:rPr>
                  <a:t>5. </a:t>
                </a:r>
                <a:r>
                  <a:rPr lang="tr-TR" sz="3600" dirty="0">
                    <a:solidFill>
                      <a:srgbClr val="C00000"/>
                    </a:solidFill>
                  </a:rPr>
                  <a:t>Ortofosfat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tr-TR" sz="36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HPO</m:t>
                        </m:r>
                      </m:e>
                      <m:sub>
                        <m:r>
                          <a:rPr lang="tr-TR" sz="36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tr-TR" sz="36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2−</m:t>
                        </m:r>
                      </m:sup>
                    </m:sSubSup>
                  </m:oMath>
                </a14:m>
                <a:r>
                  <a:rPr lang="tr-TR" sz="3600" dirty="0">
                    <a:solidFill>
                      <a:srgbClr val="C00000"/>
                    </a:solidFill>
                  </a:rPr>
                  <a:t>) iyonunun reaksiyonları</a:t>
                </a:r>
                <a:endParaRPr lang="en-US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35062" y="1198180"/>
                <a:ext cx="9221689" cy="665492"/>
              </a:xfrm>
              <a:blipFill>
                <a:blip r:embed="rId3"/>
                <a:stretch>
                  <a:fillRect l="-2050" t="-15596" b="-302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31715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000" dirty="0"/>
              <a:t>Analitik Kimya Pratikleri Kalitatif Analiz, F. Onur (Ed.), A.Ü. Eczacılık Fakültesi Yayınları No. 103, 2012.</a:t>
            </a:r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745CB-F86D-4FE6-B82D-FD054EA5C783}" type="slidenum">
              <a:rPr lang="tr-TR" smtClean="0"/>
              <a:t>17</a:t>
            </a:fld>
            <a:endParaRPr lang="tr-TR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35062" y="1198180"/>
            <a:ext cx="9221689" cy="665492"/>
          </a:xfrm>
        </p:spPr>
        <p:txBody>
          <a:bodyPr>
            <a:normAutofit/>
          </a:bodyPr>
          <a:lstStyle/>
          <a:p>
            <a:r>
              <a:rPr lang="tr-TR" sz="3600" dirty="0" smtClean="0">
                <a:solidFill>
                  <a:srgbClr val="C00000"/>
                </a:solidFill>
              </a:rPr>
              <a:t>Kaynaklar</a:t>
            </a:r>
            <a:endParaRPr 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60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062" y="1151792"/>
            <a:ext cx="9221689" cy="711880"/>
          </a:xfrm>
        </p:spPr>
        <p:txBody>
          <a:bodyPr>
            <a:normAutofit/>
          </a:bodyPr>
          <a:lstStyle/>
          <a:p>
            <a:r>
              <a:rPr lang="tr-TR" sz="3600" dirty="0" smtClean="0">
                <a:solidFill>
                  <a:srgbClr val="C00000"/>
                </a:solidFill>
              </a:rPr>
              <a:t>Anyonların kalitatif </a:t>
            </a:r>
            <a:r>
              <a:rPr lang="tr-TR" sz="3600" dirty="0">
                <a:solidFill>
                  <a:srgbClr val="C00000"/>
                </a:solidFill>
              </a:rPr>
              <a:t>analizleri</a:t>
            </a:r>
            <a:endParaRPr lang="en-US" sz="36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tr-TR" sz="2000" dirty="0"/>
                  <a:t>Anyonlar, negatif yüklü iyonlardır. </a:t>
                </a:r>
                <a:r>
                  <a:rPr lang="tr-TR" sz="2000" dirty="0" smtClean="0"/>
                  <a:t>Bir anyon tek başına bulunduğunda kendine özel reaksiyonundan </a:t>
                </a:r>
                <a:r>
                  <a:rPr lang="tr-TR" sz="2000" dirty="0"/>
                  <a:t>yararlanılarak </a:t>
                </a:r>
                <a:r>
                  <a:rPr lang="tr-TR" sz="2000" dirty="0" smtClean="0"/>
                  <a:t>teşhisi </a:t>
                </a:r>
                <a:r>
                  <a:rPr lang="tr-TR" sz="2000" dirty="0"/>
                  <a:t>yapılabilir. </a:t>
                </a:r>
              </a:p>
              <a:p>
                <a:r>
                  <a:rPr lang="tr-TR" sz="2000" dirty="0" smtClean="0"/>
                  <a:t>Fakat anyon </a:t>
                </a:r>
                <a:r>
                  <a:rPr lang="tr-TR" sz="2000" dirty="0"/>
                  <a:t>karışımları </a:t>
                </a:r>
                <a:r>
                  <a:rPr lang="tr-TR" sz="2000" dirty="0" smtClean="0"/>
                  <a:t>için, </a:t>
                </a:r>
                <a:r>
                  <a:rPr lang="tr-TR" sz="2000" dirty="0"/>
                  <a:t>uygun çöktürücü reaktiflerle </a:t>
                </a:r>
                <a:r>
                  <a:rPr lang="tr-TR" sz="2000" dirty="0" smtClean="0"/>
                  <a:t>anyonların çeşitli </a:t>
                </a:r>
                <a:r>
                  <a:rPr lang="tr-TR" sz="2000" dirty="0"/>
                  <a:t>gruplara </a:t>
                </a:r>
                <a:r>
                  <a:rPr lang="tr-TR" sz="2000" dirty="0" smtClean="0"/>
                  <a:t>ayrılması ve sonrasında analizlerinin </a:t>
                </a:r>
                <a:r>
                  <a:rPr lang="tr-TR" sz="2000" dirty="0"/>
                  <a:t>gerçekleştirilmesi gerekir.  Bu gruplar da katyonların sistematik analizinde olduğu gibi, çöken ve çözünen tuzların çözünürlük çarpımlarının farklı olmasına dayanır. </a:t>
                </a:r>
              </a:p>
              <a:p>
                <a:r>
                  <a:rPr lang="tr-TR" sz="2000" dirty="0"/>
                  <a:t>Fakat bu bu tuzların çözünürlük çarpımları birbirinden çok farklı olmadığı için anyonların sistematik analizi çok daha zordur.  Ayrıca anyonlar katyonlara göre çok daha aktiftirler.  </a:t>
                </a:r>
                <a:endParaRPr lang="en-US" sz="2000" dirty="0"/>
              </a:p>
              <a:p>
                <a:r>
                  <a:rPr lang="tr-TR" sz="2000" dirty="0"/>
                  <a:t>Doğada en fazla bulunan anyonlardan olan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tr-TR" sz="2000">
                            <a:latin typeface="Cambria Math" panose="02040503050406030204" pitchFamily="18" charset="0"/>
                          </a:rPr>
                          <m:t>Cl</m:t>
                        </m:r>
                      </m:e>
                      <m:sup>
                        <m:r>
                          <a:rPr lang="tr-TR" sz="200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tr-TR" sz="2000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tr-TR" sz="2000">
                            <a:latin typeface="Cambria Math" panose="02040503050406030204" pitchFamily="18" charset="0"/>
                          </a:rPr>
                          <m:t>SO</m:t>
                        </m:r>
                      </m:e>
                      <m:sub>
                        <m:r>
                          <a:rPr lang="tr-TR" sz="200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tr-TR" sz="2000">
                            <a:latin typeface="Cambria Math" panose="02040503050406030204" pitchFamily="18" charset="0"/>
                          </a:rPr>
                          <m:t>2−</m:t>
                        </m:r>
                      </m:sup>
                    </m:sSubSup>
                  </m:oMath>
                </a14:m>
                <a:r>
                  <a:rPr lang="tr-TR" sz="2000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tr-TR" sz="2000">
                            <a:latin typeface="Cambria Math" panose="02040503050406030204" pitchFamily="18" charset="0"/>
                          </a:rPr>
                          <m:t>NO</m:t>
                        </m:r>
                      </m:e>
                      <m:sub>
                        <m:r>
                          <a:rPr lang="tr-TR" sz="200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tr-TR" sz="200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tr-TR" sz="2000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tr-TR" sz="2000">
                            <a:latin typeface="Cambria Math" panose="02040503050406030204" pitchFamily="18" charset="0"/>
                          </a:rPr>
                          <m:t>CO</m:t>
                        </m:r>
                      </m:e>
                      <m:sub>
                        <m:r>
                          <a:rPr lang="tr-TR" sz="200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tr-TR" sz="2000">
                            <a:latin typeface="Cambria Math" panose="02040503050406030204" pitchFamily="18" charset="0"/>
                          </a:rPr>
                          <m:t>2−</m:t>
                        </m:r>
                      </m:sup>
                    </m:sSubSup>
                  </m:oMath>
                </a14:m>
                <a:r>
                  <a:rPr lang="tr-TR" sz="2000" dirty="0"/>
                  <a:t> ve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tr-TR" sz="2000">
                            <a:latin typeface="Cambria Math" panose="02040503050406030204" pitchFamily="18" charset="0"/>
                          </a:rPr>
                          <m:t>PO</m:t>
                        </m:r>
                      </m:e>
                      <m:sub>
                        <m:r>
                          <a:rPr lang="tr-TR" sz="200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tr-TR" sz="2000">
                            <a:latin typeface="Cambria Math" panose="02040503050406030204" pitchFamily="18" charset="0"/>
                          </a:rPr>
                          <m:t>3−</m:t>
                        </m:r>
                      </m:sup>
                    </m:sSubSup>
                  </m:oMath>
                </a14:m>
                <a:r>
                  <a:rPr lang="tr-TR" sz="2000" dirty="0"/>
                  <a:t> ise kendilerine özgü reaksiyonları sayesinde birbirleri yanında kolayca belirlenebilirler.  </a:t>
                </a:r>
              </a:p>
              <a:p>
                <a:r>
                  <a:rPr lang="tr-TR" sz="2000" dirty="0"/>
                  <a:t>Seçici reaksiyonları olması nedenle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tr-TR" sz="2000">
                            <a:latin typeface="Cambria Math" panose="02040503050406030204" pitchFamily="18" charset="0"/>
                          </a:rPr>
                          <m:t>Cl</m:t>
                        </m:r>
                      </m:e>
                      <m:sup>
                        <m:r>
                          <a:rPr lang="tr-TR" sz="200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tr-TR" sz="2000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tr-TR" sz="2000">
                            <a:latin typeface="Cambria Math" panose="02040503050406030204" pitchFamily="18" charset="0"/>
                          </a:rPr>
                          <m:t>SO</m:t>
                        </m:r>
                      </m:e>
                      <m:sub>
                        <m:r>
                          <a:rPr lang="tr-TR" sz="200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tr-TR" sz="2000">
                            <a:latin typeface="Cambria Math" panose="02040503050406030204" pitchFamily="18" charset="0"/>
                          </a:rPr>
                          <m:t>2−</m:t>
                        </m:r>
                      </m:sup>
                    </m:sSubSup>
                  </m:oMath>
                </a14:m>
                <a:r>
                  <a:rPr lang="tr-TR" sz="2000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tr-TR" sz="2000">
                            <a:latin typeface="Cambria Math" panose="02040503050406030204" pitchFamily="18" charset="0"/>
                          </a:rPr>
                          <m:t>NO</m:t>
                        </m:r>
                      </m:e>
                      <m:sub>
                        <m:r>
                          <a:rPr lang="tr-TR" sz="200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tr-TR" sz="200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tr-TR" sz="2000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tr-TR" sz="2000">
                            <a:latin typeface="Cambria Math" panose="02040503050406030204" pitchFamily="18" charset="0"/>
                          </a:rPr>
                          <m:t>CO</m:t>
                        </m:r>
                      </m:e>
                      <m:sub>
                        <m:r>
                          <a:rPr lang="tr-TR" sz="200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tr-TR" sz="2000">
                            <a:latin typeface="Cambria Math" panose="02040503050406030204" pitchFamily="18" charset="0"/>
                          </a:rPr>
                          <m:t>2−</m:t>
                        </m:r>
                      </m:sup>
                    </m:sSubSup>
                  </m:oMath>
                </a14:m>
                <a:r>
                  <a:rPr lang="tr-TR" sz="2000" dirty="0"/>
                  <a:t>ve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tr-TR" sz="2000">
                            <a:latin typeface="Cambria Math" panose="02040503050406030204" pitchFamily="18" charset="0"/>
                          </a:rPr>
                          <m:t>PO</m:t>
                        </m:r>
                      </m:e>
                      <m:sub>
                        <m:r>
                          <a:rPr lang="tr-TR" sz="200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tr-TR" sz="2000">
                            <a:latin typeface="Cambria Math" panose="02040503050406030204" pitchFamily="18" charset="0"/>
                          </a:rPr>
                          <m:t>3−</m:t>
                        </m:r>
                      </m:sup>
                    </m:sSubSup>
                  </m:oMath>
                </a14:m>
                <a:r>
                  <a:rPr lang="tr-TR" sz="2000" dirty="0"/>
                  <a:t> iyonlarının tanıma reaksiyonları yapılırken herhangi bir ayırma işlemine ve sistematik analize gerek yoktur. </a:t>
                </a:r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95" t="-1271" r="-7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745CB-F86D-4FE6-B82D-FD054EA5C783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85352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735062" y="1135116"/>
                <a:ext cx="9221689" cy="728555"/>
              </a:xfrm>
            </p:spPr>
            <p:txBody>
              <a:bodyPr>
                <a:normAutofit/>
              </a:bodyPr>
              <a:lstStyle/>
              <a:p>
                <a:r>
                  <a:rPr lang="tr-TR" sz="3600" dirty="0" smtClean="0">
                    <a:solidFill>
                      <a:srgbClr val="C00000"/>
                    </a:solidFill>
                  </a:rPr>
                  <a:t>1. Klorür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tr-TR" sz="3600" b="0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Cl</m:t>
                        </m:r>
                      </m:e>
                      <m:sup>
                        <m:r>
                          <a:rPr lang="tr-TR" sz="3600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tr-TR" sz="3600" dirty="0">
                    <a:solidFill>
                      <a:srgbClr val="C00000"/>
                    </a:solidFill>
                  </a:rPr>
                  <a:t>) iyonunun reaksiyonları</a:t>
                </a:r>
                <a:endParaRPr lang="en-US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35062" y="1135116"/>
                <a:ext cx="9221689" cy="728555"/>
              </a:xfrm>
              <a:blipFill>
                <a:blip r:embed="rId2"/>
                <a:stretch>
                  <a:fillRect l="-2050" t="-10833" b="-2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tr-TR" sz="2000" dirty="0">
                    <a:solidFill>
                      <a:srgbClr val="C00000"/>
                    </a:solidFill>
                  </a:rPr>
                  <a:t>1.1. AgNO</a:t>
                </a:r>
                <a:r>
                  <a:rPr lang="tr-TR" sz="2000" baseline="-25000" dirty="0">
                    <a:solidFill>
                      <a:srgbClr val="C00000"/>
                    </a:solidFill>
                  </a:rPr>
                  <a:t>3</a:t>
                </a:r>
                <a:r>
                  <a:rPr lang="tr-TR" sz="2000" dirty="0">
                    <a:solidFill>
                      <a:srgbClr val="C00000"/>
                    </a:solidFill>
                  </a:rPr>
                  <a:t> ile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tr-TR" sz="2000">
                            <a:latin typeface="Cambria Math" panose="02040503050406030204" pitchFamily="18" charset="0"/>
                          </a:rPr>
                          <m:t>Cl</m:t>
                        </m:r>
                      </m:e>
                      <m:sup>
                        <m:r>
                          <a:rPr lang="tr-TR" sz="200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tr-TR" sz="2000" dirty="0"/>
                  <a:t> iyonları AgNO</a:t>
                </a:r>
                <a:r>
                  <a:rPr lang="tr-TR" sz="2000" baseline="-25000" dirty="0"/>
                  <a:t>3 </a:t>
                </a:r>
                <a:r>
                  <a:rPr lang="tr-TR" sz="2000" dirty="0"/>
                  <a:t>ile AgCl den oluşan yumakçıklar halinde beyaz bir çökelek verir. Bu çökelek HNO</a:t>
                </a:r>
                <a:r>
                  <a:rPr lang="tr-TR" sz="2000" baseline="-25000" dirty="0"/>
                  <a:t>3</a:t>
                </a:r>
                <a:r>
                  <a:rPr lang="tr-TR" sz="2000" dirty="0"/>
                  <a:t> ‘li ortamda çözünmez</a:t>
                </a:r>
                <a:r>
                  <a:rPr lang="tr-TR" sz="2000" dirty="0" smtClean="0"/>
                  <a:t>.</a:t>
                </a:r>
                <a:endParaRPr lang="tr-TR" sz="2000" dirty="0"/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𝐶𝑙</m:t>
                          </m:r>
                        </m:e>
                        <m:sup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tr-TR" sz="20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𝐴𝑔𝑁𝑂</m:t>
                          </m:r>
                        </m:e>
                        <m:sub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tr-TR" sz="2000" i="1"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𝐴𝑔𝐶𝑙</m:t>
                          </m:r>
                        </m:e>
                        <m:sub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tr-TR" sz="20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𝑁𝑂</m:t>
                          </m:r>
                        </m:e>
                        <m:sub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</m:oMath>
                  </m:oMathPara>
                </a14:m>
                <a:endParaRPr lang="tr-TR" sz="2000" dirty="0" smtClean="0"/>
              </a:p>
              <a:p>
                <a:r>
                  <a:rPr lang="tr-TR" sz="2000" dirty="0" smtClean="0"/>
                  <a:t>Nötral </a:t>
                </a:r>
                <a:r>
                  <a:rPr lang="tr-TR" sz="2000" dirty="0"/>
                  <a:t>ortamda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tr-TR" sz="2000">
                            <a:latin typeface="Cambria Math" panose="02040503050406030204" pitchFamily="18" charset="0"/>
                          </a:rPr>
                          <m:t>Cl</m:t>
                        </m:r>
                      </m:e>
                      <m:sup>
                        <m:r>
                          <a:rPr lang="tr-TR" sz="200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tr-TR" sz="2000"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tr-TR" sz="2000">
                            <a:latin typeface="Cambria Math" panose="02040503050406030204" pitchFamily="18" charset="0"/>
                          </a:rPr>
                          <m:t>SO</m:t>
                        </m:r>
                      </m:e>
                      <m:sub>
                        <m:r>
                          <a:rPr lang="tr-TR" sz="200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tr-TR" sz="2000">
                            <a:latin typeface="Cambria Math" panose="02040503050406030204" pitchFamily="18" charset="0"/>
                          </a:rPr>
                          <m:t>2−</m:t>
                        </m:r>
                      </m:sup>
                    </m:sSubSup>
                  </m:oMath>
                </a14:m>
                <a:r>
                  <a:rPr lang="tr-TR" sz="2000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tr-TR" sz="2000">
                            <a:latin typeface="Cambria Math" panose="02040503050406030204" pitchFamily="18" charset="0"/>
                          </a:rPr>
                          <m:t>CO</m:t>
                        </m:r>
                      </m:e>
                      <m:sub>
                        <m:r>
                          <a:rPr lang="tr-TR" sz="200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tr-TR" sz="2000">
                            <a:latin typeface="Cambria Math" panose="02040503050406030204" pitchFamily="18" charset="0"/>
                          </a:rPr>
                          <m:t>2−</m:t>
                        </m:r>
                      </m:sup>
                    </m:sSubSup>
                  </m:oMath>
                </a14:m>
                <a:r>
                  <a:rPr lang="tr-TR" sz="2000" dirty="0"/>
                  <a:t> ve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tr-TR" sz="2000">
                            <a:latin typeface="Cambria Math" panose="02040503050406030204" pitchFamily="18" charset="0"/>
                          </a:rPr>
                          <m:t>PO</m:t>
                        </m:r>
                      </m:e>
                      <m:sub>
                        <m:r>
                          <a:rPr lang="tr-TR" sz="200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tr-TR" sz="2000">
                            <a:latin typeface="Cambria Math" panose="02040503050406030204" pitchFamily="18" charset="0"/>
                          </a:rPr>
                          <m:t>3−</m:t>
                        </m:r>
                      </m:sup>
                    </m:sSubSup>
                  </m:oMath>
                </a14:m>
                <a:r>
                  <a:rPr lang="tr-TR" sz="2000" dirty="0"/>
                  <a:t> anyonlarının hepsi AgNO</a:t>
                </a:r>
                <a:r>
                  <a:rPr lang="tr-TR" sz="2000" baseline="-25000" dirty="0"/>
                  <a:t>3</a:t>
                </a:r>
                <a:r>
                  <a:rPr lang="tr-TR" sz="2000" dirty="0"/>
                  <a:t> ilavesiyle gümüş tuzları şeklinde çökerler. (AgCl,  Ag</a:t>
                </a:r>
                <a:r>
                  <a:rPr lang="tr-TR" sz="2000" baseline="-25000" dirty="0"/>
                  <a:t>2</a:t>
                </a:r>
                <a:r>
                  <a:rPr lang="tr-TR" sz="2000" dirty="0"/>
                  <a:t>CO</a:t>
                </a:r>
                <a:r>
                  <a:rPr lang="tr-TR" sz="2000" baseline="-25000" dirty="0"/>
                  <a:t>3</a:t>
                </a:r>
                <a:r>
                  <a:rPr lang="tr-TR" sz="2000" dirty="0"/>
                  <a:t>, Ag</a:t>
                </a:r>
                <a:r>
                  <a:rPr lang="tr-TR" sz="2000" baseline="-25000" dirty="0"/>
                  <a:t>3</a:t>
                </a:r>
                <a:r>
                  <a:rPr lang="tr-TR" sz="2000" dirty="0"/>
                  <a:t>PO</a:t>
                </a:r>
                <a:r>
                  <a:rPr lang="tr-TR" sz="2000" baseline="-25000" dirty="0"/>
                  <a:t>4</a:t>
                </a:r>
                <a:r>
                  <a:rPr lang="tr-TR" sz="2000" dirty="0"/>
                  <a:t>, Ag</a:t>
                </a:r>
                <a:r>
                  <a:rPr lang="tr-TR" sz="2000" baseline="-25000" dirty="0"/>
                  <a:t>2</a:t>
                </a:r>
                <a:r>
                  <a:rPr lang="tr-TR" sz="2000" dirty="0"/>
                  <a:t>SO</a:t>
                </a:r>
                <a:r>
                  <a:rPr lang="tr-TR" sz="2000" baseline="-25000" dirty="0"/>
                  <a:t>4</a:t>
                </a:r>
                <a:r>
                  <a:rPr lang="tr-TR" sz="2000" dirty="0"/>
                  <a:t>)</a:t>
                </a:r>
              </a:p>
              <a:p>
                <a:r>
                  <a:rPr lang="tr-TR" sz="2000" dirty="0"/>
                  <a:t>Fakat HNO</a:t>
                </a:r>
                <a:r>
                  <a:rPr lang="tr-TR" sz="2000" baseline="-25000" dirty="0"/>
                  <a:t>3</a:t>
                </a:r>
                <a:r>
                  <a:rPr lang="tr-TR" sz="2000" dirty="0"/>
                  <a:t> ilavesiyle AgCl dışındaki diğer gümüş tuzları çözünürler. </a:t>
                </a:r>
                <a:r>
                  <a:rPr lang="tr-TR" sz="2000" dirty="0" smtClean="0"/>
                  <a:t>Yani </a:t>
                </a:r>
                <a:r>
                  <a:rPr lang="tr-TR" sz="2000" dirty="0"/>
                  <a:t>nitrik asitli </a:t>
                </a:r>
                <a:r>
                  <a:rPr lang="tr-TR" sz="2000" dirty="0" smtClean="0"/>
                  <a:t>ortamda </a:t>
                </a:r>
                <a:r>
                  <a:rPr lang="tr-TR" sz="2000" dirty="0"/>
                  <a:t>çözünmeyen tek gümüş tuzu AgCl ’dür.</a:t>
                </a:r>
              </a:p>
              <a:p>
                <a:r>
                  <a:rPr lang="tr-TR" sz="2000" dirty="0"/>
                  <a:t>Bu yüzden klorür tanıma deneyinde HNO</a:t>
                </a:r>
                <a:r>
                  <a:rPr lang="tr-TR" sz="2000" baseline="-25000" dirty="0"/>
                  <a:t>3</a:t>
                </a:r>
                <a:r>
                  <a:rPr lang="tr-TR" sz="2000" dirty="0"/>
                  <a:t> eklenerek ortam asidik hale getirilir ve AgCl dışındaki gümüş tuzlarının çökmesi engellenir.  </a:t>
                </a:r>
                <a:endParaRPr lang="tr-TR" sz="2000" dirty="0" smtClean="0"/>
              </a:p>
              <a:p>
                <a:r>
                  <a:rPr lang="tr-TR" sz="2000" dirty="0" smtClean="0"/>
                  <a:t>Eğer </a:t>
                </a:r>
                <a:r>
                  <a:rPr lang="tr-TR" sz="2000" dirty="0"/>
                  <a:t>asitlendirme HCl ile yapılacak olursa hidroklorik asitteki klorür AgCl halinde çökelek oluşturacağı için eklenen asite dikkat edilmelidir.</a:t>
                </a:r>
                <a:endParaRPr lang="en-US" sz="2000" dirty="0"/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728" t="-1271" r="-8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745CB-F86D-4FE6-B82D-FD054EA5C783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59513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gCl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7945" y="2444546"/>
            <a:ext cx="7855752" cy="441858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745CB-F86D-4FE6-B82D-FD054EA5C783}" type="slidenum">
              <a:rPr lang="tr-TR" smtClean="0"/>
              <a:t>4</a:t>
            </a:fld>
            <a:endParaRPr lang="tr-T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654032" y="2031930"/>
                <a:ext cx="3383747" cy="3960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tr-TR" i="1">
                              <a:latin typeface="Cambria Math" panose="02040503050406030204" pitchFamily="18" charset="0"/>
                            </a:rPr>
                            <m:t>𝐶𝑙</m:t>
                          </m:r>
                        </m:e>
                        <m:sup>
                          <m:r>
                            <a:rPr lang="tr-TR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tr-TR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i="1">
                              <a:latin typeface="Cambria Math" panose="02040503050406030204" pitchFamily="18" charset="0"/>
                            </a:rPr>
                            <m:t>𝐴𝑔𝑁𝑂</m:t>
                          </m:r>
                        </m:e>
                        <m:sub>
                          <m:r>
                            <a:rPr lang="tr-TR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tr-TR" i="1"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i="1">
                              <a:latin typeface="Cambria Math" panose="02040503050406030204" pitchFamily="18" charset="0"/>
                            </a:rPr>
                            <m:t>𝐴𝑔𝐶𝑙</m:t>
                          </m:r>
                        </m:e>
                        <m:sub>
                          <m:r>
                            <a:rPr lang="tr-TR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tr-TR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tr-TR" i="1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tr-TR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tr-TR" i="1">
                              <a:latin typeface="Cambria Math" panose="02040503050406030204" pitchFamily="18" charset="0"/>
                            </a:rPr>
                            <m:t>𝑁𝑂</m:t>
                          </m:r>
                        </m:e>
                        <m:sub>
                          <m:r>
                            <a:rPr lang="tr-TR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tr-TR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4032" y="2031930"/>
                <a:ext cx="3383747" cy="396006"/>
              </a:xfrm>
              <a:prstGeom prst="rect">
                <a:avLst/>
              </a:prstGeom>
              <a:blipFill>
                <a:blip r:embed="rId5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735062" y="1863671"/>
            <a:ext cx="16257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000" dirty="0">
                <a:solidFill>
                  <a:srgbClr val="C00000"/>
                </a:solidFill>
              </a:rPr>
              <a:t>1.1. AgNO</a:t>
            </a:r>
            <a:r>
              <a:rPr lang="tr-TR" sz="2000" baseline="-25000" dirty="0">
                <a:solidFill>
                  <a:srgbClr val="C00000"/>
                </a:solidFill>
              </a:rPr>
              <a:t>3</a:t>
            </a:r>
            <a:r>
              <a:rPr lang="tr-TR" sz="2000" dirty="0">
                <a:solidFill>
                  <a:srgbClr val="C00000"/>
                </a:solidFill>
              </a:rPr>
              <a:t> ile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735062" y="1135116"/>
                <a:ext cx="9221689" cy="728555"/>
              </a:xfrm>
            </p:spPr>
            <p:txBody>
              <a:bodyPr>
                <a:normAutofit/>
              </a:bodyPr>
              <a:lstStyle/>
              <a:p>
                <a:r>
                  <a:rPr lang="tr-TR" sz="3600" dirty="0" smtClean="0">
                    <a:solidFill>
                      <a:srgbClr val="C00000"/>
                    </a:solidFill>
                  </a:rPr>
                  <a:t>1. Klorür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tr-TR" sz="3600" b="0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Cl</m:t>
                        </m:r>
                      </m:e>
                      <m:sup>
                        <m:r>
                          <a:rPr lang="tr-TR" sz="3600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tr-TR" sz="3600" dirty="0">
                    <a:solidFill>
                      <a:srgbClr val="C00000"/>
                    </a:solidFill>
                  </a:rPr>
                  <a:t>) iyonunun reaksiyonları</a:t>
                </a:r>
                <a:endParaRPr lang="en-US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35062" y="1135116"/>
                <a:ext cx="9221689" cy="728555"/>
              </a:xfrm>
              <a:blipFill>
                <a:blip r:embed="rId6"/>
                <a:stretch>
                  <a:fillRect l="-2050" t="-10833" b="-2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1474708" y="6879742"/>
            <a:ext cx="899847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r-TR" sz="1050" dirty="0" smtClean="0">
                <a:solidFill>
                  <a:srgbClr val="666666"/>
                </a:solidFill>
                <a:latin typeface="Open Sans"/>
              </a:rPr>
              <a:t>Beautiful Chemistry</a:t>
            </a:r>
            <a:r>
              <a:rPr lang="en-US" sz="1050" dirty="0" smtClean="0">
                <a:solidFill>
                  <a:srgbClr val="666666"/>
                </a:solidFill>
                <a:latin typeface="Open Sans"/>
              </a:rPr>
              <a:t>, (201</a:t>
            </a:r>
            <a:r>
              <a:rPr lang="tr-TR" sz="1050" dirty="0" smtClean="0">
                <a:solidFill>
                  <a:srgbClr val="666666"/>
                </a:solidFill>
                <a:latin typeface="Open Sans"/>
              </a:rPr>
              <a:t>4</a:t>
            </a:r>
            <a:r>
              <a:rPr lang="en-US" sz="1050" dirty="0" smtClean="0">
                <a:solidFill>
                  <a:srgbClr val="666666"/>
                </a:solidFill>
                <a:latin typeface="Open Sans"/>
              </a:rPr>
              <a:t>).</a:t>
            </a:r>
            <a:r>
              <a:rPr lang="en-US" sz="1050" i="1" dirty="0" smtClean="0">
                <a:solidFill>
                  <a:srgbClr val="666666"/>
                </a:solidFill>
                <a:latin typeface="Open Sans"/>
              </a:rPr>
              <a:t> </a:t>
            </a:r>
            <a:r>
              <a:rPr lang="tr-TR" sz="1050" i="1" dirty="0" smtClean="0">
                <a:solidFill>
                  <a:srgbClr val="666666"/>
                </a:solidFill>
                <a:latin typeface="Open Sans"/>
              </a:rPr>
              <a:t>Precipitation</a:t>
            </a:r>
            <a:r>
              <a:rPr lang="en-US" sz="1050" dirty="0" smtClean="0">
                <a:solidFill>
                  <a:srgbClr val="666666"/>
                </a:solidFill>
                <a:latin typeface="Open Sans"/>
              </a:rPr>
              <a:t>. [online] Available at</a:t>
            </a:r>
            <a:r>
              <a:rPr lang="en-US" sz="1050" dirty="0">
                <a:solidFill>
                  <a:srgbClr val="666666"/>
                </a:solidFill>
                <a:latin typeface="Open Sans"/>
              </a:rPr>
              <a:t>: http://www.beautifulchemistry.net/reaction// </a:t>
            </a:r>
            <a:r>
              <a:rPr lang="en-US" sz="1050" dirty="0" smtClean="0">
                <a:solidFill>
                  <a:srgbClr val="666666"/>
                </a:solidFill>
                <a:latin typeface="Open Sans"/>
              </a:rPr>
              <a:t>[Accessed </a:t>
            </a:r>
            <a:r>
              <a:rPr lang="tr-TR" sz="1050" dirty="0" smtClean="0">
                <a:solidFill>
                  <a:srgbClr val="666666"/>
                </a:solidFill>
                <a:latin typeface="Open Sans"/>
              </a:rPr>
              <a:t>12.07.2017</a:t>
            </a:r>
            <a:r>
              <a:rPr lang="en-US" sz="1050" dirty="0" smtClean="0">
                <a:solidFill>
                  <a:srgbClr val="666666"/>
                </a:solidFill>
                <a:latin typeface="Open Sans"/>
              </a:rPr>
              <a:t>].</a:t>
            </a:r>
            <a:endParaRPr lang="en-US" sz="2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249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735062" y="1135116"/>
                <a:ext cx="9221689" cy="728555"/>
              </a:xfrm>
            </p:spPr>
            <p:txBody>
              <a:bodyPr>
                <a:normAutofit/>
              </a:bodyPr>
              <a:lstStyle/>
              <a:p>
                <a:r>
                  <a:rPr lang="tr-TR" sz="3600" dirty="0">
                    <a:solidFill>
                      <a:srgbClr val="C00000"/>
                    </a:solidFill>
                  </a:rPr>
                  <a:t>1. Klorür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tr-TR" sz="3600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Cl</m:t>
                        </m:r>
                      </m:e>
                      <m:sup>
                        <m:r>
                          <a:rPr lang="tr-TR" sz="3600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tr-TR" sz="3600" dirty="0">
                    <a:solidFill>
                      <a:srgbClr val="C00000"/>
                    </a:solidFill>
                  </a:rPr>
                  <a:t>) iyonunun reaksiyonları</a:t>
                </a:r>
                <a:endParaRPr lang="en-US" sz="36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35062" y="1135116"/>
                <a:ext cx="9221689" cy="728555"/>
              </a:xfrm>
              <a:blipFill>
                <a:blip r:embed="rId2"/>
                <a:stretch>
                  <a:fillRect l="-2050" t="-10833" b="-2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tr-TR" sz="2000" dirty="0"/>
                  <a:t>AgCl çökeleği NH</a:t>
                </a:r>
                <a:r>
                  <a:rPr lang="tr-TR" sz="2000" baseline="-25000" dirty="0"/>
                  <a:t>3</a:t>
                </a:r>
                <a:r>
                  <a:rPr lang="tr-TR" sz="2000" dirty="0"/>
                  <a:t>, siyanür ve tiyosülfat iyonları ile kompleks yaparak çözünür</a:t>
                </a:r>
                <a:r>
                  <a:rPr lang="tr-TR" sz="2000" dirty="0" smtClean="0"/>
                  <a:t>.</a:t>
                </a:r>
                <a:endParaRPr lang="tr-TR" sz="2000" dirty="0"/>
              </a:p>
              <a:p>
                <a:pPr marL="0" indent="0" algn="ctr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𝐴𝑔𝐶𝑙</m:t>
                          </m:r>
                        </m:e>
                        <m:sub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tr-TR" sz="20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𝑁𝐻</m:t>
                          </m:r>
                        </m:e>
                        <m:sub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tr-TR" sz="2000" i="1">
                          <a:latin typeface="Cambria Math" panose="02040503050406030204" pitchFamily="18" charset="0"/>
                        </a:rPr>
                        <m:t>→ 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tr-TR" sz="2000" i="1">
                                          <a:latin typeface="Cambria Math" panose="02040503050406030204" pitchFamily="18" charset="0"/>
                                        </a:rPr>
                                        <m:t>𝐴𝑔</m:t>
                                      </m:r>
                                      <m:r>
                                        <a:rPr lang="tr-TR" sz="2000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tr-TR" sz="2000" i="1">
                                          <a:latin typeface="Cambria Math" panose="02040503050406030204" pitchFamily="18" charset="0"/>
                                        </a:rPr>
                                        <m:t>𝑁𝐻</m:t>
                                      </m:r>
                                    </m:e>
                                    <m:sub>
                                      <m:r>
                                        <a:rPr lang="tr-TR" sz="20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tr-TR" sz="20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b>
                                  <m:r>
                                    <a:rPr lang="tr-TR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tr-TR" sz="2000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𝐶𝑙</m:t>
                          </m:r>
                        </m:e>
                        <m:sup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tr-TR" sz="20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tr-TR" sz="2000" dirty="0"/>
              </a:p>
              <a:p>
                <a:pPr marL="0" indent="0" algn="ctr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𝐴𝑔𝐶𝑙</m:t>
                          </m:r>
                        </m:e>
                        <m:sub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tr-TR" sz="2000" i="1"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tr-TR" sz="2000" i="1">
                          <a:latin typeface="Cambria Math" panose="02040503050406030204" pitchFamily="18" charset="0"/>
                        </a:rPr>
                        <m:t>𝐾𝐶𝑁</m:t>
                      </m:r>
                      <m:r>
                        <a:rPr lang="tr-TR" sz="2000" i="1">
                          <a:latin typeface="Cambria Math" panose="02040503050406030204" pitchFamily="18" charset="0"/>
                        </a:rPr>
                        <m:t> →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tr-TR" sz="2000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tr-TR" sz="2000" i="1">
                                      <a:latin typeface="Cambria Math" panose="02040503050406030204" pitchFamily="18" charset="0"/>
                                    </a:rPr>
                                    <m:t>𝐴𝑔</m:t>
                                  </m:r>
                                  <m:r>
                                    <a:rPr lang="tr-TR" sz="20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tr-TR" sz="2000" i="1">
                                      <a:latin typeface="Cambria Math" panose="02040503050406030204" pitchFamily="18" charset="0"/>
                                    </a:rPr>
                                    <m:t>𝐶𝑁</m:t>
                                  </m:r>
                                  <m:r>
                                    <a:rPr lang="tr-TR" sz="20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b>
                                  <m:r>
                                    <a:rPr lang="tr-TR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tr-TR" sz="2000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𝐶𝑙</m:t>
                          </m:r>
                        </m:e>
                        <m:sup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tr-TR" sz="20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000" dirty="0"/>
              </a:p>
              <a:p>
                <a:pPr marL="0" indent="0" algn="ctr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𝐴𝑔𝐶𝑙</m:t>
                          </m:r>
                        </m:e>
                        <m:sub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tr-TR" sz="2000" i="1">
                          <a:latin typeface="Cambria Math" panose="02040503050406030204" pitchFamily="18" charset="0"/>
                        </a:rPr>
                        <m:t>+2</m:t>
                      </m:r>
                      <m:sSub>
                        <m:sSubPr>
                          <m:ctrlPr>
                            <a:rPr lang="tr-T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𝑁𝑎</m:t>
                          </m:r>
                        </m:e>
                        <m:sub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tr-T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tr-T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tr-TR" sz="2000" i="1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𝑁𝑎</m:t>
                          </m:r>
                        </m:e>
                        <m:sup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tr-TR" sz="2000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tr-TR" sz="2000" i="1">
                                      <a:latin typeface="Cambria Math" panose="02040503050406030204" pitchFamily="18" charset="0"/>
                                    </a:rPr>
                                    <m:t>𝐴𝑔</m:t>
                                  </m:r>
                                  <m:r>
                                    <a:rPr lang="tr-TR" sz="20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tr-TR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tr-TR" sz="2000" i="1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tr-TR" sz="20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tr-TR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tr-TR" sz="2000" i="1">
                                          <a:latin typeface="Cambria Math" panose="02040503050406030204" pitchFamily="18" charset="0"/>
                                        </a:rPr>
                                        <m:t>𝑂</m:t>
                                      </m:r>
                                    </m:e>
                                    <m:sub>
                                      <m:r>
                                        <a:rPr lang="tr-TR" sz="20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tr-TR" sz="20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b>
                                  <m:r>
                                    <a:rPr lang="tr-TR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r>
                        <a:rPr lang="tr-TR" sz="2000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𝐶𝑙</m:t>
                          </m:r>
                        </m:e>
                        <m:sup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tr-TR" sz="20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tr-TR" sz="2000" dirty="0"/>
              </a:p>
              <a:p>
                <a:endParaRPr lang="tr-TR" sz="2000" dirty="0"/>
              </a:p>
              <a:p>
                <a:r>
                  <a:rPr lang="tr-TR" sz="2000" dirty="0"/>
                  <a:t>Gümüş diammin kompleksi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tr-TR" sz="2000" i="1">
                                        <a:latin typeface="Cambria Math" panose="02040503050406030204" pitchFamily="18" charset="0"/>
                                      </a:rPr>
                                      <m:t>𝐴𝑔</m:t>
                                    </m:r>
                                    <m:r>
                                      <a:rPr lang="tr-TR" sz="2000" i="1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tr-TR" sz="2000" i="1">
                                        <a:latin typeface="Cambria Math" panose="02040503050406030204" pitchFamily="18" charset="0"/>
                                      </a:rPr>
                                      <m:t>𝑁𝐻</m:t>
                                    </m:r>
                                  </m:e>
                                  <m:sub>
                                    <m:r>
                                      <a:rPr lang="tr-TR" sz="20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tr-TR" sz="20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sub>
                                <m:r>
                                  <a:rPr lang="tr-TR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tr-TR" sz="20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tr-TR" sz="2000" dirty="0"/>
                  <a:t>) nirtik asitli ortamda parçalanarak yeniden AgCl halinde çöker</a:t>
                </a:r>
                <a:r>
                  <a:rPr lang="tr-TR" sz="2000" dirty="0" smtClean="0"/>
                  <a:t>.</a:t>
                </a:r>
                <a:endParaRPr lang="tr-TR" sz="2000" dirty="0"/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tr-TR" sz="2000" i="1">
                                          <a:latin typeface="Cambria Math" panose="02040503050406030204" pitchFamily="18" charset="0"/>
                                        </a:rPr>
                                        <m:t>𝐴𝑔</m:t>
                                      </m:r>
                                      <m:r>
                                        <a:rPr lang="tr-TR" sz="2000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tr-TR" sz="2000" i="1">
                                          <a:latin typeface="Cambria Math" panose="02040503050406030204" pitchFamily="18" charset="0"/>
                                        </a:rPr>
                                        <m:t>𝑁𝐻</m:t>
                                      </m:r>
                                    </m:e>
                                    <m:sub>
                                      <m:r>
                                        <a:rPr lang="tr-TR" sz="20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tr-TR" sz="20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b>
                                  <m:r>
                                    <a:rPr lang="tr-TR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tr-TR" sz="2000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𝐶𝑙</m:t>
                          </m:r>
                        </m:e>
                        <m:sup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tr-TR" sz="20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𝐻𝑁𝑂</m:t>
                          </m:r>
                        </m:e>
                        <m:sub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tr-TR" sz="2000" i="1"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𝑁𝐻</m:t>
                          </m:r>
                        </m:e>
                        <m:sub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tr-TR" sz="2000" i="1">
                          <a:latin typeface="Cambria Math" panose="02040503050406030204" pitchFamily="18" charset="0"/>
                        </a:rPr>
                        <m:t>+2</m:t>
                      </m:r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𝑁𝑂</m:t>
                          </m:r>
                        </m:e>
                        <m:sub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r>
                        <a:rPr lang="tr-TR" sz="20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𝐴𝑔𝐶𝑙</m:t>
                          </m:r>
                        </m:e>
                        <m:sub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595" t="-12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745CB-F86D-4FE6-B82D-FD054EA5C783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176257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tr-TR" sz="2000" dirty="0" smtClean="0">
                    <a:solidFill>
                      <a:srgbClr val="C00000"/>
                    </a:solidFill>
                  </a:rPr>
                  <a:t>2.1. BaCl</a:t>
                </a:r>
                <a:r>
                  <a:rPr lang="tr-TR" sz="2000" baseline="-25000" dirty="0">
                    <a:solidFill>
                      <a:srgbClr val="C00000"/>
                    </a:solidFill>
                  </a:rPr>
                  <a:t>2</a:t>
                </a:r>
                <a:r>
                  <a:rPr lang="tr-TR" sz="2000" dirty="0">
                    <a:solidFill>
                      <a:srgbClr val="C00000"/>
                    </a:solidFill>
                  </a:rPr>
                  <a:t> ile</a:t>
                </a:r>
              </a:p>
              <a:p>
                <a:r>
                  <a:rPr lang="tr-TR" sz="2000" dirty="0"/>
                  <a:t>Sülfat iyonları BaCl</a:t>
                </a:r>
                <a:r>
                  <a:rPr lang="tr-TR" sz="2000" baseline="-25000" dirty="0"/>
                  <a:t>2</a:t>
                </a:r>
                <a:r>
                  <a:rPr lang="tr-TR" sz="2000" dirty="0"/>
                  <a:t> ile BaSO</a:t>
                </a:r>
                <a:r>
                  <a:rPr lang="tr-TR" sz="2000" baseline="-25000" dirty="0"/>
                  <a:t>4 </a:t>
                </a:r>
                <a:r>
                  <a:rPr lang="tr-TR" sz="2000" dirty="0"/>
                  <a:t>’tan oluşan beyaz bir çökelek meydana getirirler. Bu çökelek </a:t>
                </a:r>
                <a:r>
                  <a:rPr lang="tr-TR" sz="2000" dirty="0" smtClean="0"/>
                  <a:t>asidik ortamda </a:t>
                </a:r>
                <a:r>
                  <a:rPr lang="tr-TR" sz="2000" dirty="0"/>
                  <a:t>çözünmez</a:t>
                </a:r>
                <a:r>
                  <a:rPr lang="tr-TR" sz="2000" dirty="0" smtClean="0"/>
                  <a:t>.</a:t>
                </a:r>
                <a:endParaRPr lang="tr-TR" sz="2000" dirty="0"/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𝑆𝑂</m:t>
                          </m:r>
                        </m:e>
                        <m:sub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2−</m:t>
                          </m:r>
                        </m:sup>
                      </m:sSubSup>
                      <m:r>
                        <a:rPr lang="tr-TR" sz="200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𝐵𝑎𝐶𝑙</m:t>
                          </m:r>
                        </m:e>
                        <m:sub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tr-TR" sz="2000" i="1"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𝐵𝑎𝑆𝑂</m:t>
                          </m:r>
                        </m:e>
                        <m:sub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4 (</m:t>
                          </m:r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tr-TR" sz="2000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2 </m:t>
                          </m:r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𝐶𝑙</m:t>
                          </m:r>
                        </m:e>
                        <m:sup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  <a:p>
                <a:r>
                  <a:rPr lang="tr-TR" sz="2000" dirty="0"/>
                  <a:t>Nötral ortamda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tr-TR" sz="2000">
                            <a:latin typeface="Cambria Math" panose="02040503050406030204" pitchFamily="18" charset="0"/>
                          </a:rPr>
                          <m:t>SO</m:t>
                        </m:r>
                      </m:e>
                      <m:sub>
                        <m:r>
                          <a:rPr lang="tr-TR" sz="200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tr-TR" sz="2000">
                            <a:latin typeface="Cambria Math" panose="02040503050406030204" pitchFamily="18" charset="0"/>
                          </a:rPr>
                          <m:t>2−</m:t>
                        </m:r>
                      </m:sup>
                    </m:sSubSup>
                  </m:oMath>
                </a14:m>
                <a:r>
                  <a:rPr lang="tr-TR" sz="2000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tr-TR" sz="2000">
                            <a:latin typeface="Cambria Math" panose="02040503050406030204" pitchFamily="18" charset="0"/>
                          </a:rPr>
                          <m:t>SO</m:t>
                        </m:r>
                      </m:e>
                      <m:sub>
                        <m:r>
                          <a:rPr lang="tr-TR" sz="200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tr-TR" sz="2000">
                            <a:latin typeface="Cambria Math" panose="02040503050406030204" pitchFamily="18" charset="0"/>
                          </a:rPr>
                          <m:t>2−</m:t>
                        </m:r>
                      </m:sup>
                    </m:sSubSup>
                    <m:r>
                      <a:rPr lang="tr-TR" sz="2000"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tr-TR" sz="2000">
                            <a:latin typeface="Cambria Math" panose="02040503050406030204" pitchFamily="18" charset="0"/>
                          </a:rPr>
                          <m:t>CO</m:t>
                        </m:r>
                      </m:e>
                      <m:sub>
                        <m:r>
                          <a:rPr lang="tr-TR" sz="200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tr-TR" sz="2000">
                            <a:latin typeface="Cambria Math" panose="02040503050406030204" pitchFamily="18" charset="0"/>
                          </a:rPr>
                          <m:t>2−</m:t>
                        </m:r>
                      </m:sup>
                    </m:sSubSup>
                  </m:oMath>
                </a14:m>
                <a:r>
                  <a:rPr lang="tr-TR" sz="2000" dirty="0"/>
                  <a:t> ve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tr-TR" sz="2000">
                            <a:latin typeface="Cambria Math" panose="02040503050406030204" pitchFamily="18" charset="0"/>
                          </a:rPr>
                          <m:t>PO</m:t>
                        </m:r>
                      </m:e>
                      <m:sub>
                        <m:r>
                          <a:rPr lang="tr-TR" sz="200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tr-TR" sz="2000">
                            <a:latin typeface="Cambria Math" panose="02040503050406030204" pitchFamily="18" charset="0"/>
                          </a:rPr>
                          <m:t>3−</m:t>
                        </m:r>
                      </m:sup>
                    </m:sSubSup>
                  </m:oMath>
                </a14:m>
                <a:r>
                  <a:rPr lang="tr-TR" sz="2000" dirty="0"/>
                  <a:t> anyonları da BaCl</a:t>
                </a:r>
                <a:r>
                  <a:rPr lang="tr-TR" sz="2000" baseline="-25000" dirty="0"/>
                  <a:t>2 </a:t>
                </a:r>
                <a:r>
                  <a:rPr lang="tr-TR" sz="2000" dirty="0"/>
                  <a:t>ilavesiyle baryum tuzları şeklinde çökerler. (BaCO</a:t>
                </a:r>
                <a:r>
                  <a:rPr lang="tr-TR" sz="2000" baseline="-25000" dirty="0"/>
                  <a:t>3</a:t>
                </a:r>
                <a:r>
                  <a:rPr lang="tr-TR" sz="2000" dirty="0"/>
                  <a:t>, Ba</a:t>
                </a:r>
                <a:r>
                  <a:rPr lang="tr-TR" sz="2000" baseline="-25000" dirty="0"/>
                  <a:t>3</a:t>
                </a:r>
                <a:r>
                  <a:rPr lang="tr-TR" sz="2000" dirty="0"/>
                  <a:t>(PO</a:t>
                </a:r>
                <a:r>
                  <a:rPr lang="tr-TR" sz="2000" baseline="-25000" dirty="0"/>
                  <a:t>4</a:t>
                </a:r>
                <a:r>
                  <a:rPr lang="tr-TR" sz="2000" dirty="0"/>
                  <a:t>)</a:t>
                </a:r>
                <a:r>
                  <a:rPr lang="tr-TR" sz="2000" baseline="-25000" dirty="0"/>
                  <a:t>2</a:t>
                </a:r>
                <a:r>
                  <a:rPr lang="tr-TR" sz="2000" dirty="0"/>
                  <a:t>, BaSO</a:t>
                </a:r>
                <a:r>
                  <a:rPr lang="tr-TR" sz="2000" baseline="-25000" dirty="0"/>
                  <a:t>3</a:t>
                </a:r>
                <a:r>
                  <a:rPr lang="tr-TR" sz="2000" dirty="0"/>
                  <a:t> )</a:t>
                </a:r>
              </a:p>
              <a:p>
                <a:r>
                  <a:rPr lang="tr-TR" sz="2000" dirty="0"/>
                  <a:t>Fakat asit ilavesiyle BaSO</a:t>
                </a:r>
                <a:r>
                  <a:rPr lang="tr-TR" sz="2000" baseline="-25000" dirty="0"/>
                  <a:t>4</a:t>
                </a:r>
                <a:r>
                  <a:rPr lang="tr-TR" sz="2000" dirty="0"/>
                  <a:t> dışındaki diğer baryum tuzları çözünürler.  Yani asidik ortamda çözünmeyen tek baryum tuzu BaSO</a:t>
                </a:r>
                <a:r>
                  <a:rPr lang="tr-TR" sz="2000" baseline="-25000" dirty="0"/>
                  <a:t>4</a:t>
                </a:r>
                <a:r>
                  <a:rPr lang="tr-TR" sz="2000" dirty="0"/>
                  <a:t> ’dür.</a:t>
                </a:r>
              </a:p>
              <a:p>
                <a:r>
                  <a:rPr lang="tr-TR" sz="2000" dirty="0"/>
                  <a:t>Bu yüzden sülfat tanıma deneyinde ortama HNO</a:t>
                </a:r>
                <a:r>
                  <a:rPr lang="tr-TR" sz="2000" baseline="-25000" dirty="0"/>
                  <a:t>3</a:t>
                </a:r>
                <a:r>
                  <a:rPr lang="tr-TR" sz="2000" dirty="0"/>
                  <a:t> veya HCl eklenerek ortam asidik hale getirilir. Bu şartlarda BaCl</a:t>
                </a:r>
                <a:r>
                  <a:rPr lang="tr-TR" sz="2000" baseline="-25000" dirty="0"/>
                  <a:t>2</a:t>
                </a:r>
                <a:r>
                  <a:rPr lang="tr-TR" sz="2000" dirty="0"/>
                  <a:t> ile çöken yalnızca BaSO</a:t>
                </a:r>
                <a:r>
                  <a:rPr lang="tr-TR" sz="2000" baseline="-25000" dirty="0"/>
                  <a:t>4</a:t>
                </a:r>
                <a:r>
                  <a:rPr lang="tr-TR" sz="2000" dirty="0"/>
                  <a:t> olacaktır. </a:t>
                </a:r>
                <a:r>
                  <a:rPr lang="tr-TR" sz="2000" dirty="0" smtClean="0"/>
                  <a:t>Ortamda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tr-TR" sz="2000">
                            <a:latin typeface="Cambria Math" panose="02040503050406030204" pitchFamily="18" charset="0"/>
                          </a:rPr>
                          <m:t>CO</m:t>
                        </m:r>
                      </m:e>
                      <m:sub>
                        <m:r>
                          <a:rPr lang="tr-TR" sz="200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tr-TR" sz="2000">
                            <a:latin typeface="Cambria Math" panose="02040503050406030204" pitchFamily="18" charset="0"/>
                          </a:rPr>
                          <m:t>2−</m:t>
                        </m:r>
                      </m:sup>
                    </m:sSubSup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sSubSup>
                          <m:sSub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tr-TR" sz="2000" b="0" i="0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m:rPr>
                                <m:sty m:val="p"/>
                              </m:rPr>
                              <a:rPr lang="tr-TR" sz="2000">
                                <a:latin typeface="Cambria Math" panose="02040503050406030204" pitchFamily="18" charset="0"/>
                              </a:rPr>
                              <m:t>PO</m:t>
                            </m:r>
                          </m:e>
                          <m:sub>
                            <m:r>
                              <a:rPr lang="tr-TR" sz="200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  <m:sup>
                            <m:r>
                              <a:rPr lang="tr-TR" sz="2000">
                                <a:latin typeface="Cambria Math" panose="02040503050406030204" pitchFamily="18" charset="0"/>
                              </a:rPr>
                              <m:t>3−</m:t>
                            </m:r>
                          </m:sup>
                        </m:sSubSup>
                        <m:r>
                          <m:rPr>
                            <m:nor/>
                          </m:rPr>
                          <a:rPr lang="tr-TR" sz="2000" dirty="0"/>
                          <m:t>ve</m:t>
                        </m:r>
                        <m:r>
                          <m:rPr>
                            <m:nor/>
                          </m:rPr>
                          <a:rPr lang="tr-TR" sz="2000" b="0" i="0" dirty="0" smtClean="0"/>
                          <m:t> </m:t>
                        </m:r>
                        <m:r>
                          <m:rPr>
                            <m:sty m:val="p"/>
                          </m:rPr>
                          <a:rPr lang="tr-TR" sz="2000">
                            <a:latin typeface="Cambria Math" panose="02040503050406030204" pitchFamily="18" charset="0"/>
                          </a:rPr>
                          <m:t>SO</m:t>
                        </m:r>
                      </m:e>
                      <m:sub>
                        <m:r>
                          <a:rPr lang="tr-TR" sz="200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tr-TR" sz="2000">
                            <a:latin typeface="Cambria Math" panose="02040503050406030204" pitchFamily="18" charset="0"/>
                          </a:rPr>
                          <m:t>2−</m:t>
                        </m:r>
                      </m:sup>
                    </m:sSubSup>
                    <m:r>
                      <a:rPr lang="tr-TR" sz="200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tr-TR" sz="2000" dirty="0" smtClean="0"/>
                  <a:t>iyonları </a:t>
                </a:r>
                <a:r>
                  <a:rPr lang="tr-TR" sz="2000" dirty="0"/>
                  <a:t>bulunsa bile, BaCl</a:t>
                </a:r>
                <a:r>
                  <a:rPr lang="tr-TR" sz="2000" baseline="-25000" dirty="0"/>
                  <a:t>2</a:t>
                </a:r>
                <a:r>
                  <a:rPr lang="tr-TR" sz="2000" dirty="0"/>
                  <a:t> ile oluşturdukları BaCO</a:t>
                </a:r>
                <a:r>
                  <a:rPr lang="tr-TR" sz="2000" baseline="-25000" dirty="0"/>
                  <a:t>3</a:t>
                </a:r>
                <a:r>
                  <a:rPr lang="tr-TR" sz="2000" dirty="0"/>
                  <a:t>, Ba</a:t>
                </a:r>
                <a:r>
                  <a:rPr lang="tr-TR" sz="2000" baseline="-25000" dirty="0"/>
                  <a:t>3</a:t>
                </a:r>
                <a:r>
                  <a:rPr lang="tr-TR" sz="2000" dirty="0"/>
                  <a:t>(PO</a:t>
                </a:r>
                <a:r>
                  <a:rPr lang="tr-TR" sz="2000" baseline="-25000" dirty="0"/>
                  <a:t>4</a:t>
                </a:r>
                <a:r>
                  <a:rPr lang="tr-TR" sz="2000" dirty="0"/>
                  <a:t>)</a:t>
                </a:r>
                <a:r>
                  <a:rPr lang="tr-TR" sz="2000" baseline="-25000" dirty="0"/>
                  <a:t>2</a:t>
                </a:r>
                <a:r>
                  <a:rPr lang="tr-TR" sz="2000" dirty="0"/>
                  <a:t>, BaSO</a:t>
                </a:r>
                <a:r>
                  <a:rPr lang="tr-TR" sz="2000" baseline="-25000" dirty="0"/>
                  <a:t>3</a:t>
                </a:r>
                <a:r>
                  <a:rPr lang="tr-TR" sz="2000" dirty="0"/>
                  <a:t> çökelekleri, asidik ortamda çözünecektir. </a:t>
                </a:r>
              </a:p>
              <a:p>
                <a:r>
                  <a:rPr lang="tr-TR" sz="2000" dirty="0"/>
                  <a:t>Eğer asitlendirme H</a:t>
                </a:r>
                <a:r>
                  <a:rPr lang="tr-TR" sz="2000" baseline="-25000" dirty="0"/>
                  <a:t>2</a:t>
                </a:r>
                <a:r>
                  <a:rPr lang="tr-TR" sz="2000" dirty="0"/>
                  <a:t>SO</a:t>
                </a:r>
                <a:r>
                  <a:rPr lang="tr-TR" sz="2000" baseline="-25000" dirty="0"/>
                  <a:t>4</a:t>
                </a:r>
                <a:r>
                  <a:rPr lang="tr-TR" sz="2000" dirty="0"/>
                  <a:t> ile yapılacak olursa eklenen asitteki sülfat BaSO</a:t>
                </a:r>
                <a:r>
                  <a:rPr lang="tr-TR" sz="2000" baseline="-25000" dirty="0"/>
                  <a:t>4</a:t>
                </a:r>
                <a:r>
                  <a:rPr lang="tr-TR" sz="2000" dirty="0"/>
                  <a:t> halinde çökelek oluşturacağı için eklenen asite dikkat edilmelidir</a:t>
                </a:r>
                <a:r>
                  <a:rPr lang="tr-TR" sz="2000" dirty="0" smtClean="0"/>
                  <a:t>.</a:t>
                </a:r>
                <a:endParaRPr lang="tr-TR" sz="2000" b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28" t="-17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745CB-F86D-4FE6-B82D-FD054EA5C783}" type="slidenum">
              <a:rPr lang="tr-TR" smtClean="0"/>
              <a:t>6</a:t>
            </a:fld>
            <a:endParaRPr lang="tr-T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735062" y="1135116"/>
                <a:ext cx="9221689" cy="728555"/>
              </a:xfrm>
            </p:spPr>
            <p:txBody>
              <a:bodyPr>
                <a:normAutofit/>
              </a:bodyPr>
              <a:lstStyle/>
              <a:p>
                <a:r>
                  <a:rPr lang="tr-TR" sz="3600" dirty="0" smtClean="0">
                    <a:solidFill>
                      <a:srgbClr val="C00000"/>
                    </a:solidFill>
                  </a:rPr>
                  <a:t>2. </a:t>
                </a:r>
                <a:r>
                  <a:rPr lang="tr-TR" sz="3600" dirty="0">
                    <a:solidFill>
                      <a:srgbClr val="C00000"/>
                    </a:solidFill>
                  </a:rPr>
                  <a:t>Sülfat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tr-TR" sz="3600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SO</m:t>
                        </m:r>
                      </m:e>
                      <m:sub>
                        <m:r>
                          <a:rPr lang="tr-TR" sz="3600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tr-TR" sz="3600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bSup>
                  </m:oMath>
                </a14:m>
                <a:r>
                  <a:rPr lang="tr-TR" sz="3600" dirty="0">
                    <a:solidFill>
                      <a:srgbClr val="C00000"/>
                    </a:solidFill>
                  </a:rPr>
                  <a:t>) iyonunun reaksiyonları</a:t>
                </a:r>
                <a:endParaRPr lang="en-US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35062" y="1135116"/>
                <a:ext cx="9221689" cy="728555"/>
              </a:xfrm>
              <a:blipFill>
                <a:blip r:embed="rId3"/>
                <a:stretch>
                  <a:fillRect l="-2050" t="-91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8895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tr-TR" sz="2000" dirty="0">
                    <a:solidFill>
                      <a:srgbClr val="C00000"/>
                    </a:solidFill>
                  </a:rPr>
                  <a:t>2.2.  AgNO</a:t>
                </a:r>
                <a:r>
                  <a:rPr lang="tr-TR" sz="2000" baseline="-25000" dirty="0">
                    <a:solidFill>
                      <a:srgbClr val="C00000"/>
                    </a:solidFill>
                  </a:rPr>
                  <a:t>3</a:t>
                </a:r>
                <a:r>
                  <a:rPr lang="tr-TR" sz="2000" dirty="0">
                    <a:solidFill>
                      <a:srgbClr val="C00000"/>
                    </a:solidFill>
                  </a:rPr>
                  <a:t> ile</a:t>
                </a:r>
              </a:p>
              <a:p>
                <a:r>
                  <a:rPr lang="tr-TR" sz="2000" dirty="0" smtClean="0"/>
                  <a:t>Sülfatın konsantre çözeltilerine </a:t>
                </a:r>
                <a:r>
                  <a:rPr lang="tr-TR" sz="2000" dirty="0"/>
                  <a:t>AgNO</a:t>
                </a:r>
                <a:r>
                  <a:rPr lang="tr-TR" sz="2000" baseline="-25000" dirty="0"/>
                  <a:t>3</a:t>
                </a:r>
                <a:r>
                  <a:rPr lang="tr-TR" sz="2000" dirty="0" smtClean="0"/>
                  <a:t> eklendiğinde beyaz </a:t>
                </a:r>
                <a:r>
                  <a:rPr lang="tr-TR" sz="2000" dirty="0"/>
                  <a:t>kristal </a:t>
                </a:r>
                <a:r>
                  <a:rPr lang="tr-TR" sz="2000" dirty="0" smtClean="0"/>
                  <a:t>Ag</a:t>
                </a:r>
                <a:r>
                  <a:rPr lang="tr-TR" sz="2000" baseline="-25000" dirty="0" smtClean="0"/>
                  <a:t>2</a:t>
                </a:r>
                <a:r>
                  <a:rPr lang="tr-TR" sz="2000" dirty="0" smtClean="0"/>
                  <a:t>SO</a:t>
                </a:r>
                <a:r>
                  <a:rPr lang="tr-TR" sz="2000" baseline="-25000" dirty="0" smtClean="0"/>
                  <a:t>4</a:t>
                </a:r>
                <a:r>
                  <a:rPr lang="tr-TR" sz="2000" dirty="0" smtClean="0"/>
                  <a:t> çöker</a:t>
                </a:r>
                <a:r>
                  <a:rPr lang="tr-TR" sz="2000" dirty="0"/>
                  <a:t>.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𝑆𝑂</m:t>
                          </m:r>
                        </m:e>
                        <m:sub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2−</m:t>
                          </m:r>
                        </m:sup>
                      </m:sSubSup>
                      <m:r>
                        <a:rPr lang="tr-TR" sz="200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𝐴𝑔𝑁𝑂</m:t>
                          </m:r>
                        </m:e>
                        <m:sub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tr-TR" sz="2000" i="1"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tr-TR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sz="2000" i="1">
                                  <a:latin typeface="Cambria Math" panose="02040503050406030204" pitchFamily="18" charset="0"/>
                                </a:rPr>
                                <m:t>𝐴𝑔</m:t>
                              </m:r>
                            </m:e>
                            <m:sub>
                              <m:r>
                                <a:rPr lang="tr-TR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𝑆𝑂</m:t>
                          </m:r>
                        </m:e>
                        <m:sub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4 (</m:t>
                          </m:r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tr-TR" sz="2000" i="1">
                          <a:latin typeface="Cambria Math" panose="02040503050406030204" pitchFamily="18" charset="0"/>
                        </a:rPr>
                        <m:t>+2</m:t>
                      </m:r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𝑁𝑂</m:t>
                          </m:r>
                        </m:e>
                        <m:sub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</m:oMath>
                  </m:oMathPara>
                </a14:m>
                <a:endParaRPr lang="tr-TR" sz="2000" dirty="0"/>
              </a:p>
              <a:p>
                <a:r>
                  <a:rPr lang="tr-TR" sz="2000" dirty="0"/>
                  <a:t>Ag</a:t>
                </a:r>
                <a:r>
                  <a:rPr lang="tr-TR" sz="2000" baseline="-25000" dirty="0"/>
                  <a:t>2</a:t>
                </a:r>
                <a:r>
                  <a:rPr lang="tr-TR" sz="2000" dirty="0"/>
                  <a:t>SO</a:t>
                </a:r>
                <a:r>
                  <a:rPr lang="tr-TR" sz="2000" baseline="-25000" dirty="0"/>
                  <a:t>4</a:t>
                </a:r>
                <a:r>
                  <a:rPr lang="tr-TR" sz="2000" dirty="0"/>
                  <a:t> </a:t>
                </a:r>
                <a:r>
                  <a:rPr lang="tr-TR" sz="2000" dirty="0" smtClean="0"/>
                  <a:t>mineral (inorganik) </a:t>
                </a:r>
                <a:r>
                  <a:rPr lang="tr-TR" sz="2000" dirty="0"/>
                  <a:t>asitlerde (HNO</a:t>
                </a:r>
                <a:r>
                  <a:rPr lang="tr-TR" sz="2000" baseline="-25000" dirty="0"/>
                  <a:t>3</a:t>
                </a:r>
                <a:r>
                  <a:rPr lang="tr-TR" sz="2000" dirty="0"/>
                  <a:t>, HCl) çözünür.</a:t>
                </a:r>
                <a:endParaRPr lang="tr-TR" sz="2000" b="1" dirty="0"/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28" t="-12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745CB-F86D-4FE6-B82D-FD054EA5C783}" type="slidenum">
              <a:rPr lang="tr-TR" sz="2000" smtClean="0"/>
              <a:t>7</a:t>
            </a:fld>
            <a:endParaRPr lang="tr-TR" sz="20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735062" y="1135116"/>
                <a:ext cx="9221689" cy="728555"/>
              </a:xfrm>
            </p:spPr>
            <p:txBody>
              <a:bodyPr>
                <a:normAutofit/>
              </a:bodyPr>
              <a:lstStyle/>
              <a:p>
                <a:r>
                  <a:rPr lang="tr-TR" sz="3600" dirty="0" smtClean="0">
                    <a:solidFill>
                      <a:srgbClr val="C00000"/>
                    </a:solidFill>
                  </a:rPr>
                  <a:t>2. </a:t>
                </a:r>
                <a:r>
                  <a:rPr lang="tr-TR" sz="3600" dirty="0">
                    <a:solidFill>
                      <a:srgbClr val="C00000"/>
                    </a:solidFill>
                  </a:rPr>
                  <a:t>Sülfat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tr-TR" sz="3600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SO</m:t>
                        </m:r>
                      </m:e>
                      <m:sub>
                        <m:r>
                          <a:rPr lang="tr-TR" sz="3600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tr-TR" sz="36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tr-TR" sz="3600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tr-TR" sz="3600" dirty="0">
                    <a:solidFill>
                      <a:srgbClr val="C00000"/>
                    </a:solidFill>
                  </a:rPr>
                  <a:t>) iyonunun reaksiyonları</a:t>
                </a:r>
                <a:endParaRPr lang="en-US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35062" y="1135116"/>
                <a:ext cx="9221689" cy="728555"/>
              </a:xfrm>
              <a:blipFill>
                <a:blip r:embed="rId3"/>
                <a:stretch>
                  <a:fillRect l="-2050" t="-91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86379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tr-TR" sz="2000" dirty="0">
                    <a:solidFill>
                      <a:srgbClr val="C00000"/>
                    </a:solidFill>
                  </a:rPr>
                  <a:t>3.1. Difenilamin reaktifi ile</a:t>
                </a:r>
              </a:p>
              <a:p>
                <a:r>
                  <a:rPr lang="tr-TR" sz="2000" dirty="0"/>
                  <a:t>Renksiz bir madde olan difenilamin bir oksitleyici varlığında yükseltgenerek mavi renkli difenilbenzidin viyoleye yükseltgenir ve bu reaksiyon asidik ortamda yürür. Bu yüzden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tr-TR" sz="2000">
                            <a:latin typeface="Cambria Math" panose="02040503050406030204" pitchFamily="18" charset="0"/>
                          </a:rPr>
                          <m:t>NO</m:t>
                        </m:r>
                      </m:e>
                      <m:sub>
                        <m:r>
                          <a:rPr lang="tr-TR" sz="200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tr-TR" sz="20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tr-TR" sz="2000" dirty="0"/>
                  <a:t>, HNO</a:t>
                </a:r>
                <a:r>
                  <a:rPr lang="tr-TR" sz="2000" baseline="-25000" dirty="0"/>
                  <a:t>2</a:t>
                </a:r>
                <a:r>
                  <a:rPr lang="tr-TR" sz="2000" dirty="0"/>
                  <a:t>, FeCl</a:t>
                </a:r>
                <a:r>
                  <a:rPr lang="tr-TR" sz="2000" baseline="-25000" dirty="0"/>
                  <a:t>3</a:t>
                </a:r>
                <a:r>
                  <a:rPr lang="tr-TR" sz="2000" dirty="0"/>
                  <a:t> gibi oksitleyiciler asidik ortamda difenilamin ile mavi renklenme meydana getirirler. </a:t>
                </a:r>
              </a:p>
              <a:p>
                <a:r>
                  <a:rPr lang="tr-TR" sz="2000" dirty="0"/>
                  <a:t>Konsantre H</a:t>
                </a:r>
                <a:r>
                  <a:rPr lang="tr-TR" sz="2000" baseline="-25000" dirty="0"/>
                  <a:t>2</a:t>
                </a:r>
                <a:r>
                  <a:rPr lang="tr-TR" sz="2000" dirty="0"/>
                  <a:t>SO</a:t>
                </a:r>
                <a:r>
                  <a:rPr lang="tr-TR" sz="2000" baseline="-25000" dirty="0"/>
                  <a:t>4</a:t>
                </a:r>
                <a:r>
                  <a:rPr lang="tr-TR" sz="2000" dirty="0"/>
                  <a:t> içerisinde çözülerek hazırlanmış difenil amin çözeltisi, nitrat çözeltisinin üzerine damla damla ilave edildiğinde iki sıvının temas yüzeyinde mavi bir renklenme meydana gelir. </a:t>
                </a:r>
                <a:r>
                  <a:rPr lang="tr-TR" sz="2000" dirty="0" smtClean="0"/>
                  <a:t>Ekzotermik bir reaksiyon gerçekleştiği için deney </a:t>
                </a:r>
                <a:r>
                  <a:rPr lang="tr-TR" sz="2000" dirty="0"/>
                  <a:t>saat camında yapılır</a:t>
                </a:r>
                <a:r>
                  <a:rPr lang="tr-TR" sz="2000" dirty="0" smtClean="0"/>
                  <a:t>.</a:t>
                </a:r>
                <a:endParaRPr lang="tr-TR" sz="2000" dirty="0"/>
              </a:p>
              <a:p>
                <a:endParaRPr lang="tr-TR" sz="2000" b="1" dirty="0"/>
              </a:p>
              <a:p>
                <a:endParaRPr lang="en-US" sz="2000" dirty="0"/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28" t="-1271" r="-10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745CB-F86D-4FE6-B82D-FD054EA5C783}" type="slidenum">
              <a:rPr lang="tr-TR" smtClean="0"/>
              <a:t>8</a:t>
            </a:fld>
            <a:endParaRPr lang="tr-T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735062" y="1135116"/>
                <a:ext cx="9221689" cy="728555"/>
              </a:xfrm>
            </p:spPr>
            <p:txBody>
              <a:bodyPr>
                <a:normAutofit/>
              </a:bodyPr>
              <a:lstStyle/>
              <a:p>
                <a:r>
                  <a:rPr lang="tr-TR" sz="3600" dirty="0" smtClean="0">
                    <a:solidFill>
                      <a:srgbClr val="C00000"/>
                    </a:solidFill>
                  </a:rPr>
                  <a:t>3. Nitrat </a:t>
                </a:r>
                <a:r>
                  <a:rPr lang="tr-TR" sz="3600" dirty="0">
                    <a:solidFill>
                      <a:srgbClr val="C00000"/>
                    </a:solidFill>
                  </a:rPr>
                  <a:t>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tr-TR" sz="3600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NO</m:t>
                        </m:r>
                      </m:e>
                      <m:sub>
                        <m:r>
                          <a:rPr lang="tr-TR" sz="3600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tr-TR" sz="3600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tr-TR" sz="3600" dirty="0">
                    <a:solidFill>
                      <a:srgbClr val="C00000"/>
                    </a:solidFill>
                  </a:rPr>
                  <a:t>) iyonunun reaksiyonları</a:t>
                </a:r>
                <a:endParaRPr lang="en-US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35062" y="1135116"/>
                <a:ext cx="9221689" cy="728555"/>
              </a:xfrm>
              <a:blipFill>
                <a:blip r:embed="rId3"/>
                <a:stretch>
                  <a:fillRect l="-2050" t="-10833" b="-2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13865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735062" y="1198180"/>
                <a:ext cx="9221689" cy="665492"/>
              </a:xfrm>
            </p:spPr>
            <p:txBody>
              <a:bodyPr>
                <a:normAutofit/>
              </a:bodyPr>
              <a:lstStyle/>
              <a:p>
                <a:r>
                  <a:rPr lang="tr-TR" sz="3600" dirty="0" smtClean="0">
                    <a:solidFill>
                      <a:srgbClr val="C00000"/>
                    </a:solidFill>
                  </a:rPr>
                  <a:t>4. Karbonat </a:t>
                </a:r>
                <a:r>
                  <a:rPr lang="tr-TR" sz="3600" dirty="0">
                    <a:solidFill>
                      <a:srgbClr val="C00000"/>
                    </a:solidFill>
                  </a:rPr>
                  <a:t>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tr-TR" sz="3600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CO</m:t>
                        </m:r>
                      </m:e>
                      <m:sub>
                        <m:r>
                          <a:rPr lang="tr-TR" sz="3600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tr-TR" sz="36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tr-TR" sz="3600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tr-TR" sz="3600" dirty="0">
                    <a:solidFill>
                      <a:srgbClr val="C00000"/>
                    </a:solidFill>
                  </a:rPr>
                  <a:t>) iyonunun reaksiyonları</a:t>
                </a:r>
                <a:endParaRPr lang="en-US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35062" y="1198180"/>
                <a:ext cx="9221689" cy="665492"/>
              </a:xfrm>
              <a:blipFill>
                <a:blip r:embed="rId2"/>
                <a:stretch>
                  <a:fillRect l="-2050" t="-15596" b="-293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tr-TR" sz="2000" dirty="0">
                    <a:solidFill>
                      <a:srgbClr val="C00000"/>
                    </a:solidFill>
                  </a:rPr>
                  <a:t>4.1.  Asit ilavesi ile (HCl, H</a:t>
                </a:r>
                <a:r>
                  <a:rPr lang="tr-TR" sz="2000" baseline="-25000" dirty="0">
                    <a:solidFill>
                      <a:srgbClr val="C00000"/>
                    </a:solidFill>
                  </a:rPr>
                  <a:t>2</a:t>
                </a:r>
                <a:r>
                  <a:rPr lang="tr-TR" sz="2000" dirty="0">
                    <a:solidFill>
                      <a:srgbClr val="C00000"/>
                    </a:solidFill>
                  </a:rPr>
                  <a:t>SO</a:t>
                </a:r>
                <a:r>
                  <a:rPr lang="tr-TR" sz="2000" baseline="-25000" dirty="0">
                    <a:solidFill>
                      <a:srgbClr val="C00000"/>
                    </a:solidFill>
                  </a:rPr>
                  <a:t>4</a:t>
                </a:r>
                <a:r>
                  <a:rPr lang="tr-TR" sz="2000" dirty="0">
                    <a:solidFill>
                      <a:srgbClr val="C00000"/>
                    </a:solidFill>
                  </a:rPr>
                  <a:t>, CH</a:t>
                </a:r>
                <a:r>
                  <a:rPr lang="tr-TR" sz="2000" baseline="-25000" dirty="0">
                    <a:solidFill>
                      <a:srgbClr val="C00000"/>
                    </a:solidFill>
                  </a:rPr>
                  <a:t>3</a:t>
                </a:r>
                <a:r>
                  <a:rPr lang="tr-TR" sz="2000" dirty="0">
                    <a:solidFill>
                      <a:srgbClr val="C00000"/>
                    </a:solidFill>
                  </a:rPr>
                  <a:t>COOH)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tr-TR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CO</m:t>
                        </m:r>
                      </m:e>
                      <m:sub>
                        <m:r>
                          <a:rPr lang="tr-TR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tr-TR" sz="200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tr-TR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tr-TR" sz="2000" dirty="0">
                    <a:solidFill>
                      <a:schemeClr val="tx1"/>
                    </a:solidFill>
                  </a:rPr>
                  <a:t> iyonu </a:t>
                </a:r>
                <a:r>
                  <a:rPr lang="tr-TR" sz="2000" dirty="0"/>
                  <a:t>seyreltik asitlerle CO</a:t>
                </a:r>
                <a:r>
                  <a:rPr lang="tr-TR" sz="2000" baseline="-25000" dirty="0"/>
                  <a:t>2</a:t>
                </a:r>
                <a:r>
                  <a:rPr lang="tr-TR" sz="2000" dirty="0"/>
                  <a:t> gazı çıkararak parçalanır</a:t>
                </a:r>
                <a:r>
                  <a:rPr lang="tr-TR" sz="2000" dirty="0" smtClean="0"/>
                  <a:t>.</a:t>
                </a:r>
              </a:p>
              <a:p>
                <a:pPr marL="0" indent="0" algn="ctr">
                  <a:lnSpc>
                    <a:spcPct val="150000"/>
                  </a:lnSpc>
                  <a:buNone/>
                </a:pPr>
                <a:r>
                  <a:rPr lang="en-US" sz="2000" dirty="0" smtClean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tr-TR" sz="2000" i="1">
                            <a:latin typeface="Cambria Math" panose="02040503050406030204" pitchFamily="18" charset="0"/>
                          </a:rPr>
                          <m:t>𝐶𝑂</m:t>
                        </m:r>
                      </m:e>
                      <m:sub>
                        <m:r>
                          <a:rPr lang="tr-TR" sz="20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tr-TR" sz="2000" i="1">
                            <a:latin typeface="Cambria Math" panose="02040503050406030204" pitchFamily="18" charset="0"/>
                          </a:rPr>
                          <m:t>2−</m:t>
                        </m:r>
                      </m:sup>
                    </m:sSubSup>
                    <m:r>
                      <a:rPr lang="tr-TR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r-TR" sz="20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tr-TR" sz="2000" i="1">
                            <a:latin typeface="Cambria Math" panose="02040503050406030204" pitchFamily="18" charset="0"/>
                          </a:rPr>
                          <m:t>𝐶𝐻</m:t>
                        </m:r>
                      </m:e>
                      <m:sub>
                        <m:r>
                          <a:rPr lang="tr-TR" sz="20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tr-TR" sz="2000" i="1">
                        <a:latin typeface="Cambria Math" panose="02040503050406030204" pitchFamily="18" charset="0"/>
                      </a:rPr>
                      <m:t>𝐶𝑂𝑂𝐻</m:t>
                    </m:r>
                    <m:r>
                      <a:rPr lang="tr-TR" sz="2000" i="1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tr-TR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tr-TR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tr-TR" sz="2000" i="1">
                                <a:latin typeface="Cambria Math" panose="02040503050406030204" pitchFamily="18" charset="0"/>
                              </a:rPr>
                              <m:t>𝐶𝐻</m:t>
                            </m:r>
                          </m:e>
                          <m:sub>
                            <m:r>
                              <a:rPr lang="tr-TR" sz="20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tr-TR" sz="2000" i="1">
                            <a:latin typeface="Cambria Math" panose="02040503050406030204" pitchFamily="18" charset="0"/>
                          </a:rPr>
                          <m:t>𝐶𝑂𝑂</m:t>
                        </m:r>
                      </m:e>
                      <m:sup>
                        <m:r>
                          <a:rPr lang="tr-TR" sz="20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tr-TR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r-TR" sz="20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tr-TR" sz="20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tr-TR" sz="2000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tr-TR" sz="2000" i="1">
                        <a:latin typeface="Cambria Math" panose="02040503050406030204" pitchFamily="18" charset="0"/>
                      </a:rPr>
                      <m:t>+ 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tr-TR" sz="2000" i="1">
                                <a:latin typeface="Cambria Math" panose="02040503050406030204" pitchFamily="18" charset="0"/>
                              </a:rPr>
                              <m:t>𝐶𝑂</m:t>
                            </m:r>
                          </m:e>
                          <m:sub>
                            <m:r>
                              <a:rPr lang="tr-TR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  <m:sub>
                        <m:r>
                          <a:rPr lang="tr-TR" sz="20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tr-TR" sz="2000" i="1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tr-TR" sz="2000" i="1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</m:oMath>
                </a14:m>
                <a:r>
                  <a:rPr lang="tr-TR" sz="2000" dirty="0"/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tr-TR" sz="2000" dirty="0"/>
                  <a:t>Çıkan CO</a:t>
                </a:r>
                <a:r>
                  <a:rPr lang="tr-TR" sz="2000" baseline="-25000" dirty="0"/>
                  <a:t>2</a:t>
                </a:r>
                <a:r>
                  <a:rPr lang="tr-TR" sz="2000" dirty="0"/>
                  <a:t>’in varlığı Ca(OH)</a:t>
                </a:r>
                <a:r>
                  <a:rPr lang="tr-TR" sz="2000" baseline="-25000" dirty="0"/>
                  <a:t>2</a:t>
                </a:r>
                <a:r>
                  <a:rPr lang="tr-TR" sz="2000" dirty="0"/>
                  <a:t> veya Ba(OH)</a:t>
                </a:r>
                <a:r>
                  <a:rPr lang="tr-TR" sz="2000" baseline="-25000" dirty="0"/>
                  <a:t>2</a:t>
                </a:r>
                <a:r>
                  <a:rPr lang="tr-TR" sz="2000" dirty="0"/>
                  <a:t> çözeltilerini bulandırmasıyla anlaşılır. </a:t>
                </a:r>
                <a:endParaRPr lang="tr-TR" sz="2000" dirty="0" smtClean="0"/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𝐶𝑎</m:t>
                          </m:r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𝑂𝐻</m:t>
                          </m:r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b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tr-TR" sz="20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sz="2000" i="1">
                                  <a:latin typeface="Cambria Math" panose="02040503050406030204" pitchFamily="18" charset="0"/>
                                </a:rPr>
                                <m:t>𝐶𝑂</m:t>
                              </m:r>
                            </m:e>
                            <m:sub>
                              <m:r>
                                <a:rPr lang="tr-TR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  <m:sub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tr-TR" sz="2000" i="1"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𝐶𝑎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sz="2000" i="1">
                                  <a:latin typeface="Cambria Math" panose="02040503050406030204" pitchFamily="18" charset="0"/>
                                </a:rPr>
                                <m:t>𝐶𝑂</m:t>
                              </m:r>
                            </m:e>
                            <m:sub>
                              <m:r>
                                <a:rPr lang="tr-TR" sz="20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  <m:sub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tr-TR" sz="20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tr-TR" sz="2000">
                          <a:latin typeface="Cambria Math" panose="02040503050406030204" pitchFamily="18" charset="0"/>
                        </a:rPr>
                        <m:t>4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tr-TR" sz="200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tr-TR" sz="200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tr-TR" sz="2000">
                          <a:latin typeface="Cambria Math" panose="02040503050406030204" pitchFamily="18" charset="0"/>
                        </a:rPr>
                        <m:t>O</m:t>
                      </m:r>
                    </m:oMath>
                  </m:oMathPara>
                </a14:m>
                <a:endParaRPr lang="tr-TR" sz="2000" dirty="0"/>
              </a:p>
              <a:p>
                <a:r>
                  <a:rPr lang="tr-TR" sz="2000" dirty="0" smtClean="0"/>
                  <a:t>Bu laboratuvar kapsamında seyreltik </a:t>
                </a:r>
                <a:r>
                  <a:rPr lang="tr-TR" sz="2000" dirty="0"/>
                  <a:t>asit veya CH</a:t>
                </a:r>
                <a:r>
                  <a:rPr lang="tr-TR" sz="2000" baseline="-25000" dirty="0"/>
                  <a:t>3</a:t>
                </a:r>
                <a:r>
                  <a:rPr lang="tr-TR" sz="2000" dirty="0"/>
                  <a:t>COOH gibi zayıf bir asit ilavesinden sonra çözeltiden gaz kabarcıklarının çıkması da CO</a:t>
                </a:r>
                <a:r>
                  <a:rPr lang="tr-TR" sz="2000" baseline="-25000" dirty="0"/>
                  <a:t>2</a:t>
                </a:r>
                <a:r>
                  <a:rPr lang="tr-TR" sz="2000" dirty="0"/>
                  <a:t> varlığını kanıtlamaya yeterlidir</a:t>
                </a:r>
                <a:r>
                  <a:rPr lang="tr-TR" sz="2000" dirty="0" smtClean="0"/>
                  <a:t>.</a:t>
                </a:r>
              </a:p>
              <a:p>
                <a:endParaRPr lang="en-US" sz="2000" dirty="0"/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728" t="-1271" r="-2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745CB-F86D-4FE6-B82D-FD054EA5C783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3311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unu4" id="{64DBD848-1D7F-4F91-9E18-118574148C75}" vid="{B6435B35-8D22-4FFA-8ABF-A25BBC5C72A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analitik kimya sunum şablonu</Template>
  <TotalTime>384</TotalTime>
  <Words>363</Words>
  <Application>Microsoft Office PowerPoint</Application>
  <PresentationFormat>Custom</PresentationFormat>
  <Paragraphs>119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Cambria Math</vt:lpstr>
      <vt:lpstr>Open Sans</vt:lpstr>
      <vt:lpstr>Office Teması</vt:lpstr>
      <vt:lpstr>Anyonların kantitatif analizleri</vt:lpstr>
      <vt:lpstr>Anyonların kalitatif analizleri</vt:lpstr>
      <vt:lpstr>1. Klorür (Cl^-) iyonunun reaksiyonları</vt:lpstr>
      <vt:lpstr>1. Klorür (Cl^-) iyonunun reaksiyonları</vt:lpstr>
      <vt:lpstr>1. Klorür (Cl^-) iyonunun reaksiyonları</vt:lpstr>
      <vt:lpstr>2. Sülfat (SO_4^(-2)) iyonunun reaksiyonları</vt:lpstr>
      <vt:lpstr>2. Sülfat (SO_4^(2-)) iyonunun reaksiyonları</vt:lpstr>
      <vt:lpstr>3. Nitrat (NO_3^-) iyonunun reaksiyonları</vt:lpstr>
      <vt:lpstr>4. Karbonat (CO_3^(2-)) iyonunun reaksiyonları</vt:lpstr>
      <vt:lpstr>4. Karbonat (CO_3^(2-)) iyonunun reaksiyonları</vt:lpstr>
      <vt:lpstr>4. Karbonat (CO_3^(2-)) iyonunun reaksiyonları</vt:lpstr>
      <vt:lpstr>4. Karbonat (CO_3^(2-)) iyonunun reaksiyonları</vt:lpstr>
      <vt:lpstr>5. Fosfat (PO_4^(3-))</vt:lpstr>
      <vt:lpstr>5. Ortofosfat (HPO_4^(2-)) iyonunun reaksiyonları</vt:lpstr>
      <vt:lpstr>5. Ortofosfat (HPO_4^(2-)) iyonunun reaksiyonları</vt:lpstr>
      <vt:lpstr>5. Ortofosfat (HPO_4^(2-)) iyonunun reaksiyonları</vt:lpstr>
      <vt:lpstr>Kaynaklar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Ceren Ertekin</dc:creator>
  <cp:lastModifiedBy>Ceren Ertekin</cp:lastModifiedBy>
  <cp:revision>26</cp:revision>
  <dcterms:created xsi:type="dcterms:W3CDTF">2017-06-28T08:52:39Z</dcterms:created>
  <dcterms:modified xsi:type="dcterms:W3CDTF">2017-09-29T09:02:39Z</dcterms:modified>
</cp:coreProperties>
</file>