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E3938-1331-41C4-AF55-62C1A8470FA7}" type="datetimeFigureOut">
              <a:rPr lang="tr-TR" smtClean="0"/>
              <a:t>2.07.2022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43333-5C8F-40A0-A3BF-AC8820F5B8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08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618dad6d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618dad6d9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g618dad6d9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8041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61b56ad7b7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61b56ad7b7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61b56ad7b7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7809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618dad6d9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618dad6d90_0_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g618dad6d90_0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146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618dad6d9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618dad6d90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g618dad6d90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981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618dad6d90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618dad6d90_0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g618dad6d90_0_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7223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61b56ad7b7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61b56ad7b7_0_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61b56ad7b7_0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tr-T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4990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02-Jul-22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2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rgbClr val="0B5394"/>
                </a:solidFill>
              </a:rPr>
              <a:t>Bilgi Gereksinimi (Information </a:t>
            </a:r>
            <a:r>
              <a:rPr lang="tr-TR" dirty="0" err="1">
                <a:solidFill>
                  <a:srgbClr val="0B5394"/>
                </a:solidFill>
              </a:rPr>
              <a:t>needs</a:t>
            </a:r>
            <a:r>
              <a:rPr lang="tr-TR" dirty="0">
                <a:solidFill>
                  <a:srgbClr val="0B5394"/>
                </a:solidFill>
              </a:rPr>
              <a:t>)</a:t>
            </a:r>
            <a:endParaRPr dirty="0">
              <a:solidFill>
                <a:srgbClr val="0B5394"/>
              </a:solidFill>
            </a:endParaRPr>
          </a:p>
        </p:txBody>
      </p:sp>
      <p:sp>
        <p:nvSpPr>
          <p:cNvPr id="228" name="Google Shape;228;p22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1001"/>
              </a:spcBef>
              <a:spcAft>
                <a:spcPts val="0"/>
              </a:spcAft>
              <a:buSzPts val="2400"/>
              <a:buChar char="•"/>
            </a:pPr>
            <a:r>
              <a:rPr lang="tr-TR" sz="2400" dirty="0"/>
              <a:t>Bireyler, yaşamlarında birtakım </a:t>
            </a:r>
            <a:r>
              <a:rPr lang="tr-TR" sz="2400" dirty="0">
                <a:solidFill>
                  <a:srgbClr val="FE0000"/>
                </a:solidFill>
              </a:rPr>
              <a:t>sorunlarla karşılaştıklarında onları çözümlemek</a:t>
            </a:r>
            <a:r>
              <a:rPr lang="tr-TR" sz="2400" dirty="0"/>
              <a:t> için ya da yaşantılarının bir düzleminde ilgilendikleri konularla ilgili </a:t>
            </a:r>
            <a:r>
              <a:rPr lang="tr-TR" sz="2400" dirty="0">
                <a:solidFill>
                  <a:srgbClr val="FF0000"/>
                </a:solidFill>
              </a:rPr>
              <a:t>güncel bilgiye</a:t>
            </a:r>
            <a:r>
              <a:rPr lang="tr-TR" sz="2400" dirty="0"/>
              <a:t> gereksinim duyar. 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tr-TR" sz="2400" dirty="0"/>
              <a:t>Bilgi gereksinimi; Dictionary of Information </a:t>
            </a:r>
            <a:r>
              <a:rPr lang="tr-TR" sz="2400" dirty="0" err="1"/>
              <a:t>and</a:t>
            </a:r>
            <a:r>
              <a:rPr lang="tr-TR" sz="2400" dirty="0"/>
              <a:t> Library Management (2006, s. 101)’ta </a:t>
            </a:r>
            <a:r>
              <a:rPr lang="tr-TR" sz="2400" dirty="0">
                <a:solidFill>
                  <a:srgbClr val="FE0000"/>
                </a:solidFill>
              </a:rPr>
              <a:t>bir grup ya da kullanıcının belirli bir konudaki bilgi gereksinmeleri </a:t>
            </a:r>
            <a:r>
              <a:rPr lang="tr-TR" sz="2400" dirty="0"/>
              <a:t>(</a:t>
            </a:r>
            <a:r>
              <a:rPr lang="tr-TR" sz="2400" dirty="0" err="1"/>
              <a:t>requirements</a:t>
            </a:r>
            <a:r>
              <a:rPr lang="tr-TR" sz="2400" dirty="0"/>
              <a:t>), 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tr-TR" sz="2400" dirty="0"/>
              <a:t>Concise Dictionary of Library </a:t>
            </a:r>
            <a:r>
              <a:rPr lang="tr-TR" sz="2400" dirty="0" err="1"/>
              <a:t>and</a:t>
            </a:r>
            <a:r>
              <a:rPr lang="tr-TR" sz="2400" dirty="0"/>
              <a:t> Information </a:t>
            </a:r>
            <a:r>
              <a:rPr lang="tr-TR" sz="2400" dirty="0" err="1"/>
              <a:t>Science</a:t>
            </a:r>
            <a:r>
              <a:rPr lang="tr-TR" sz="2400" dirty="0"/>
              <a:t> (Keenan &amp; </a:t>
            </a:r>
            <a:r>
              <a:rPr lang="tr-TR" sz="2400" dirty="0" err="1"/>
              <a:t>Johnston</a:t>
            </a:r>
            <a:r>
              <a:rPr lang="tr-TR" sz="2400" dirty="0"/>
              <a:t>, 2000, s. 135)’ta ise </a:t>
            </a:r>
            <a:r>
              <a:rPr lang="tr-TR" sz="2400" dirty="0">
                <a:solidFill>
                  <a:srgbClr val="FE0000"/>
                </a:solidFill>
              </a:rPr>
              <a:t>bilgi aramaya ilişkin herhangi durumu niteleyen genel ifade</a:t>
            </a:r>
            <a:r>
              <a:rPr lang="tr-TR" sz="2400" dirty="0"/>
              <a:t> olarak tanımlanmaktadır. 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86097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3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>
                <a:solidFill>
                  <a:srgbClr val="0B5394"/>
                </a:solidFill>
              </a:rPr>
              <a:t>Bilgi Gereksinimi (</a:t>
            </a:r>
            <a:r>
              <a:rPr lang="tr-TR" dirty="0" err="1">
                <a:solidFill>
                  <a:srgbClr val="0B5394"/>
                </a:solidFill>
              </a:rPr>
              <a:t>information</a:t>
            </a:r>
            <a:r>
              <a:rPr lang="tr-TR" dirty="0">
                <a:solidFill>
                  <a:srgbClr val="0B5394"/>
                </a:solidFill>
              </a:rPr>
              <a:t> </a:t>
            </a:r>
            <a:r>
              <a:rPr lang="tr-TR" dirty="0" err="1">
                <a:solidFill>
                  <a:srgbClr val="0B5394"/>
                </a:solidFill>
              </a:rPr>
              <a:t>needs</a:t>
            </a:r>
            <a:r>
              <a:rPr lang="tr-TR" dirty="0">
                <a:solidFill>
                  <a:srgbClr val="0B5394"/>
                </a:solidFill>
              </a:rPr>
              <a:t>)</a:t>
            </a:r>
            <a:endParaRPr dirty="0">
              <a:solidFill>
                <a:srgbClr val="0B5394"/>
              </a:solidFill>
            </a:endParaRPr>
          </a:p>
        </p:txBody>
      </p:sp>
      <p:sp>
        <p:nvSpPr>
          <p:cNvPr id="235" name="Google Shape;235;p23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spcBef>
                <a:spcPts val="1001"/>
              </a:spcBef>
              <a:spcAft>
                <a:spcPts val="0"/>
              </a:spcAft>
              <a:buSzPts val="2400"/>
              <a:buChar char="•"/>
            </a:pPr>
            <a:r>
              <a:rPr lang="tr-TR" sz="2400"/>
              <a:t>Bilgi gereksinimi; bireyden bireye, topluluktan topluluğa farklılık, değişkenlik gösterir.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7008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4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/>
              <a:t>Bilgi gereksinimi-isteği-talebi</a:t>
            </a:r>
            <a:endParaRPr/>
          </a:p>
        </p:txBody>
      </p:sp>
      <p:sp>
        <p:nvSpPr>
          <p:cNvPr id="242" name="Google Shape;242;p24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dirty="0"/>
              <a:t>İnsanlar, bir görevi yerine getirmek isterken, bir zorluk ya da problemle karşı karşıya geldiklerinde, bir merakı giderirlerken ya da belli bir düzeyde tatmin ya da başarı elde etmede ikinci gereksinim olarak </a:t>
            </a:r>
            <a:r>
              <a:rPr lang="tr-TR" dirty="0">
                <a:solidFill>
                  <a:srgbClr val="00B050"/>
                </a:solidFill>
              </a:rPr>
              <a:t>“bilgi gereksinimi (</a:t>
            </a:r>
            <a:r>
              <a:rPr lang="tr-TR" dirty="0" err="1">
                <a:solidFill>
                  <a:srgbClr val="00B050"/>
                </a:solidFill>
              </a:rPr>
              <a:t>information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need</a:t>
            </a:r>
            <a:r>
              <a:rPr lang="tr-TR" dirty="0">
                <a:solidFill>
                  <a:srgbClr val="00B050"/>
                </a:solidFill>
              </a:rPr>
              <a:t>)”</a:t>
            </a:r>
            <a:r>
              <a:rPr lang="tr-TR" dirty="0"/>
              <a:t> doğar. </a:t>
            </a:r>
            <a:r>
              <a:rPr lang="tr-TR" dirty="0">
                <a:solidFill>
                  <a:srgbClr val="00B050"/>
                </a:solidFill>
              </a:rPr>
              <a:t>“Bilgi isteği (</a:t>
            </a:r>
            <a:r>
              <a:rPr lang="tr-TR" dirty="0" err="1">
                <a:solidFill>
                  <a:srgbClr val="00B050"/>
                </a:solidFill>
              </a:rPr>
              <a:t>information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want</a:t>
            </a:r>
            <a:r>
              <a:rPr lang="tr-TR" dirty="0">
                <a:solidFill>
                  <a:srgbClr val="00B050"/>
                </a:solidFill>
              </a:rPr>
              <a:t>)”</a:t>
            </a:r>
            <a:r>
              <a:rPr lang="tr-TR" dirty="0"/>
              <a:t>, insanların neye gereksinim duyduğu ya da neye sahip olmak istediğini niteler; bu nedenle o, birtakım etkenlere bağlı dilek listesi olabilir. Bu sebeple açık olarak bir insanın bilgi isteği ile bilgi gereksinimi arasında açıkça bir boşluk bulunmaktadır/var olmaktadır. Benzer şekilde</a:t>
            </a:r>
            <a:r>
              <a:rPr lang="tr-TR" dirty="0">
                <a:solidFill>
                  <a:srgbClr val="00B050"/>
                </a:solidFill>
              </a:rPr>
              <a:t> “bilgi talebi (</a:t>
            </a:r>
            <a:r>
              <a:rPr lang="tr-TR" dirty="0" err="1">
                <a:solidFill>
                  <a:srgbClr val="00B050"/>
                </a:solidFill>
              </a:rPr>
              <a:t>information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demand</a:t>
            </a:r>
            <a:r>
              <a:rPr lang="tr-TR" dirty="0">
                <a:solidFill>
                  <a:srgbClr val="00B050"/>
                </a:solidFill>
              </a:rPr>
              <a:t>)” </a:t>
            </a:r>
            <a:r>
              <a:rPr lang="tr-TR" dirty="0"/>
              <a:t>bilgi gereksinimi ve bilgi isteği ile aynı olabilir ya da olmayabilir. Bir bilgi talebi, istenildiğine inanılan bilgi için ricada bulunmak/onu talep etmektir </a:t>
            </a:r>
            <a:r>
              <a:rPr lang="tr-TR" sz="1400" dirty="0"/>
              <a:t>(</a:t>
            </a:r>
            <a:r>
              <a:rPr lang="tr-TR" sz="1400" dirty="0" err="1"/>
              <a:t>Chowdhury</a:t>
            </a:r>
            <a:r>
              <a:rPr lang="tr-TR" sz="1400" dirty="0"/>
              <a:t> &amp; </a:t>
            </a:r>
            <a:r>
              <a:rPr lang="tr-TR" sz="1400" dirty="0" err="1"/>
              <a:t>Chowdhury</a:t>
            </a:r>
            <a:r>
              <a:rPr lang="tr-TR" sz="1400" dirty="0"/>
              <a:t>, 2011, </a:t>
            </a:r>
            <a:r>
              <a:rPr lang="tr-TR" sz="1400" dirty="0" err="1"/>
              <a:t>ss</a:t>
            </a:r>
            <a:r>
              <a:rPr lang="tr-TR" sz="1400" dirty="0"/>
              <a:t>. 27–28).</a:t>
            </a: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18996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5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>
                <a:solidFill>
                  <a:srgbClr val="0B5394"/>
                </a:solidFill>
              </a:rPr>
              <a:t>Bilgi Davranışı</a:t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249" name="Google Shape;249;p25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dirty="0"/>
              <a:t>Aktif ve pasif bilgi arama (</a:t>
            </a:r>
            <a:r>
              <a:rPr lang="tr-TR" dirty="0" err="1"/>
              <a:t>seeking</a:t>
            </a:r>
            <a:r>
              <a:rPr lang="tr-TR" dirty="0"/>
              <a:t>) ve bilgi kullanımının da dâhil olduğu bilgi kanallarına ve kaynaklarına ilişkin olan insani davranışların bütünü </a:t>
            </a:r>
            <a:r>
              <a:rPr lang="tr-TR" sz="1200" dirty="0"/>
              <a:t>(Wilson, 2000, s. 49).</a:t>
            </a:r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lang="tr-TR" sz="1200" dirty="0"/>
          </a:p>
          <a:p>
            <a:r>
              <a:rPr lang="tr-TR" b="1" i="1" dirty="0"/>
              <a:t>Bilgi arama davranışı (</a:t>
            </a:r>
            <a:r>
              <a:rPr lang="tr-TR" b="1" i="1" dirty="0" err="1"/>
              <a:t>information</a:t>
            </a:r>
            <a:r>
              <a:rPr lang="tr-TR" b="1" i="1" dirty="0"/>
              <a:t> </a:t>
            </a:r>
            <a:r>
              <a:rPr lang="tr-TR" b="1" i="1" dirty="0" err="1"/>
              <a:t>seeking</a:t>
            </a:r>
            <a:r>
              <a:rPr lang="tr-TR" b="1" i="1" dirty="0"/>
              <a:t> </a:t>
            </a:r>
            <a:r>
              <a:rPr lang="tr-TR" b="1" i="1" dirty="0" err="1"/>
              <a:t>behaviour</a:t>
            </a:r>
            <a:r>
              <a:rPr lang="tr-TR" b="1" i="1" dirty="0"/>
              <a:t>)</a:t>
            </a:r>
            <a:r>
              <a:rPr lang="tr-TR" b="1" dirty="0"/>
              <a:t>: </a:t>
            </a:r>
            <a:r>
              <a:rPr lang="tr-TR" dirty="0"/>
              <a:t>İnsanların ne çeşit ve ne amaçla olursa olsun bilgiyi arama sürecindeki eylemlerinin ve etkileşimlerinin karmaşık örüntüsü (</a:t>
            </a:r>
            <a:r>
              <a:rPr lang="tr-TR" dirty="0" err="1"/>
              <a:t>Ellis</a:t>
            </a:r>
            <a:r>
              <a:rPr lang="tr-TR" dirty="0"/>
              <a:t>, 1996, s. 216). </a:t>
            </a:r>
          </a:p>
          <a:p>
            <a:r>
              <a:rPr lang="tr-TR" b="1" i="1" dirty="0"/>
              <a:t>Bilgi arama/tarama davranışı (</a:t>
            </a:r>
            <a:r>
              <a:rPr lang="tr-TR" b="1" i="1" dirty="0" err="1"/>
              <a:t>information</a:t>
            </a:r>
            <a:r>
              <a:rPr lang="tr-TR" b="1" i="1" dirty="0"/>
              <a:t> </a:t>
            </a:r>
            <a:r>
              <a:rPr lang="tr-TR" b="1" i="1" dirty="0" err="1"/>
              <a:t>searching</a:t>
            </a:r>
            <a:r>
              <a:rPr lang="tr-TR" b="1" i="1" dirty="0"/>
              <a:t> </a:t>
            </a:r>
            <a:r>
              <a:rPr lang="tr-TR" b="1" i="1" dirty="0" err="1"/>
              <a:t>behavior</a:t>
            </a:r>
            <a:r>
              <a:rPr lang="tr-TR" b="1" i="1" dirty="0"/>
              <a:t>): </a:t>
            </a:r>
            <a:r>
              <a:rPr lang="tr-TR" dirty="0"/>
              <a:t>Arayıcının her tür bilgi sistemiyle etkileşim gösterdiği davranışın mikro düzeyi (Wilson, 2000, s. 49). </a:t>
            </a:r>
          </a:p>
          <a:p>
            <a:r>
              <a:rPr lang="tr-TR" b="1" i="1" dirty="0"/>
              <a:t>Bilgi davranışı (</a:t>
            </a:r>
            <a:r>
              <a:rPr lang="tr-TR" b="1" i="1" dirty="0" err="1"/>
              <a:t>information</a:t>
            </a:r>
            <a:r>
              <a:rPr lang="tr-TR" b="1" i="1" dirty="0"/>
              <a:t> </a:t>
            </a:r>
            <a:r>
              <a:rPr lang="tr-TR" b="1" i="1" dirty="0" err="1"/>
              <a:t>behavior</a:t>
            </a:r>
            <a:r>
              <a:rPr lang="tr-TR" b="1" i="1" dirty="0"/>
              <a:t>)</a:t>
            </a:r>
            <a:r>
              <a:rPr lang="tr-TR" b="1" dirty="0"/>
              <a:t>: </a:t>
            </a:r>
            <a:r>
              <a:rPr lang="tr-TR" dirty="0"/>
              <a:t>Aktif ve pasif bilgi arama (</a:t>
            </a:r>
            <a:r>
              <a:rPr lang="tr-TR" dirty="0" err="1"/>
              <a:t>seeking</a:t>
            </a:r>
            <a:r>
              <a:rPr lang="tr-TR" dirty="0"/>
              <a:t>) ve bilgi kullanımının da dâhil olduğu bilgi kanallarına ve kaynaklarına ilişkin olan insani davranışların bütünü (Wilson, 2000, s. 49). 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29477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6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>
                <a:solidFill>
                  <a:srgbClr val="0B5394"/>
                </a:solidFill>
              </a:rPr>
              <a:t>Bilgi Davranışı</a:t>
            </a:r>
            <a:endParaRPr/>
          </a:p>
        </p:txBody>
      </p:sp>
      <p:sp>
        <p:nvSpPr>
          <p:cNvPr id="256" name="Google Shape;256;p26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dirty="0" err="1"/>
              <a:t>Kuhlthau</a:t>
            </a:r>
            <a:r>
              <a:rPr lang="tr-TR" dirty="0"/>
              <a:t> (1993, s. 14), bilgi aramanın “birincil yaşam etkinliği” olduğunu ve insanların “dünyayı anlamak” için bilgi aradıklarını belirtir. Bilgi arama yaşamın olmazsa olmaz bir parçasıdır. </a:t>
            </a:r>
            <a:endParaRPr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7575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7"/>
          <p:cNvSpPr txBox="1">
            <a:spLocks noGrp="1"/>
          </p:cNvSpPr>
          <p:nvPr>
            <p:ph type="title"/>
          </p:nvPr>
        </p:nvSpPr>
        <p:spPr>
          <a:xfrm>
            <a:off x="838202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>
                <a:solidFill>
                  <a:srgbClr val="0B5394"/>
                </a:solidFill>
              </a:rPr>
              <a:t>Bilgi Davranışı</a:t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263" name="Google Shape;263;p27"/>
          <p:cNvSpPr txBox="1"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dirty="0" err="1"/>
              <a:t>Savolainen</a:t>
            </a:r>
            <a:r>
              <a:rPr lang="tr-TR" dirty="0"/>
              <a:t> (2007, s. 126), </a:t>
            </a:r>
            <a:r>
              <a:rPr lang="tr-TR" dirty="0">
                <a:solidFill>
                  <a:srgbClr val="FF0000"/>
                </a:solidFill>
              </a:rPr>
              <a:t>“bilgi </a:t>
            </a:r>
            <a:r>
              <a:rPr lang="tr-TR" dirty="0" err="1">
                <a:solidFill>
                  <a:srgbClr val="FF0000"/>
                </a:solidFill>
              </a:rPr>
              <a:t>davranışı”nın</a:t>
            </a:r>
            <a:r>
              <a:rPr lang="tr-TR" dirty="0">
                <a:solidFill>
                  <a:srgbClr val="FF0000"/>
                </a:solidFill>
              </a:rPr>
              <a:t> öncelikle ihtiyaç ve güdülerle (</a:t>
            </a:r>
            <a:r>
              <a:rPr lang="tr-TR" dirty="0" err="1">
                <a:solidFill>
                  <a:srgbClr val="FF0000"/>
                </a:solidFill>
              </a:rPr>
              <a:t>motives</a:t>
            </a:r>
            <a:r>
              <a:rPr lang="tr-TR" dirty="0">
                <a:solidFill>
                  <a:srgbClr val="FF0000"/>
                </a:solidFill>
              </a:rPr>
              <a:t>) tetiklenen “bilgi ile </a:t>
            </a:r>
            <a:r>
              <a:rPr lang="tr-TR" dirty="0" err="1">
                <a:solidFill>
                  <a:srgbClr val="FF0000"/>
                </a:solidFill>
              </a:rPr>
              <a:t>uğraşma”y</a:t>
            </a:r>
            <a:r>
              <a:rPr lang="tr-TR" dirty="0" err="1"/>
              <a:t>ı</a:t>
            </a:r>
            <a:r>
              <a:rPr lang="tr-TR" dirty="0"/>
              <a:t>, </a:t>
            </a:r>
            <a:r>
              <a:rPr lang="tr-TR" dirty="0">
                <a:solidFill>
                  <a:srgbClr val="00B050"/>
                </a:solidFill>
              </a:rPr>
              <a:t>“bilgi uygulamaları” söyleminin </a:t>
            </a:r>
            <a:r>
              <a:rPr lang="tr-TR" dirty="0"/>
              <a:t>ise sosyal ve kültürel faktörler tarafından şekillendirilen ve bu faktörlerin etkilediği aktivitelerin alışkanlığı ve devamlılığını vurguladığını ifade eder. </a:t>
            </a:r>
            <a:endParaRPr dirty="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tr-TR" dirty="0" err="1"/>
              <a:t>Bates</a:t>
            </a:r>
            <a:r>
              <a:rPr lang="tr-TR" dirty="0"/>
              <a:t> (2009, s. 2388), bilgi davranışının kültürel pratikler ve değerler ile bütünleşmiş olduğu düşünülürse bilgi pratiğinin sosyal bağlamda daha iyi anlaşılabileceğini belirtmiştir.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822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EE2D66-F494-43D5-9920-6671DABF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A918FD-D572-420C-BBFA-78ADFA594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Bates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M. J. (2009). Information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Encyclopedia of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library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içinde (3. ed., C. 3,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2381–2391). New York: Taylor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Francis.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10.1081/E-ELIS3-120043263</a:t>
            </a:r>
            <a:endParaRPr lang="tr-TR" sz="1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Dictionary of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library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management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(2006) (2. baskı).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London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A. &amp; C. Black.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Chowdhury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G. G., &amp;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Chowdhury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 (2011).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users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usability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age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London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Facet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Publishing.</a:t>
            </a:r>
            <a:endParaRPr lang="tr-TR" sz="1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Ellis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D. (1996). Information-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seeking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J.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Feather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&amp; P.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Sturges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(Ed.),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International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encyclopedia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library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içinde (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216–217). New York: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Routledge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Keenan, S., &amp;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Johnston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C. (2000).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Concise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dictionary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library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London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New Jersey: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Bowker-Saur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Kuhlthau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C. C. (1993).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Seeking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library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services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Norwood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Ablex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1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Savolainen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R. (2007). Information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practice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Reviewing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umbrella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concepts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seeking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Library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Quarterly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Information,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Policy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77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(2), 109–132.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tr-TR" sz="15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10.1086/517840</a:t>
            </a:r>
            <a:endParaRPr lang="tr-TR" sz="150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15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Wilson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T. D. (2000). Human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Informing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(2), 49–55. Erişim adresi:   http://inform.nu/Articles/Vol3/v3n2p49-56.pdf</a:t>
            </a:r>
            <a:endParaRPr lang="tr-TR" sz="15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189706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769</Words>
  <Application>Microsoft Office PowerPoint</Application>
  <PresentationFormat>Geniş ekran</PresentationFormat>
  <Paragraphs>39</Paragraphs>
  <Slides>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Yüzeyler</vt:lpstr>
      <vt:lpstr>Bilgi Gereksinimi (Information needs)</vt:lpstr>
      <vt:lpstr>Bilgi Gereksinimi (information needs)</vt:lpstr>
      <vt:lpstr>Bilgi gereksinimi-isteği-talebi</vt:lpstr>
      <vt:lpstr>Bilgi Davranışı</vt:lpstr>
      <vt:lpstr>Bilgi Davranışı</vt:lpstr>
      <vt:lpstr>Bilgi Davranışı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Okur</dc:creator>
  <cp:lastModifiedBy>Neslihan.Er</cp:lastModifiedBy>
  <cp:revision>6</cp:revision>
  <dcterms:created xsi:type="dcterms:W3CDTF">2019-10-31T11:36:10Z</dcterms:created>
  <dcterms:modified xsi:type="dcterms:W3CDTF">2022-07-02T19:40:25Z</dcterms:modified>
</cp:coreProperties>
</file>