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2" r:id="rId3"/>
    <p:sldId id="264" r:id="rId4"/>
    <p:sldId id="265" r:id="rId5"/>
    <p:sldId id="266" r:id="rId6"/>
    <p:sldId id="267" r:id="rId7"/>
    <p:sldId id="268" r:id="rId8"/>
    <p:sldId id="269"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1" d="100"/>
          <a:sy n="61" d="100"/>
        </p:scale>
        <p:origin x="-120" y="-8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6476B165-6104-6F42-BD5A-79082BEF45B9}"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AAF5E-3360-9D45-8B8E-1D6855884E03}" type="slidenum">
              <a:rPr lang="en-US" smtClean="0"/>
              <a:t>‹#›</a:t>
            </a:fld>
            <a:endParaRPr lang="en-US"/>
          </a:p>
        </p:txBody>
      </p:sp>
    </p:spTree>
    <p:extLst>
      <p:ext uri="{BB962C8B-B14F-4D97-AF65-F5344CB8AC3E}">
        <p14:creationId xmlns:p14="http://schemas.microsoft.com/office/powerpoint/2010/main" val="2115727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476B165-6104-6F42-BD5A-79082BEF45B9}"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AAF5E-3360-9D45-8B8E-1D6855884E03}" type="slidenum">
              <a:rPr lang="en-US" smtClean="0"/>
              <a:t>‹#›</a:t>
            </a:fld>
            <a:endParaRPr lang="en-US"/>
          </a:p>
        </p:txBody>
      </p:sp>
    </p:spTree>
    <p:extLst>
      <p:ext uri="{BB962C8B-B14F-4D97-AF65-F5344CB8AC3E}">
        <p14:creationId xmlns:p14="http://schemas.microsoft.com/office/powerpoint/2010/main" val="3278491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476B165-6104-6F42-BD5A-79082BEF45B9}"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AAF5E-3360-9D45-8B8E-1D6855884E03}" type="slidenum">
              <a:rPr lang="en-US" smtClean="0"/>
              <a:t>‹#›</a:t>
            </a:fld>
            <a:endParaRPr lang="en-US"/>
          </a:p>
        </p:txBody>
      </p:sp>
    </p:spTree>
    <p:extLst>
      <p:ext uri="{BB962C8B-B14F-4D97-AF65-F5344CB8AC3E}">
        <p14:creationId xmlns:p14="http://schemas.microsoft.com/office/powerpoint/2010/main" val="3647238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476B165-6104-6F42-BD5A-79082BEF45B9}"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AAF5E-3360-9D45-8B8E-1D6855884E03}" type="slidenum">
              <a:rPr lang="en-US" smtClean="0"/>
              <a:t>‹#›</a:t>
            </a:fld>
            <a:endParaRPr lang="en-US"/>
          </a:p>
        </p:txBody>
      </p:sp>
    </p:spTree>
    <p:extLst>
      <p:ext uri="{BB962C8B-B14F-4D97-AF65-F5344CB8AC3E}">
        <p14:creationId xmlns:p14="http://schemas.microsoft.com/office/powerpoint/2010/main" val="4185493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6476B165-6104-6F42-BD5A-79082BEF45B9}"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AAF5E-3360-9D45-8B8E-1D6855884E03}" type="slidenum">
              <a:rPr lang="en-US" smtClean="0"/>
              <a:t>‹#›</a:t>
            </a:fld>
            <a:endParaRPr lang="en-US"/>
          </a:p>
        </p:txBody>
      </p:sp>
    </p:spTree>
    <p:extLst>
      <p:ext uri="{BB962C8B-B14F-4D97-AF65-F5344CB8AC3E}">
        <p14:creationId xmlns:p14="http://schemas.microsoft.com/office/powerpoint/2010/main" val="1243732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6476B165-6104-6F42-BD5A-79082BEF45B9}"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AAF5E-3360-9D45-8B8E-1D6855884E03}" type="slidenum">
              <a:rPr lang="en-US" smtClean="0"/>
              <a:t>‹#›</a:t>
            </a:fld>
            <a:endParaRPr lang="en-US"/>
          </a:p>
        </p:txBody>
      </p:sp>
    </p:spTree>
    <p:extLst>
      <p:ext uri="{BB962C8B-B14F-4D97-AF65-F5344CB8AC3E}">
        <p14:creationId xmlns:p14="http://schemas.microsoft.com/office/powerpoint/2010/main" val="4143322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6476B165-6104-6F42-BD5A-79082BEF45B9}" type="datetimeFigureOut">
              <a:rPr lang="en-US" smtClean="0"/>
              <a:t>31/10/17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2AAF5E-3360-9D45-8B8E-1D6855884E03}" type="slidenum">
              <a:rPr lang="en-US" smtClean="0"/>
              <a:t>‹#›</a:t>
            </a:fld>
            <a:endParaRPr lang="en-US"/>
          </a:p>
        </p:txBody>
      </p:sp>
    </p:spTree>
    <p:extLst>
      <p:ext uri="{BB962C8B-B14F-4D97-AF65-F5344CB8AC3E}">
        <p14:creationId xmlns:p14="http://schemas.microsoft.com/office/powerpoint/2010/main" val="2926960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6476B165-6104-6F42-BD5A-79082BEF45B9}" type="datetimeFigureOut">
              <a:rPr lang="en-US" smtClean="0"/>
              <a:t>31/10/17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2AAF5E-3360-9D45-8B8E-1D6855884E03}" type="slidenum">
              <a:rPr lang="en-US" smtClean="0"/>
              <a:t>‹#›</a:t>
            </a:fld>
            <a:endParaRPr lang="en-US"/>
          </a:p>
        </p:txBody>
      </p:sp>
    </p:spTree>
    <p:extLst>
      <p:ext uri="{BB962C8B-B14F-4D97-AF65-F5344CB8AC3E}">
        <p14:creationId xmlns:p14="http://schemas.microsoft.com/office/powerpoint/2010/main" val="1080693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76B165-6104-6F42-BD5A-79082BEF45B9}" type="datetimeFigureOut">
              <a:rPr lang="en-US" smtClean="0"/>
              <a:t>31/10/17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2AAF5E-3360-9D45-8B8E-1D6855884E03}" type="slidenum">
              <a:rPr lang="en-US" smtClean="0"/>
              <a:t>‹#›</a:t>
            </a:fld>
            <a:endParaRPr lang="en-US"/>
          </a:p>
        </p:txBody>
      </p:sp>
    </p:spTree>
    <p:extLst>
      <p:ext uri="{BB962C8B-B14F-4D97-AF65-F5344CB8AC3E}">
        <p14:creationId xmlns:p14="http://schemas.microsoft.com/office/powerpoint/2010/main" val="4079914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6476B165-6104-6F42-BD5A-79082BEF45B9}"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AAF5E-3360-9D45-8B8E-1D6855884E03}" type="slidenum">
              <a:rPr lang="en-US" smtClean="0"/>
              <a:t>‹#›</a:t>
            </a:fld>
            <a:endParaRPr lang="en-US"/>
          </a:p>
        </p:txBody>
      </p:sp>
    </p:spTree>
    <p:extLst>
      <p:ext uri="{BB962C8B-B14F-4D97-AF65-F5344CB8AC3E}">
        <p14:creationId xmlns:p14="http://schemas.microsoft.com/office/powerpoint/2010/main" val="3447183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6476B165-6104-6F42-BD5A-79082BEF45B9}"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AAF5E-3360-9D45-8B8E-1D6855884E03}" type="slidenum">
              <a:rPr lang="en-US" smtClean="0"/>
              <a:t>‹#›</a:t>
            </a:fld>
            <a:endParaRPr lang="en-US"/>
          </a:p>
        </p:txBody>
      </p:sp>
    </p:spTree>
    <p:extLst>
      <p:ext uri="{BB962C8B-B14F-4D97-AF65-F5344CB8AC3E}">
        <p14:creationId xmlns:p14="http://schemas.microsoft.com/office/powerpoint/2010/main" val="102257652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76B165-6104-6F42-BD5A-79082BEF45B9}" type="datetimeFigureOut">
              <a:rPr lang="en-US" smtClean="0"/>
              <a:t>31/10/17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2AAF5E-3360-9D45-8B8E-1D6855884E03}" type="slidenum">
              <a:rPr lang="en-US" smtClean="0"/>
              <a:t>‹#›</a:t>
            </a:fld>
            <a:endParaRPr lang="en-US"/>
          </a:p>
        </p:txBody>
      </p:sp>
    </p:spTree>
    <p:extLst>
      <p:ext uri="{BB962C8B-B14F-4D97-AF65-F5344CB8AC3E}">
        <p14:creationId xmlns:p14="http://schemas.microsoft.com/office/powerpoint/2010/main" val="1016597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wmf"/><Relationship Id="rId5" Type="http://schemas.openxmlformats.org/officeDocument/2006/relationships/image" Target="../media/image4.wmf"/><Relationship Id="rId6" Type="http://schemas.openxmlformats.org/officeDocument/2006/relationships/image" Target="../media/image5.wmf"/><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image" Target="../media/image7.wmf"/><Relationship Id="rId4" Type="http://schemas.openxmlformats.org/officeDocument/2006/relationships/image" Target="../media/image8.wmf"/><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4" Type="http://schemas.openxmlformats.org/officeDocument/2006/relationships/image" Target="../media/image11.jpeg"/><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3.wmf"/><Relationship Id="rId4" Type="http://schemas.openxmlformats.org/officeDocument/2006/relationships/image" Target="../media/image14.png"/><Relationship Id="rId5" Type="http://schemas.openxmlformats.org/officeDocument/2006/relationships/image" Target="../media/image15.png"/><Relationship Id="rId6" Type="http://schemas.openxmlformats.org/officeDocument/2006/relationships/image" Target="../media/image16.jpeg"/><Relationship Id="rId7" Type="http://schemas.openxmlformats.org/officeDocument/2006/relationships/image" Target="../media/image17.png"/><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tr-TR" sz="8800" smtClean="0">
                <a:latin typeface="Times New Roman" charset="0"/>
              </a:rPr>
              <a:t>ÖZEL İLGİ TURİZMİ</a:t>
            </a:r>
            <a:br>
              <a:rPr lang="tr-TR" sz="8800" smtClean="0">
                <a:latin typeface="Times New Roman" charset="0"/>
              </a:rPr>
            </a:br>
            <a:r>
              <a:rPr lang="tr-TR" smtClean="0">
                <a:latin typeface="Times New Roman" charset="0"/>
              </a:rPr>
              <a:t>(Alternatif ve Sürdürülebilirlik Kavramları)-2</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40274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1785938" y="838200"/>
            <a:ext cx="7053262" cy="519113"/>
          </a:xfrm>
        </p:spPr>
        <p:txBody>
          <a:bodyPr/>
          <a:lstStyle/>
          <a:p>
            <a:pPr algn="l"/>
            <a:r>
              <a:rPr lang="tr-TR" sz="2800" b="1" dirty="0">
                <a:latin typeface="Times New Roman" charset="0"/>
              </a:rPr>
              <a:t>‘‘Sürdürülebilir Turizm” Kavramı</a:t>
            </a:r>
            <a:endParaRPr lang="tr-TR" sz="2800" dirty="0">
              <a:latin typeface="Times New Roman" charset="0"/>
            </a:endParaRPr>
          </a:p>
        </p:txBody>
      </p:sp>
      <p:sp>
        <p:nvSpPr>
          <p:cNvPr id="28674" name="Content Placeholder 2"/>
          <p:cNvSpPr>
            <a:spLocks noGrp="1"/>
          </p:cNvSpPr>
          <p:nvPr>
            <p:ph idx="1"/>
          </p:nvPr>
        </p:nvSpPr>
        <p:spPr>
          <a:xfrm>
            <a:off x="214313" y="1857375"/>
            <a:ext cx="8786812" cy="4786313"/>
          </a:xfrm>
        </p:spPr>
        <p:txBody>
          <a:bodyPr>
            <a:normAutofit lnSpcReduction="10000"/>
          </a:bodyPr>
          <a:lstStyle/>
          <a:p>
            <a:r>
              <a:rPr lang="tr-TR" sz="2400" dirty="0">
                <a:latin typeface="Times New Roman" charset="0"/>
              </a:rPr>
              <a:t>“Destinasyonun daha yeni keşfedilmiş destinasyonlarla rekabet edebilir olması, yeni müşterileri de tekrar gelenler kadar cezbetmesi, kültürel mirası koruması ve çevre ile uyumlu olması”</a:t>
            </a:r>
          </a:p>
          <a:p>
            <a:pPr>
              <a:buFont typeface="Wingdings" charset="0"/>
              <a:buNone/>
            </a:pPr>
            <a:endParaRPr lang="tr-TR" sz="2400" dirty="0">
              <a:latin typeface="Times New Roman" charset="0"/>
            </a:endParaRPr>
          </a:p>
          <a:p>
            <a:r>
              <a:rPr lang="tr-TR" sz="2400" dirty="0">
                <a:latin typeface="Times New Roman" charset="0"/>
              </a:rPr>
              <a:t>“Sürdürülebilir turizm gelişimi, gelecek yaratmak adına fırsatlar oluşturup, geliştirirken şimdinin turistleri ve ev sahibi toplumlarında beklenti ve ihtiyaçlarını karşılar. Bu, kültürel entegrasyon ve özellikle ekolojik maddeler, biyolojik çeşitlilik ve yaşamsal sistemler desteklenirken ekonomik, sosyal ve estetik ihtiyaçların karşılanabileceği yollarda bütün kaynakların yönetilmesinin planlanmasıdır. (WTO) </a:t>
            </a:r>
          </a:p>
          <a:p>
            <a:endParaRPr lang="tr-TR" sz="1600" dirty="0">
              <a:latin typeface="Times New Roman" charset="0"/>
            </a:endParaRPr>
          </a:p>
          <a:p>
            <a:pPr>
              <a:buFont typeface="Wingdings" charset="0"/>
              <a:buNone/>
            </a:pPr>
            <a:r>
              <a:rPr lang="tr-TR" sz="1600" dirty="0">
                <a:latin typeface="Times New Roman" charset="0"/>
              </a:rPr>
              <a:t/>
            </a:r>
            <a:br>
              <a:rPr lang="tr-TR" sz="1600" dirty="0">
                <a:latin typeface="Times New Roman" charset="0"/>
              </a:rPr>
            </a:br>
            <a:endParaRPr lang="tr-TR" sz="1600" dirty="0">
              <a:latin typeface="Times New Roman" charset="0"/>
            </a:endParaRPr>
          </a:p>
        </p:txBody>
      </p:sp>
    </p:spTree>
    <p:extLst>
      <p:ext uri="{BB962C8B-B14F-4D97-AF65-F5344CB8AC3E}">
        <p14:creationId xmlns:p14="http://schemas.microsoft.com/office/powerpoint/2010/main" val="233166090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xfrm>
            <a:off x="1066800" y="857250"/>
            <a:ext cx="7772400" cy="1571625"/>
          </a:xfrm>
        </p:spPr>
        <p:txBody>
          <a:bodyPr>
            <a:normAutofit fontScale="90000"/>
          </a:bodyPr>
          <a:lstStyle/>
          <a:p>
            <a:r>
              <a:rPr lang="tr-TR" sz="2800">
                <a:latin typeface="Times New Roman" charset="0"/>
              </a:rPr>
              <a:t>Alternatif  Turizm çeşidi olarak sayabileceğimiz </a:t>
            </a:r>
            <a:br>
              <a:rPr lang="tr-TR" sz="2800">
                <a:latin typeface="Times New Roman" charset="0"/>
              </a:rPr>
            </a:br>
            <a:r>
              <a:rPr lang="tr-TR" sz="2800">
                <a:latin typeface="Times New Roman" charset="0"/>
              </a:rPr>
              <a:t>özel ilgi turizm çeşitlerini 4 başlıkta inceleyebiliriz:</a:t>
            </a:r>
            <a:r>
              <a:rPr lang="tr-TR">
                <a:latin typeface="Times New Roman" charset="0"/>
              </a:rPr>
              <a:t/>
            </a:r>
            <a:br>
              <a:rPr lang="tr-TR">
                <a:latin typeface="Times New Roman" charset="0"/>
              </a:rPr>
            </a:br>
            <a:endParaRPr lang="tr-TR">
              <a:latin typeface="Times New Roman" charset="0"/>
            </a:endParaRPr>
          </a:p>
        </p:txBody>
      </p:sp>
      <p:sp>
        <p:nvSpPr>
          <p:cNvPr id="30722" name="Content Placeholder 2"/>
          <p:cNvSpPr>
            <a:spLocks noGrp="1"/>
          </p:cNvSpPr>
          <p:nvPr>
            <p:ph idx="1"/>
          </p:nvPr>
        </p:nvSpPr>
        <p:spPr/>
        <p:txBody>
          <a:bodyPr/>
          <a:lstStyle/>
          <a:p>
            <a:endParaRPr lang="tr-TR" dirty="0">
              <a:latin typeface="Times New Roman" charset="0"/>
            </a:endParaRPr>
          </a:p>
        </p:txBody>
      </p:sp>
      <p:sp>
        <p:nvSpPr>
          <p:cNvPr id="30723" name="Rectangle 3"/>
          <p:cNvSpPr>
            <a:spLocks noChangeArrowheads="1"/>
          </p:cNvSpPr>
          <p:nvPr/>
        </p:nvSpPr>
        <p:spPr bwMode="auto">
          <a:xfrm>
            <a:off x="1071563" y="2571750"/>
            <a:ext cx="771525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sz="4000"/>
              <a:t>Kültüre Dayalı Özel İlgi Turizmi</a:t>
            </a:r>
            <a:br>
              <a:rPr lang="tr-TR" sz="4000"/>
            </a:br>
            <a:r>
              <a:rPr lang="tr-TR" sz="4000"/>
              <a:t>Doğaya Dayalı Özel İlgi Turizmi</a:t>
            </a:r>
            <a:br>
              <a:rPr lang="tr-TR" sz="4000"/>
            </a:br>
            <a:r>
              <a:rPr lang="tr-TR" sz="4000"/>
              <a:t>Eğitime Dayalı Özel İlgi Turizmi</a:t>
            </a:r>
            <a:br>
              <a:rPr lang="tr-TR" sz="4000"/>
            </a:br>
            <a:r>
              <a:rPr lang="tr-TR" sz="4000"/>
              <a:t>Hobiye Dayalı Özel İlgi Turizmi</a:t>
            </a:r>
          </a:p>
        </p:txBody>
      </p:sp>
    </p:spTree>
    <p:extLst>
      <p:ext uri="{BB962C8B-B14F-4D97-AF65-F5344CB8AC3E}">
        <p14:creationId xmlns:p14="http://schemas.microsoft.com/office/powerpoint/2010/main" val="351035706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tr-TR">
                <a:latin typeface="Times New Roman" charset="0"/>
              </a:rPr>
              <a:t>Kültüre Dayalı Özel İlgi Turizmi</a:t>
            </a:r>
          </a:p>
        </p:txBody>
      </p:sp>
      <p:sp>
        <p:nvSpPr>
          <p:cNvPr id="31746" name="Content Placeholder 2"/>
          <p:cNvSpPr>
            <a:spLocks noGrp="1"/>
          </p:cNvSpPr>
          <p:nvPr>
            <p:ph idx="1"/>
          </p:nvPr>
        </p:nvSpPr>
        <p:spPr>
          <a:xfrm>
            <a:off x="857250" y="2000250"/>
            <a:ext cx="7772400" cy="4114800"/>
          </a:xfrm>
        </p:spPr>
        <p:txBody>
          <a:bodyPr/>
          <a:lstStyle/>
          <a:p>
            <a:r>
              <a:rPr lang="tr-TR">
                <a:latin typeface="Times New Roman" charset="0"/>
              </a:rPr>
              <a:t>Kültürel miras turizmi</a:t>
            </a:r>
          </a:p>
          <a:p>
            <a:r>
              <a:rPr lang="tr-TR">
                <a:latin typeface="Times New Roman" charset="0"/>
              </a:rPr>
              <a:t>Dark turizm</a:t>
            </a:r>
          </a:p>
          <a:p>
            <a:r>
              <a:rPr lang="tr-TR">
                <a:latin typeface="Times New Roman" charset="0"/>
              </a:rPr>
              <a:t>Etnik turizm</a:t>
            </a:r>
          </a:p>
          <a:p>
            <a:r>
              <a:rPr lang="tr-TR">
                <a:latin typeface="Times New Roman" charset="0"/>
              </a:rPr>
              <a:t>Etkinlik turizmi</a:t>
            </a:r>
          </a:p>
          <a:p>
            <a:r>
              <a:rPr lang="tr-TR">
                <a:latin typeface="Times New Roman" charset="0"/>
              </a:rPr>
              <a:t>İpek yolu turizmi</a:t>
            </a:r>
          </a:p>
        </p:txBody>
      </p:sp>
      <p:pic>
        <p:nvPicPr>
          <p:cNvPr id="31747" name="Picture 5" descr="3755515_PRJ.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8" name="Picture 7" descr="3994763_PRJ.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05725" y="5857875"/>
            <a:ext cx="1438275"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9" name="Picture 2" descr="C:\Program Files\Microsoft Office\MEDIA\CAGCAT10\j0300912.wm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151438"/>
            <a:ext cx="1798638" cy="170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0" name="Picture 3" descr="C:\Program Files\Microsoft Office\MEDIA\CAGCAT10\j0285926.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15288" y="0"/>
            <a:ext cx="1128712" cy="1128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1" name="Picture 4" descr="C:\Program Files\Microsoft Office\MEDIA\CAGCAT10\j0157763.wm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00563" y="2571750"/>
            <a:ext cx="1795462" cy="181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692893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1066800" y="142875"/>
            <a:ext cx="7772400" cy="1357313"/>
          </a:xfrm>
        </p:spPr>
        <p:txBody>
          <a:bodyPr/>
          <a:lstStyle/>
          <a:p>
            <a:r>
              <a:rPr lang="tr-TR">
                <a:latin typeface="Times New Roman" charset="0"/>
              </a:rPr>
              <a:t>Doğaya Dayalı Özel İlgi Turizmi</a:t>
            </a:r>
          </a:p>
        </p:txBody>
      </p:sp>
      <p:sp>
        <p:nvSpPr>
          <p:cNvPr id="32770" name="Content Placeholder 2"/>
          <p:cNvSpPr>
            <a:spLocks noGrp="1"/>
          </p:cNvSpPr>
          <p:nvPr>
            <p:ph idx="1"/>
          </p:nvPr>
        </p:nvSpPr>
        <p:spPr>
          <a:xfrm>
            <a:off x="1066800" y="1500188"/>
            <a:ext cx="7772400" cy="5072062"/>
          </a:xfrm>
        </p:spPr>
        <p:txBody>
          <a:bodyPr/>
          <a:lstStyle/>
          <a:p>
            <a:r>
              <a:rPr lang="tr-TR">
                <a:latin typeface="Times New Roman" charset="0"/>
              </a:rPr>
              <a:t>Akarsu turizmi ( rafting )</a:t>
            </a:r>
          </a:p>
          <a:p>
            <a:r>
              <a:rPr lang="tr-TR">
                <a:latin typeface="Times New Roman" charset="0"/>
              </a:rPr>
              <a:t>Botanik turizmi</a:t>
            </a:r>
          </a:p>
          <a:p>
            <a:r>
              <a:rPr lang="tr-TR">
                <a:latin typeface="Times New Roman" charset="0"/>
              </a:rPr>
              <a:t>Dağ ve kış sporları turizmi</a:t>
            </a:r>
          </a:p>
          <a:p>
            <a:r>
              <a:rPr lang="tr-TR">
                <a:latin typeface="Times New Roman" charset="0"/>
              </a:rPr>
              <a:t>Tarım ( çiftlik ) turizmi</a:t>
            </a:r>
          </a:p>
          <a:p>
            <a:r>
              <a:rPr lang="tr-TR">
                <a:latin typeface="Times New Roman" charset="0"/>
              </a:rPr>
              <a:t>Ornitoloji</a:t>
            </a:r>
          </a:p>
          <a:p>
            <a:r>
              <a:rPr lang="tr-TR">
                <a:latin typeface="Times New Roman" charset="0"/>
              </a:rPr>
              <a:t>Yayla turizmi</a:t>
            </a:r>
          </a:p>
          <a:p>
            <a:r>
              <a:rPr lang="tr-TR">
                <a:latin typeface="Times New Roman" charset="0"/>
              </a:rPr>
              <a:t>Sağlık turizmi ( termal – spa )</a:t>
            </a:r>
          </a:p>
          <a:p>
            <a:r>
              <a:rPr lang="tr-TR">
                <a:latin typeface="Times New Roman" charset="0"/>
              </a:rPr>
              <a:t>Hava sporları turizmi ( yamaç paraşütü)</a:t>
            </a:r>
          </a:p>
        </p:txBody>
      </p:sp>
      <p:pic>
        <p:nvPicPr>
          <p:cNvPr id="32771" name="Picture 4" descr="native_guide_102792_tn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29375" y="3143250"/>
            <a:ext cx="176688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2" name="Picture 2" descr="C:\Program Files\Microsoft Office\MEDIA\CAGCAT10\j0332364.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152525"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3" name="Picture 4" descr="C:\Program Files\Microsoft Office\MEDIA\CAGCAT10\j0292152.wm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659438"/>
            <a:ext cx="1009650" cy="1198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341418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tr-TR">
                <a:latin typeface="Times New Roman" charset="0"/>
              </a:rPr>
              <a:t>Eğitime Dayalı Özel İlgi Turizmi</a:t>
            </a:r>
          </a:p>
        </p:txBody>
      </p:sp>
      <p:sp>
        <p:nvSpPr>
          <p:cNvPr id="33794" name="Content Placeholder 2"/>
          <p:cNvSpPr>
            <a:spLocks noGrp="1"/>
          </p:cNvSpPr>
          <p:nvPr>
            <p:ph idx="1"/>
          </p:nvPr>
        </p:nvSpPr>
        <p:spPr/>
        <p:txBody>
          <a:bodyPr/>
          <a:lstStyle/>
          <a:p>
            <a:r>
              <a:rPr lang="tr-TR">
                <a:latin typeface="Times New Roman" charset="0"/>
              </a:rPr>
              <a:t>Eğitim turizmi</a:t>
            </a:r>
          </a:p>
          <a:p>
            <a:r>
              <a:rPr lang="tr-TR">
                <a:latin typeface="Times New Roman" charset="0"/>
              </a:rPr>
              <a:t>Kongre turizmi</a:t>
            </a:r>
          </a:p>
          <a:p>
            <a:r>
              <a:rPr lang="tr-TR">
                <a:latin typeface="Times New Roman" charset="0"/>
              </a:rPr>
              <a:t>Gençlik turizmi</a:t>
            </a:r>
          </a:p>
        </p:txBody>
      </p:sp>
      <p:pic>
        <p:nvPicPr>
          <p:cNvPr id="33795" name="Picture 4" descr="business_travel.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04088" y="4071938"/>
            <a:ext cx="1839912" cy="2443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6" name="Picture 5" descr="u14840774.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71550" cy="16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7" name="Picture 6" descr="u13414896.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5419725"/>
            <a:ext cx="1619250"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3305455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xfrm>
            <a:off x="1066800" y="838200"/>
            <a:ext cx="7772400" cy="804863"/>
          </a:xfrm>
        </p:spPr>
        <p:txBody>
          <a:bodyPr/>
          <a:lstStyle/>
          <a:p>
            <a:r>
              <a:rPr lang="tr-TR">
                <a:latin typeface="Times New Roman" charset="0"/>
              </a:rPr>
              <a:t>Hobiye Dayalı Özel İlgi Turizmi</a:t>
            </a:r>
          </a:p>
        </p:txBody>
      </p:sp>
      <p:sp>
        <p:nvSpPr>
          <p:cNvPr id="34818" name="Content Placeholder 2"/>
          <p:cNvSpPr>
            <a:spLocks noGrp="1"/>
          </p:cNvSpPr>
          <p:nvPr>
            <p:ph idx="1"/>
          </p:nvPr>
        </p:nvSpPr>
        <p:spPr>
          <a:xfrm>
            <a:off x="500063" y="1571625"/>
            <a:ext cx="8339137" cy="4645025"/>
          </a:xfrm>
        </p:spPr>
        <p:txBody>
          <a:bodyPr/>
          <a:lstStyle/>
          <a:p>
            <a:r>
              <a:rPr lang="tr-TR" sz="2400">
                <a:latin typeface="Times New Roman" charset="0"/>
              </a:rPr>
              <a:t>Golf  turizmi</a:t>
            </a:r>
          </a:p>
          <a:p>
            <a:r>
              <a:rPr lang="tr-TR" sz="2400">
                <a:latin typeface="Times New Roman" charset="0"/>
              </a:rPr>
              <a:t>Şarap turizmi</a:t>
            </a:r>
          </a:p>
          <a:p>
            <a:r>
              <a:rPr lang="tr-TR" sz="2400">
                <a:latin typeface="Times New Roman" charset="0"/>
              </a:rPr>
              <a:t>Av turizmi</a:t>
            </a:r>
          </a:p>
          <a:p>
            <a:r>
              <a:rPr lang="tr-TR" sz="2400">
                <a:latin typeface="Times New Roman" charset="0"/>
              </a:rPr>
              <a:t>Alışveriş turizmi</a:t>
            </a:r>
          </a:p>
          <a:p>
            <a:r>
              <a:rPr lang="tr-TR" sz="2400">
                <a:latin typeface="Times New Roman" charset="0"/>
              </a:rPr>
              <a:t>Mağara turizmi</a:t>
            </a:r>
          </a:p>
          <a:p>
            <a:r>
              <a:rPr lang="tr-TR" sz="2400">
                <a:latin typeface="Times New Roman" charset="0"/>
              </a:rPr>
              <a:t>Macera turizmi</a:t>
            </a:r>
          </a:p>
          <a:p>
            <a:r>
              <a:rPr lang="tr-TR" sz="2400">
                <a:latin typeface="Times New Roman" charset="0"/>
              </a:rPr>
              <a:t>Yat turizmi</a:t>
            </a:r>
          </a:p>
          <a:p>
            <a:r>
              <a:rPr lang="tr-TR" sz="2400">
                <a:latin typeface="Times New Roman" charset="0"/>
              </a:rPr>
              <a:t>Gemi turizmi</a:t>
            </a:r>
          </a:p>
          <a:p>
            <a:r>
              <a:rPr lang="tr-TR" sz="2400">
                <a:latin typeface="Times New Roman" charset="0"/>
              </a:rPr>
              <a:t>Kumar turizmi</a:t>
            </a:r>
          </a:p>
          <a:p>
            <a:r>
              <a:rPr lang="tr-TR" sz="2400">
                <a:latin typeface="Times New Roman" charset="0"/>
              </a:rPr>
              <a:t>Uzay turizmi</a:t>
            </a:r>
          </a:p>
          <a:p>
            <a:endParaRPr lang="tr-TR">
              <a:latin typeface="Times New Roman" charset="0"/>
            </a:endParaRPr>
          </a:p>
        </p:txBody>
      </p:sp>
      <p:pic>
        <p:nvPicPr>
          <p:cNvPr id="34819" name="Picture 5" descr="wine_012002674_tn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071563"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0" name="Picture 3" descr="C:\Program Files\Microsoft Office\MEDIA\CAGCAT10\j0285698.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15188" y="2071688"/>
            <a:ext cx="1706562" cy="182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1" name="Picture 7" descr="landmark25_008368_tns.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5929313"/>
            <a:ext cx="1533525" cy="92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2" name="Picture 9" descr="scenic_tours.gif"/>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286625" y="4318000"/>
            <a:ext cx="1857375" cy="254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3" name="Picture 10" descr="szo0833.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500563" y="4786313"/>
            <a:ext cx="161925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4" name="Picture 11" descr="food_012001039_tns.pn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2428875"/>
            <a:ext cx="1579563"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014931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a:xfrm>
            <a:off x="457200" y="510974"/>
            <a:ext cx="8229600" cy="906664"/>
          </a:xfrm>
        </p:spPr>
        <p:txBody>
          <a:bodyPr>
            <a:normAutofit fontScale="90000"/>
          </a:bodyPr>
          <a:lstStyle/>
          <a:p>
            <a:r>
              <a:rPr lang="en-US" dirty="0">
                <a:latin typeface="Times New Roman" charset="0"/>
              </a:rPr>
              <a:t>KAYNAK</a:t>
            </a:r>
            <a:br>
              <a:rPr lang="en-US" dirty="0">
                <a:latin typeface="Times New Roman" charset="0"/>
              </a:rPr>
            </a:br>
            <a:endParaRPr lang="en-US" dirty="0">
              <a:latin typeface="Times New Roman" charset="0"/>
            </a:endParaRPr>
          </a:p>
        </p:txBody>
      </p:sp>
      <p:sp>
        <p:nvSpPr>
          <p:cNvPr id="36866" name="Content Placeholder 2"/>
          <p:cNvSpPr>
            <a:spLocks noGrp="1"/>
          </p:cNvSpPr>
          <p:nvPr>
            <p:ph idx="1"/>
          </p:nvPr>
        </p:nvSpPr>
        <p:spPr>
          <a:xfrm>
            <a:off x="457200" y="1600200"/>
            <a:ext cx="8229600" cy="4525963"/>
          </a:xfrm>
        </p:spPr>
        <p:txBody>
          <a:bodyPr/>
          <a:lstStyle/>
          <a:p>
            <a:pPr marL="0" indent="0">
              <a:buNone/>
            </a:pPr>
            <a:r>
              <a:rPr lang="en-US" dirty="0" err="1" smtClean="0">
                <a:latin typeface="Times New Roman" charset="0"/>
              </a:rPr>
              <a:t>Kozak</a:t>
            </a:r>
            <a:r>
              <a:rPr lang="en-US" dirty="0" smtClean="0">
                <a:latin typeface="Times New Roman" charset="0"/>
              </a:rPr>
              <a:t>, </a:t>
            </a:r>
            <a:r>
              <a:rPr lang="en-US" dirty="0" err="1" smtClean="0">
                <a:latin typeface="Times New Roman" charset="0"/>
              </a:rPr>
              <a:t>Meryem</a:t>
            </a:r>
            <a:r>
              <a:rPr lang="en-US" dirty="0" smtClean="0">
                <a:latin typeface="Times New Roman" charset="0"/>
              </a:rPr>
              <a:t> </a:t>
            </a:r>
            <a:r>
              <a:rPr lang="en-US" dirty="0" err="1" smtClean="0">
                <a:latin typeface="Times New Roman" charset="0"/>
              </a:rPr>
              <a:t>ve</a:t>
            </a:r>
            <a:r>
              <a:rPr lang="en-US" dirty="0">
                <a:latin typeface="Times New Roman" charset="0"/>
              </a:rPr>
              <a:t> </a:t>
            </a:r>
            <a:r>
              <a:rPr lang="en-US" dirty="0" err="1" smtClean="0">
                <a:latin typeface="Times New Roman" charset="0"/>
              </a:rPr>
              <a:t>Bahçe</a:t>
            </a:r>
            <a:r>
              <a:rPr lang="en-US" dirty="0" smtClean="0">
                <a:latin typeface="Times New Roman" charset="0"/>
              </a:rPr>
              <a:t>, </a:t>
            </a:r>
            <a:r>
              <a:rPr lang="en-US" dirty="0" err="1" smtClean="0">
                <a:latin typeface="Times New Roman" charset="0"/>
              </a:rPr>
              <a:t>Sadık</a:t>
            </a:r>
            <a:r>
              <a:rPr lang="en-US" dirty="0" smtClean="0">
                <a:latin typeface="Times New Roman" charset="0"/>
              </a:rPr>
              <a:t> (2012).</a:t>
            </a:r>
            <a:endParaRPr lang="en-US" dirty="0">
              <a:latin typeface="Times New Roman" charset="0"/>
            </a:endParaRPr>
          </a:p>
          <a:p>
            <a:pPr marL="0" indent="0">
              <a:buFont typeface="Wingdings" charset="0"/>
              <a:buNone/>
            </a:pPr>
            <a:r>
              <a:rPr lang="en-US" dirty="0" err="1" smtClean="0">
                <a:latin typeface="Times New Roman" charset="0"/>
              </a:rPr>
              <a:t>Özel</a:t>
            </a:r>
            <a:r>
              <a:rPr lang="en-US" dirty="0" smtClean="0">
                <a:latin typeface="Times New Roman" charset="0"/>
              </a:rPr>
              <a:t> </a:t>
            </a:r>
            <a:r>
              <a:rPr lang="en-US" dirty="0" err="1">
                <a:latin typeface="Times New Roman" charset="0"/>
              </a:rPr>
              <a:t>İlgi</a:t>
            </a:r>
            <a:r>
              <a:rPr lang="en-US" dirty="0">
                <a:latin typeface="Times New Roman" charset="0"/>
              </a:rPr>
              <a:t> </a:t>
            </a:r>
            <a:r>
              <a:rPr lang="en-US" dirty="0" err="1" smtClean="0">
                <a:latin typeface="Times New Roman" charset="0"/>
              </a:rPr>
              <a:t>Turizmi</a:t>
            </a:r>
            <a:r>
              <a:rPr lang="en-US" dirty="0" smtClean="0">
                <a:latin typeface="Times New Roman" charset="0"/>
              </a:rPr>
              <a:t>, </a:t>
            </a:r>
            <a:r>
              <a:rPr lang="en-US" dirty="0" err="1" smtClean="0">
                <a:latin typeface="Times New Roman" charset="0"/>
              </a:rPr>
              <a:t>Detay</a:t>
            </a:r>
            <a:r>
              <a:rPr lang="en-US" dirty="0" smtClean="0">
                <a:latin typeface="Times New Roman" charset="0"/>
              </a:rPr>
              <a:t> </a:t>
            </a:r>
            <a:r>
              <a:rPr lang="en-US" dirty="0" err="1" smtClean="0">
                <a:latin typeface="Times New Roman" charset="0"/>
              </a:rPr>
              <a:t>Yayıncılık</a:t>
            </a:r>
            <a:r>
              <a:rPr lang="en-US" dirty="0" smtClean="0">
                <a:latin typeface="Times New Roman" charset="0"/>
              </a:rPr>
              <a:t>, Ankara.</a:t>
            </a:r>
            <a:endParaRPr lang="en-US" dirty="0">
              <a:latin typeface="Times New Roman" charset="0"/>
            </a:endParaRPr>
          </a:p>
          <a:p>
            <a:pPr marL="0" indent="0">
              <a:buFont typeface="Wingdings" charset="0"/>
              <a:buNone/>
            </a:pPr>
            <a:endParaRPr lang="en-US" dirty="0" smtClean="0">
              <a:latin typeface="Times New Roman" charset="0"/>
            </a:endParaRPr>
          </a:p>
          <a:p>
            <a:pPr marL="0" indent="0">
              <a:buFont typeface="Wingdings" charset="0"/>
              <a:buNone/>
            </a:pPr>
            <a:r>
              <a:rPr lang="en-US" dirty="0" smtClean="0">
                <a:latin typeface="Times New Roman" charset="0"/>
              </a:rPr>
              <a:t>WTO </a:t>
            </a:r>
            <a:r>
              <a:rPr lang="en-US" dirty="0" err="1">
                <a:latin typeface="Times New Roman" charset="0"/>
              </a:rPr>
              <a:t>S</a:t>
            </a:r>
            <a:r>
              <a:rPr lang="en-US" dirty="0" err="1" smtClean="0">
                <a:latin typeface="Times New Roman" charset="0"/>
              </a:rPr>
              <a:t>ürdürülebilir</a:t>
            </a:r>
            <a:r>
              <a:rPr lang="en-US" dirty="0" smtClean="0">
                <a:latin typeface="Times New Roman" charset="0"/>
              </a:rPr>
              <a:t> </a:t>
            </a:r>
            <a:r>
              <a:rPr lang="en-US" dirty="0" err="1">
                <a:latin typeface="Times New Roman" charset="0"/>
              </a:rPr>
              <a:t>T</a:t>
            </a:r>
            <a:r>
              <a:rPr lang="en-US" dirty="0" err="1" smtClean="0">
                <a:latin typeface="Times New Roman" charset="0"/>
              </a:rPr>
              <a:t>urizm</a:t>
            </a:r>
            <a:r>
              <a:rPr lang="en-US" dirty="0" smtClean="0">
                <a:latin typeface="Times New Roman" charset="0"/>
              </a:rPr>
              <a:t> </a:t>
            </a:r>
            <a:r>
              <a:rPr lang="en-US" dirty="0" err="1" smtClean="0">
                <a:latin typeface="Times New Roman" charset="0"/>
              </a:rPr>
              <a:t>Tanımı</a:t>
            </a:r>
            <a:endParaRPr lang="en-US" dirty="0" smtClean="0">
              <a:latin typeface="Times New Roman" charset="0"/>
            </a:endParaRPr>
          </a:p>
          <a:p>
            <a:pPr marL="0" indent="0">
              <a:buFont typeface="Wingdings" charset="0"/>
              <a:buNone/>
            </a:pPr>
            <a:endParaRPr lang="en-US" dirty="0">
              <a:latin typeface="Times New Roman" charset="0"/>
            </a:endParaRPr>
          </a:p>
          <a:p>
            <a:pPr marL="0" indent="0">
              <a:buFont typeface="Wingdings" charset="0"/>
              <a:buNone/>
            </a:pPr>
            <a:endParaRPr lang="en-US" dirty="0" smtClean="0">
              <a:latin typeface="Times New Roman" charset="0"/>
            </a:endParaRPr>
          </a:p>
          <a:p>
            <a:pPr marL="0" indent="0">
              <a:buFont typeface="Wingdings" charset="0"/>
              <a:buNone/>
            </a:pPr>
            <a:endParaRPr lang="en-US" dirty="0">
              <a:latin typeface="Times New Roman" charset="0"/>
            </a:endParaRPr>
          </a:p>
          <a:p>
            <a:pPr marL="0" indent="0">
              <a:buFont typeface="Wingdings" charset="0"/>
              <a:buNone/>
            </a:pPr>
            <a:endParaRPr lang="en-US" dirty="0">
              <a:latin typeface="Times New Roman" charset="0"/>
            </a:endParaRPr>
          </a:p>
        </p:txBody>
      </p:sp>
    </p:spTree>
    <p:extLst>
      <p:ext uri="{BB962C8B-B14F-4D97-AF65-F5344CB8AC3E}">
        <p14:creationId xmlns:p14="http://schemas.microsoft.com/office/powerpoint/2010/main" val="10149247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381</TotalTime>
  <Words>217</Words>
  <Application>Microsoft Macintosh PowerPoint</Application>
  <PresentationFormat>On-screen Show (4:3)</PresentationFormat>
  <Paragraphs>46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ÖZEL İLGİ TURİZMİ (Alternatif ve Sürdürülebilirlik Kavramları)-2</vt:lpstr>
      <vt:lpstr>‘‘Sürdürülebilir Turizm” Kavramı</vt:lpstr>
      <vt:lpstr>Alternatif  Turizm çeşidi olarak sayabileceğimiz  özel ilgi turizm çeşitlerini 4 başlıkta inceleyebiliriz: </vt:lpstr>
      <vt:lpstr>Kültüre Dayalı Özel İlgi Turizmi</vt:lpstr>
      <vt:lpstr>Doğaya Dayalı Özel İlgi Turizmi</vt:lpstr>
      <vt:lpstr>Eğitime Dayalı Özel İlgi Turizmi</vt:lpstr>
      <vt:lpstr>Hobiye Dayalı Özel İlgi Turizmi</vt:lpstr>
      <vt:lpstr>KAYNAK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ÖZEL İLGİ TURİZMİ (Alternatif ve Sürdürülebilirlik Kavramları)-2</dc:title>
  <dc:creator>azade</dc:creator>
  <cp:lastModifiedBy>azade</cp:lastModifiedBy>
  <cp:revision>6</cp:revision>
  <dcterms:created xsi:type="dcterms:W3CDTF">2017-10-27T21:32:17Z</dcterms:created>
  <dcterms:modified xsi:type="dcterms:W3CDTF">2017-10-31T16:42:51Z</dcterms:modified>
</cp:coreProperties>
</file>