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8" r:id="rId3"/>
    <p:sldId id="261" r:id="rId4"/>
    <p:sldId id="322" r:id="rId5"/>
    <p:sldId id="325" r:id="rId6"/>
    <p:sldId id="277" r:id="rId7"/>
    <p:sldId id="275" r:id="rId8"/>
    <p:sldId id="279" r:id="rId9"/>
    <p:sldId id="281" r:id="rId10"/>
    <p:sldId id="283" r:id="rId11"/>
    <p:sldId id="285" r:id="rId12"/>
    <p:sldId id="286" r:id="rId13"/>
    <p:sldId id="289" r:id="rId14"/>
    <p:sldId id="290" r:id="rId15"/>
    <p:sldId id="323" r:id="rId16"/>
    <p:sldId id="292" r:id="rId17"/>
    <p:sldId id="293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5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A7773D-B850-4CD5-8066-8E3924AB1103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C05BB8-9277-43B8-83E3-A9FC6D13711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5045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05BB8-9277-43B8-83E3-A9FC6D13711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 idx="4294967295"/>
          </p:nvPr>
        </p:nvSpPr>
        <p:spPr>
          <a:xfrm>
            <a:off x="323528" y="404664"/>
            <a:ext cx="8458200" cy="61214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z="4800" u="sng" dirty="0" smtClean="0">
                <a:solidFill>
                  <a:srgbClr val="C00000"/>
                </a:solidFill>
              </a:rPr>
              <a:t/>
            </a:r>
            <a:br>
              <a:rPr lang="tr-TR" sz="4800" u="sng" dirty="0" smtClean="0">
                <a:solidFill>
                  <a:srgbClr val="C00000"/>
                </a:solidFill>
              </a:rPr>
            </a:br>
            <a:r>
              <a:rPr lang="tr-TR" sz="4900" dirty="0" smtClean="0">
                <a:solidFill>
                  <a:srgbClr val="FF0066"/>
                </a:solidFill>
                <a:latin typeface="Arial Black" panose="020B0A04020102020204" pitchFamily="34" charset="0"/>
              </a:rPr>
              <a:t>LİKENLER </a:t>
            </a:r>
            <a:r>
              <a:rPr lang="tr-TR" sz="4900" dirty="0" smtClean="0">
                <a:solidFill>
                  <a:srgbClr val="FF0066"/>
                </a:solidFill>
                <a:latin typeface="Arial Black" panose="020B0A04020102020204" pitchFamily="34" charset="0"/>
              </a:rPr>
              <a:t>&amp; EĞRELTİLER</a:t>
            </a:r>
            <a:r>
              <a:rPr lang="tr-TR" sz="49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/>
            </a:r>
            <a:br>
              <a:rPr lang="tr-TR" sz="4900" dirty="0" smtClean="0">
                <a:solidFill>
                  <a:srgbClr val="00B050"/>
                </a:solidFill>
                <a:latin typeface="Arial Black" panose="020B0A04020102020204" pitchFamily="34" charset="0"/>
              </a:rPr>
            </a:br>
            <a:r>
              <a:rPr lang="tr-TR" sz="49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 </a:t>
            </a:r>
            <a:r>
              <a:rPr lang="tr-TR" sz="4900" dirty="0">
                <a:solidFill>
                  <a:srgbClr val="00B050"/>
                </a:solidFill>
                <a:latin typeface="Arial Black" panose="020B0A04020102020204" pitchFamily="34" charset="0"/>
              </a:rPr>
              <a:t/>
            </a:r>
            <a:br>
              <a:rPr lang="tr-TR" sz="4900" dirty="0">
                <a:solidFill>
                  <a:srgbClr val="00B050"/>
                </a:solidFill>
                <a:latin typeface="Arial Black" panose="020B0A04020102020204" pitchFamily="34" charset="0"/>
              </a:rPr>
            </a:br>
            <a:r>
              <a:rPr lang="tr-TR" sz="4900" dirty="0">
                <a:solidFill>
                  <a:srgbClr val="00B050"/>
                </a:solidFill>
                <a:latin typeface="Arial Black" panose="020B0A04020102020204" pitchFamily="34" charset="0"/>
              </a:rPr>
              <a:t> </a:t>
            </a:r>
            <a:r>
              <a:rPr lang="tr-TR" sz="4900" dirty="0">
                <a:latin typeface="Arial Black" panose="020B0A04020102020204" pitchFamily="34" charset="0"/>
              </a:rPr>
              <a:t/>
            </a:r>
            <a:br>
              <a:rPr lang="tr-TR" sz="4900" dirty="0">
                <a:latin typeface="Arial Black" panose="020B0A04020102020204" pitchFamily="34" charset="0"/>
              </a:rPr>
            </a:br>
            <a:r>
              <a:rPr lang="tr-TR" sz="4900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 </a:t>
            </a:r>
            <a:r>
              <a:rPr lang="tr-TR" sz="4900" dirty="0" smtClean="0">
                <a:latin typeface="Arial Black" panose="020B0A04020102020204" pitchFamily="34" charset="0"/>
              </a:rPr>
              <a:t/>
            </a:r>
            <a:br>
              <a:rPr lang="tr-TR" sz="4900" dirty="0" smtClean="0">
                <a:latin typeface="Arial Black" panose="020B0A04020102020204" pitchFamily="34" charset="0"/>
              </a:rPr>
            </a:br>
            <a:endParaRPr lang="tr-TR" sz="4900" dirty="0">
              <a:latin typeface="Arial Black" panose="020B0A040201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4294967295"/>
          </p:nvPr>
        </p:nvSpPr>
        <p:spPr>
          <a:xfrm>
            <a:off x="1331640" y="2420888"/>
            <a:ext cx="6400800" cy="1752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>
                <a:solidFill>
                  <a:srgbClr val="3333FF"/>
                </a:solidFill>
              </a:rPr>
              <a:t>(MORFOLOJİK ÇALIŞMA)</a:t>
            </a:r>
            <a:r>
              <a:rPr lang="tr-TR" dirty="0" smtClean="0">
                <a:solidFill>
                  <a:srgbClr val="3333FF"/>
                </a:solidFill>
              </a:rPr>
              <a:t>      </a:t>
            </a:r>
            <a:r>
              <a:rPr lang="tr-TR" dirty="0" smtClean="0"/>
              <a:t>                            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2305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4"/>
          <p:cNvSpPr>
            <a:spLocks noChangeArrowheads="1"/>
          </p:cNvSpPr>
          <p:nvPr/>
        </p:nvSpPr>
        <p:spPr bwMode="auto">
          <a:xfrm>
            <a:off x="539750" y="136525"/>
            <a:ext cx="59857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tr-TR" sz="2800" b="1" dirty="0" smtClean="0">
                <a:solidFill>
                  <a:srgbClr val="3333FF"/>
                </a:solidFill>
                <a:latin typeface="+mn-lt"/>
              </a:rPr>
              <a:t>5. B.A: </a:t>
            </a:r>
            <a:r>
              <a:rPr lang="tr-TR" altLang="tr-TR" sz="2800" b="1" i="1" dirty="0" err="1" smtClean="0">
                <a:solidFill>
                  <a:srgbClr val="3333FF"/>
                </a:solidFill>
                <a:latin typeface="+mn-lt"/>
              </a:rPr>
              <a:t>Cladonia</a:t>
            </a:r>
            <a:r>
              <a:rPr lang="tr-TR" altLang="tr-TR" sz="2800" b="1" i="1" dirty="0" smtClean="0">
                <a:solidFill>
                  <a:srgbClr val="3333FF"/>
                </a:solidFill>
                <a:latin typeface="+mn-lt"/>
              </a:rPr>
              <a:t> </a:t>
            </a:r>
            <a:r>
              <a:rPr lang="tr-TR" altLang="tr-TR" sz="2800" b="1" i="1" dirty="0" err="1">
                <a:solidFill>
                  <a:srgbClr val="3333FF"/>
                </a:solidFill>
                <a:latin typeface="+mn-lt"/>
              </a:rPr>
              <a:t>pyxidata</a:t>
            </a:r>
            <a:r>
              <a:rPr lang="tr-TR" altLang="tr-TR" sz="2800" b="1" i="1" dirty="0">
                <a:solidFill>
                  <a:srgbClr val="3333FF"/>
                </a:solidFill>
                <a:latin typeface="+mn-lt"/>
              </a:rPr>
              <a:t> </a:t>
            </a:r>
            <a:r>
              <a:rPr lang="en-US" altLang="tr-TR" sz="2800" dirty="0">
                <a:solidFill>
                  <a:srgbClr val="00CC00"/>
                </a:solidFill>
                <a:latin typeface="+mn-lt"/>
              </a:rPr>
              <a:t>(</a:t>
            </a:r>
            <a:r>
              <a:rPr lang="en-US" altLang="tr-TR" sz="2800" dirty="0" err="1">
                <a:solidFill>
                  <a:srgbClr val="00CC00"/>
                </a:solidFill>
                <a:latin typeface="+mn-lt"/>
              </a:rPr>
              <a:t>Kadeh</a:t>
            </a:r>
            <a:r>
              <a:rPr lang="en-US" altLang="tr-TR" sz="2800" dirty="0">
                <a:solidFill>
                  <a:srgbClr val="00CC00"/>
                </a:solidFill>
                <a:latin typeface="+mn-lt"/>
              </a:rPr>
              <a:t> </a:t>
            </a:r>
            <a:r>
              <a:rPr lang="en-US" altLang="tr-TR" sz="2800" dirty="0" err="1">
                <a:solidFill>
                  <a:srgbClr val="00CC00"/>
                </a:solidFill>
                <a:latin typeface="+mn-lt"/>
              </a:rPr>
              <a:t>likeni</a:t>
            </a:r>
            <a:r>
              <a:rPr lang="en-US" altLang="tr-TR" sz="2800" dirty="0">
                <a:solidFill>
                  <a:srgbClr val="00CC00"/>
                </a:solidFill>
                <a:latin typeface="+mn-lt"/>
              </a:rPr>
              <a:t>)</a:t>
            </a:r>
            <a:endParaRPr lang="tr-TR" altLang="tr-TR" sz="2800" b="1" i="1" dirty="0">
              <a:solidFill>
                <a:srgbClr val="00CC00"/>
              </a:solidFill>
              <a:latin typeface="+mn-lt"/>
            </a:endParaRPr>
          </a:p>
        </p:txBody>
      </p:sp>
      <p:sp>
        <p:nvSpPr>
          <p:cNvPr id="113670" name="6 Metin kutusu"/>
          <p:cNvSpPr txBox="1">
            <a:spLocks noChangeArrowheads="1"/>
          </p:cNvSpPr>
          <p:nvPr/>
        </p:nvSpPr>
        <p:spPr bwMode="auto">
          <a:xfrm>
            <a:off x="971600" y="556135"/>
            <a:ext cx="3739059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D.A: </a:t>
            </a:r>
            <a:r>
              <a:rPr lang="tr-TR" altLang="tr-TR" sz="2400" b="1" dirty="0" err="1" smtClean="0">
                <a:solidFill>
                  <a:srgbClr val="3333FF"/>
                </a:solidFill>
                <a:latin typeface="+mj-lt"/>
              </a:rPr>
              <a:t>Lichen</a:t>
            </a:r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 </a:t>
            </a:r>
            <a:r>
              <a:rPr lang="tr-TR" altLang="tr-TR" sz="2400" b="1" dirty="0" err="1">
                <a:solidFill>
                  <a:srgbClr val="3333FF"/>
                </a:solidFill>
                <a:latin typeface="+mj-lt"/>
              </a:rPr>
              <a:t>Pyxidata</a:t>
            </a:r>
            <a:endParaRPr lang="fr-FR" altLang="tr-TR" sz="2400" b="1" dirty="0">
              <a:solidFill>
                <a:srgbClr val="3333FF"/>
              </a:solidFill>
              <a:latin typeface="+mj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67544" y="1250489"/>
            <a:ext cx="792690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tr-TR" sz="20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Dalsı</a:t>
            </a:r>
            <a:r>
              <a:rPr lang="tr-TR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liken</a:t>
            </a:r>
            <a:r>
              <a:rPr lang="tr-TR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grubundadır.</a:t>
            </a:r>
          </a:p>
          <a:p>
            <a:pPr fontAlgn="base">
              <a:lnSpc>
                <a:spcPct val="150000"/>
              </a:lnSpc>
            </a:pP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Tallusları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1.5-2.5 cm boyunda, uzun saplı bir kadeh biçiminde ve beyazımsı-yeşil renklidir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Ağaç diplerinde ve çürümekte olan ağaç kütükleri üzerinde bulunur.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fontAlgn="base">
              <a:lnSpc>
                <a:spcPct val="150000"/>
              </a:lnSpc>
            </a:pP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Ekspektoran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(Göğüs yumuşatıcı) etkilidir. Boğmaca öksürüğünde kullanılmıştır.</a:t>
            </a:r>
          </a:p>
          <a:p>
            <a:pPr fontAlgn="base">
              <a:lnSpc>
                <a:spcPct val="150000"/>
              </a:lnSpc>
            </a:pP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Usnik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asit,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vulpinik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asit,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evernik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asit vb gibi asitler antibiyotik etkisi vardır Gram (+) koklara karşı etkilidir. </a:t>
            </a:r>
          </a:p>
        </p:txBody>
      </p:sp>
    </p:spTree>
    <p:extLst>
      <p:ext uri="{BB962C8B-B14F-4D97-AF65-F5344CB8AC3E}">
        <p14:creationId xmlns:p14="http://schemas.microsoft.com/office/powerpoint/2010/main" val="34668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3" name="Rectangle 6"/>
          <p:cNvSpPr>
            <a:spLocks noChangeArrowheads="1"/>
          </p:cNvSpPr>
          <p:nvPr/>
        </p:nvSpPr>
        <p:spPr bwMode="auto">
          <a:xfrm>
            <a:off x="357188" y="1782763"/>
            <a:ext cx="84296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tr-TR" sz="4000" dirty="0" err="1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Divisio</a:t>
            </a:r>
            <a:r>
              <a:rPr lang="en-US" altLang="tr-TR" sz="4000" dirty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 : </a:t>
            </a:r>
            <a:r>
              <a:rPr lang="en-US" altLang="tr-TR" sz="4000" b="1" dirty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PTERIDOPHYTA</a:t>
            </a:r>
            <a:endParaRPr lang="tr-TR" altLang="tr-TR" sz="4000" dirty="0">
              <a:solidFill>
                <a:srgbClr val="C00000"/>
              </a:solidFill>
              <a:latin typeface="Arial Black" pitchFamily="34" charset="0"/>
            </a:endParaRPr>
          </a:p>
          <a:p>
            <a:r>
              <a:rPr lang="en-US" altLang="tr-TR" sz="4000" dirty="0" err="1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Bölüm</a:t>
            </a:r>
            <a:r>
              <a:rPr lang="en-US" altLang="tr-TR" sz="4000" dirty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 : </a:t>
            </a:r>
            <a:r>
              <a:rPr lang="en-US" altLang="tr-TR" sz="4000" dirty="0" err="1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Borulu</a:t>
            </a:r>
            <a:r>
              <a:rPr lang="en-US" altLang="tr-TR" sz="4000" dirty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en-US" altLang="tr-TR" sz="4000" dirty="0" err="1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Kriptogamlar</a:t>
            </a:r>
            <a:r>
              <a:rPr lang="en-US" altLang="tr-TR" sz="4000" dirty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, </a:t>
            </a:r>
            <a:r>
              <a:rPr lang="tr-TR" altLang="tr-TR" sz="4000" dirty="0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                  </a:t>
            </a:r>
          </a:p>
          <a:p>
            <a:r>
              <a:rPr lang="tr-TR" altLang="tr-TR" sz="4000" dirty="0">
                <a:solidFill>
                  <a:srgbClr val="C00000"/>
                </a:solidFill>
                <a:latin typeface="Arial Black" pitchFamily="34" charset="0"/>
              </a:rPr>
              <a:t>             </a:t>
            </a:r>
            <a:r>
              <a:rPr lang="en-US" altLang="tr-TR" sz="4000" dirty="0" err="1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rPr>
              <a:t>Eğreltiler</a:t>
            </a:r>
            <a:endParaRPr lang="en-US" altLang="tr-TR" sz="4000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44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60648"/>
            <a:ext cx="8964488" cy="6264696"/>
          </a:xfrm>
        </p:spPr>
        <p:txBody>
          <a:bodyPr>
            <a:noAutofit/>
          </a:bodyPr>
          <a:lstStyle/>
          <a:p>
            <a:pPr lvl="0" fontAlgn="base">
              <a:lnSpc>
                <a:spcPct val="150000"/>
              </a:lnSpc>
              <a:buNone/>
            </a:pPr>
            <a:r>
              <a:rPr lang="tr-TR" sz="1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Kök, gövde ve yaprak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farkılaşması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vardır. </a:t>
            </a:r>
            <a:r>
              <a:rPr lang="tr-TR" sz="16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İ</a:t>
            </a:r>
            <a:r>
              <a:rPr lang="tr-TR" sz="1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letim </a:t>
            </a:r>
            <a:r>
              <a:rPr lang="tr-TR" sz="1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demetleri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taşırlar. </a:t>
            </a:r>
          </a:p>
          <a:p>
            <a:pPr lvl="0" fontAlgn="base">
              <a:lnSpc>
                <a:spcPct val="150000"/>
              </a:lnSpc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Sporla çoğalan kara bitkileridir. </a:t>
            </a:r>
            <a:r>
              <a:rPr lang="tr-TR" sz="1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Sporla </a:t>
            </a:r>
            <a:r>
              <a:rPr lang="tr-TR" sz="1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ürerler.</a:t>
            </a:r>
          </a:p>
          <a:p>
            <a:pPr marL="0" lvl="0" indent="0" fontAlgn="base">
              <a:lnSpc>
                <a:spcPct val="150000"/>
              </a:lnSpc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Genel olarak nemli ve gölgeli yerlerde yetişirler.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Başlıca 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tropikal ve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subtropikal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bölgelerde ve yağmur ormanlarında yaşarlar. Karbonifer dönende ağaç boyuna ulaşmış  dominant bitkiler bu günkü kömür yataklarının kökenini oluşturmuşlardır. </a:t>
            </a:r>
          </a:p>
          <a:p>
            <a:pPr marL="0" lvl="0" indent="0" fontAlgn="base">
              <a:lnSpc>
                <a:spcPct val="150000"/>
              </a:lnSpc>
              <a:buNone/>
            </a:pP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lnSpc>
                <a:spcPct val="150000"/>
              </a:lnSpc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Toprak altında yatay olarak uzanan </a:t>
            </a:r>
            <a:r>
              <a:rPr lang="tr-TR" sz="1600" b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rizom (toprak altı gövdesi)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vardır. Bunlar her yıl yaprak şeklinde çok sayıda sürgün verir. Yapraklar </a:t>
            </a:r>
            <a:r>
              <a:rPr lang="tr-TR" sz="1600" b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gençken zemberek gibi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kıvrık olup keman başına benzer ve geliştikçe zemberek açılır ve uzar.</a:t>
            </a:r>
          </a:p>
          <a:p>
            <a:pPr lvl="0" fontAlgn="base">
              <a:lnSpc>
                <a:spcPct val="150000"/>
              </a:lnSpc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Yapraklar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pennat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veya 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bipennattır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fontAlgn="base">
              <a:lnSpc>
                <a:spcPct val="150000"/>
              </a:lnSpc>
              <a:buNone/>
            </a:pPr>
            <a:r>
              <a:rPr lang="tr-TR" sz="1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Pinna</a:t>
            </a:r>
            <a:r>
              <a:rPr lang="tr-TR" sz="1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1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pinnulalar</a:t>
            </a:r>
            <a:r>
              <a:rPr lang="tr-TR" sz="1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değişik şekiller </a:t>
            </a:r>
            <a:r>
              <a:rPr lang="tr-TR" sz="1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(böbrek, küre, şerit)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gösterir.</a:t>
            </a:r>
          </a:p>
          <a:p>
            <a:pPr lvl="0" fontAlgn="base">
              <a:lnSpc>
                <a:spcPct val="150000"/>
              </a:lnSpc>
              <a:buNone/>
            </a:pP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lnSpc>
                <a:spcPct val="150000"/>
              </a:lnSpc>
              <a:buNone/>
            </a:pPr>
            <a:r>
              <a:rPr lang="tr-TR" sz="1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SPORANGİYUM: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eğreltilerde üremeyi sağlayan yapılardır.</a:t>
            </a:r>
          </a:p>
          <a:p>
            <a:pPr marL="0" lvl="0" indent="0" fontAlgn="base">
              <a:lnSpc>
                <a:spcPct val="150000"/>
              </a:lnSpc>
              <a:buNone/>
            </a:pPr>
            <a:r>
              <a:rPr lang="tr-TR" sz="16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SORUS: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Spor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taşıyan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sporangiyum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topluluklarına verilen isimdir. Yani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sporangiyum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topluluklarıdır.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Sorusların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üzeri çoğu zaman 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induzyum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adı verilen ince bir zarla örtülüdür.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719254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4294967295"/>
          </p:nvPr>
        </p:nvSpPr>
        <p:spPr>
          <a:xfrm>
            <a:off x="1" y="908720"/>
            <a:ext cx="8820472" cy="5032375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0" algn="l"/>
              </a:tabLst>
            </a:pPr>
            <a:r>
              <a:rPr lang="tr-TR" sz="24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Fam</a:t>
            </a:r>
            <a:r>
              <a:rPr lang="tr-TR" sz="24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4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Aspleniaceae</a:t>
            </a:r>
            <a:endParaRPr lang="tr-TR" sz="2400" b="1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tabLst>
                <a:tab pos="0" algn="l"/>
              </a:tabLst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  <a:tabLst>
                <a:tab pos="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Yaprakları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basit, enli şerit şeklindedir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None/>
              <a:tabLst>
                <a:tab pos="0" algn="l"/>
              </a:tabLst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  <a:tabLst>
                <a:tab pos="0" algn="l"/>
              </a:tabLst>
            </a:pP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Soruslar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yaprağın alt yüzünde, orta damarın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iki tarafında   </a:t>
            </a:r>
            <a:r>
              <a:rPr lang="tr-TR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linear</a:t>
            </a:r>
            <a:r>
              <a:rPr lang="tr-TR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2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birbirine </a:t>
            </a:r>
            <a:r>
              <a:rPr lang="tr-TR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paralel orak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bulunur.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  <a:tabLst>
                <a:tab pos="0" algn="l"/>
              </a:tabLst>
            </a:pPr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İnduzyum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sarı renkli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sorusları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kaplar. </a:t>
            </a:r>
          </a:p>
          <a:p>
            <a:pPr marL="0" lvl="0" indent="0">
              <a:buNone/>
              <a:tabLst>
                <a:tab pos="0" algn="l"/>
              </a:tabLst>
            </a:pPr>
            <a:endParaRPr lang="tr-TR" sz="2800" b="1" dirty="0">
              <a:solidFill>
                <a:srgbClr val="00CC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  <a:tabLst>
                <a:tab pos="0" algn="l"/>
              </a:tabLst>
            </a:pPr>
            <a:r>
              <a:rPr lang="tr-TR" sz="2800" b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Olgun örneklerde  </a:t>
            </a:r>
            <a:r>
              <a:rPr lang="tr-TR" sz="2800" b="1" dirty="0" err="1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induzyum</a:t>
            </a:r>
            <a:r>
              <a:rPr lang="tr-TR" sz="2800" b="1" dirty="0" smtClean="0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 parçalanır ve  kalıntısı  kalır.</a:t>
            </a:r>
            <a:endParaRPr lang="tr-TR" sz="2800" b="1" dirty="0">
              <a:solidFill>
                <a:srgbClr val="00CC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tabLst>
                <a:tab pos="0" algn="l"/>
              </a:tabLst>
            </a:pPr>
            <a:endParaRPr lang="tr-T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" y="230832"/>
            <a:ext cx="5868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3333FF"/>
                </a:solidFill>
              </a:rPr>
              <a:t>1.B.A: </a:t>
            </a:r>
            <a:r>
              <a:rPr lang="tr-TR" sz="2400" b="1" i="1" dirty="0" err="1">
                <a:solidFill>
                  <a:srgbClr val="3333FF"/>
                </a:solidFill>
              </a:rPr>
              <a:t>Phyllitis</a:t>
            </a:r>
            <a:r>
              <a:rPr lang="tr-TR" sz="2400" b="1" i="1" dirty="0">
                <a:solidFill>
                  <a:srgbClr val="3333FF"/>
                </a:solidFill>
              </a:rPr>
              <a:t> </a:t>
            </a:r>
            <a:r>
              <a:rPr lang="tr-TR" sz="2400" b="1" i="1" dirty="0" err="1">
                <a:solidFill>
                  <a:srgbClr val="3333FF"/>
                </a:solidFill>
              </a:rPr>
              <a:t>scolopendrium</a:t>
            </a:r>
            <a:r>
              <a:rPr lang="tr-TR" sz="2400" b="1" dirty="0">
                <a:solidFill>
                  <a:srgbClr val="3333FF"/>
                </a:solidFill>
              </a:rPr>
              <a:t> (Geyikdili)</a:t>
            </a:r>
            <a:endParaRPr lang="tr-TR" sz="24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382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sz="half" idx="4294967295"/>
          </p:nvPr>
        </p:nvSpPr>
        <p:spPr>
          <a:xfrm>
            <a:off x="323528" y="620713"/>
            <a:ext cx="8820472" cy="59039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b="1" dirty="0" err="1" smtClean="0">
                <a:solidFill>
                  <a:srgbClr val="3333FF"/>
                </a:solidFill>
              </a:rPr>
              <a:t>Fam</a:t>
            </a:r>
            <a:r>
              <a:rPr lang="tr-TR" sz="2400" b="1" dirty="0">
                <a:solidFill>
                  <a:srgbClr val="3333FF"/>
                </a:solidFill>
              </a:rPr>
              <a:t>: </a:t>
            </a:r>
            <a:r>
              <a:rPr lang="tr-TR" sz="2400" b="1" dirty="0" err="1" smtClean="0">
                <a:solidFill>
                  <a:srgbClr val="3333FF"/>
                </a:solidFill>
              </a:rPr>
              <a:t>Polypodiaceae</a:t>
            </a:r>
            <a:endParaRPr lang="tr-TR" sz="2400" b="1" dirty="0" smtClean="0">
              <a:solidFill>
                <a:srgbClr val="3333FF"/>
              </a:solidFill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tr-TR" sz="2800" dirty="0" smtClean="0"/>
              <a:t>Çok </a:t>
            </a:r>
            <a:r>
              <a:rPr lang="tr-TR" sz="2800" dirty="0"/>
              <a:t>yıllık, etli ve sürünücü </a:t>
            </a:r>
            <a:r>
              <a:rPr lang="tr-TR" sz="2800" dirty="0" err="1" smtClean="0"/>
              <a:t>rizomları</a:t>
            </a:r>
            <a:r>
              <a:rPr lang="tr-TR" sz="2800" dirty="0" smtClean="0"/>
              <a:t> vardır. Kayalar </a:t>
            </a:r>
            <a:r>
              <a:rPr lang="tr-TR" sz="2800" dirty="0"/>
              <a:t>arasında </a:t>
            </a:r>
            <a:r>
              <a:rPr lang="tr-TR" sz="2800" b="1" dirty="0"/>
              <a:t>veya</a:t>
            </a:r>
            <a:r>
              <a:rPr lang="tr-TR" sz="2800" dirty="0"/>
              <a:t> ağaç diplerinde yetişir</a:t>
            </a:r>
            <a:r>
              <a:rPr lang="tr-TR" sz="2800" dirty="0" smtClean="0"/>
              <a:t>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tr-TR" sz="2800" dirty="0" smtClean="0"/>
              <a:t>Yapraklar</a:t>
            </a:r>
            <a:r>
              <a:rPr lang="tr-TR" sz="2800" b="1" dirty="0" smtClean="0">
                <a:solidFill>
                  <a:srgbClr val="00CC00"/>
                </a:solidFill>
              </a:rPr>
              <a:t> </a:t>
            </a:r>
            <a:r>
              <a:rPr lang="tr-TR" sz="2800" b="1" dirty="0" err="1">
                <a:solidFill>
                  <a:srgbClr val="00CC00"/>
                </a:solidFill>
              </a:rPr>
              <a:t>pennatifit</a:t>
            </a:r>
            <a:r>
              <a:rPr lang="tr-TR" sz="2800" b="1" dirty="0" smtClean="0">
                <a:solidFill>
                  <a:srgbClr val="00CC00"/>
                </a:solidFill>
              </a:rPr>
              <a:t>,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tr-TR" sz="2800" dirty="0" smtClean="0"/>
              <a:t> </a:t>
            </a:r>
            <a:r>
              <a:rPr lang="tr-TR" sz="2800" dirty="0"/>
              <a:t>lobları uzunca </a:t>
            </a:r>
            <a:r>
              <a:rPr lang="tr-TR" sz="2800" dirty="0" err="1"/>
              <a:t>oblong</a:t>
            </a:r>
            <a:r>
              <a:rPr lang="tr-TR" sz="2800" dirty="0"/>
              <a:t>, kenarları tam veya hafif dişlidir</a:t>
            </a:r>
            <a:r>
              <a:rPr lang="tr-TR" sz="2800" dirty="0" smtClean="0"/>
              <a:t>.</a:t>
            </a:r>
          </a:p>
          <a:p>
            <a:pPr lvl="0">
              <a:lnSpc>
                <a:spcPct val="120000"/>
              </a:lnSpc>
              <a:buNone/>
            </a:pPr>
            <a:r>
              <a:rPr lang="tr-TR" sz="2800" b="1" dirty="0" err="1" smtClean="0">
                <a:solidFill>
                  <a:srgbClr val="3333FF"/>
                </a:solidFill>
              </a:rPr>
              <a:t>Soruslar</a:t>
            </a:r>
            <a:r>
              <a:rPr lang="tr-TR" sz="2800" b="1" dirty="0" smtClean="0">
                <a:solidFill>
                  <a:srgbClr val="3333FF"/>
                </a:solidFill>
              </a:rPr>
              <a:t> küresel, belirgindir.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tr-TR" sz="2800" dirty="0" smtClean="0"/>
              <a:t>orta damarının iki kenarında Çitler halinde dizilmişlerdir</a:t>
            </a:r>
          </a:p>
          <a:p>
            <a:pPr lvl="0">
              <a:lnSpc>
                <a:spcPct val="120000"/>
              </a:lnSpc>
              <a:buNone/>
            </a:pPr>
            <a:r>
              <a:rPr lang="tr-TR" sz="2800" dirty="0" smtClean="0">
                <a:solidFill>
                  <a:srgbClr val="00CC00"/>
                </a:solidFill>
              </a:rPr>
              <a:t> </a:t>
            </a:r>
            <a:r>
              <a:rPr lang="tr-TR" sz="2800" b="1" dirty="0" err="1">
                <a:solidFill>
                  <a:srgbClr val="00CC00"/>
                </a:solidFill>
              </a:rPr>
              <a:t>İnduzyum</a:t>
            </a:r>
            <a:r>
              <a:rPr lang="tr-TR" sz="2800" b="1" dirty="0">
                <a:solidFill>
                  <a:srgbClr val="00CC00"/>
                </a:solidFill>
              </a:rPr>
              <a:t> taşımaz.</a:t>
            </a:r>
          </a:p>
          <a:p>
            <a:endParaRPr lang="tr-TR" sz="28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539552" y="44624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3333FF"/>
                </a:solidFill>
              </a:rPr>
              <a:t>2.B.A: </a:t>
            </a:r>
            <a:r>
              <a:rPr lang="tr-TR" sz="2400" b="1" i="1" dirty="0" err="1">
                <a:solidFill>
                  <a:srgbClr val="3333FF"/>
                </a:solidFill>
              </a:rPr>
              <a:t>Polypodium</a:t>
            </a:r>
            <a:r>
              <a:rPr lang="tr-TR" sz="2400" b="1" i="1" dirty="0">
                <a:solidFill>
                  <a:srgbClr val="3333FF"/>
                </a:solidFill>
              </a:rPr>
              <a:t> </a:t>
            </a:r>
            <a:r>
              <a:rPr lang="tr-TR" sz="2400" b="1" i="1" dirty="0" err="1">
                <a:solidFill>
                  <a:srgbClr val="3333FF"/>
                </a:solidFill>
              </a:rPr>
              <a:t>vulgare</a:t>
            </a:r>
            <a:r>
              <a:rPr lang="tr-TR" sz="2400" b="1" i="1" dirty="0">
                <a:solidFill>
                  <a:srgbClr val="3333FF"/>
                </a:solidFill>
              </a:rPr>
              <a:t> (</a:t>
            </a:r>
            <a:r>
              <a:rPr lang="tr-TR" sz="2400" b="1" dirty="0">
                <a:solidFill>
                  <a:srgbClr val="3333FF"/>
                </a:solidFill>
              </a:rPr>
              <a:t>Benekli eğreltiotu)</a:t>
            </a:r>
            <a:endParaRPr lang="tr-TR" sz="24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35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0"/>
            <a:ext cx="52731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i="1" dirty="0" smtClean="0">
                <a:solidFill>
                  <a:srgbClr val="3333FF"/>
                </a:solidFill>
              </a:rPr>
              <a:t>3. </a:t>
            </a:r>
            <a:r>
              <a:rPr lang="tr-TR" sz="2400" b="1" i="1" dirty="0" err="1" smtClean="0">
                <a:solidFill>
                  <a:srgbClr val="3333FF"/>
                </a:solidFill>
              </a:rPr>
              <a:t>Dryopteris</a:t>
            </a:r>
            <a:r>
              <a:rPr lang="tr-TR" sz="2400" b="1" i="1" dirty="0" smtClean="0">
                <a:solidFill>
                  <a:srgbClr val="3333FF"/>
                </a:solidFill>
              </a:rPr>
              <a:t> </a:t>
            </a:r>
            <a:r>
              <a:rPr lang="tr-TR" sz="2400" b="1" i="1" dirty="0" err="1" smtClean="0">
                <a:solidFill>
                  <a:srgbClr val="3333FF"/>
                </a:solidFill>
              </a:rPr>
              <a:t>filix</a:t>
            </a:r>
            <a:r>
              <a:rPr lang="tr-TR" sz="2400" b="1" i="1" dirty="0" smtClean="0">
                <a:solidFill>
                  <a:srgbClr val="3333FF"/>
                </a:solidFill>
              </a:rPr>
              <a:t>-mas</a:t>
            </a:r>
            <a:r>
              <a:rPr lang="tr-TR" sz="2400" b="1" dirty="0" smtClean="0">
                <a:solidFill>
                  <a:srgbClr val="3333FF"/>
                </a:solidFill>
              </a:rPr>
              <a:t> (Erkek eğreltiotu)</a:t>
            </a:r>
            <a:endParaRPr lang="tr-TR" sz="2400" dirty="0">
              <a:solidFill>
                <a:srgbClr val="3333FF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35496" y="337359"/>
            <a:ext cx="910850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Kuzey Anadolu ve Trakya bölgesinde yetişir 120 cm boyunda çok yıllık bir bitkidir.</a:t>
            </a:r>
          </a:p>
          <a:p>
            <a:pPr lvl="0">
              <a:lnSpc>
                <a:spcPct val="150000"/>
              </a:lnSpc>
            </a:pPr>
            <a:r>
              <a:rPr lang="tr-TR" sz="2000" b="1" dirty="0" err="1" smtClean="0">
                <a:latin typeface="Times New Roman" pitchFamily="18" charset="0"/>
                <a:cs typeface="Times New Roman" pitchFamily="18" charset="0"/>
              </a:rPr>
              <a:t>Rizomlar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 çok yıllık, kalın ve yatay silindir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şeklinde olup her sene yaprak şeklinde sürgün verir. </a:t>
            </a:r>
          </a:p>
          <a:p>
            <a:pPr lvl="0">
              <a:lnSpc>
                <a:spcPct val="15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Yapraklar kışın ölür fakat toprak altında bulunan yaprak sapı </a:t>
            </a:r>
            <a:r>
              <a:rPr lang="tr-TR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0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Petiol</a:t>
            </a:r>
            <a:r>
              <a:rPr lang="tr-TR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kalıntısı) </a:t>
            </a:r>
            <a:r>
              <a:rPr lang="tr-TR" sz="20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rizom</a:t>
            </a:r>
            <a:r>
              <a:rPr lang="tr-TR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üzerinde canlı olarak kalır.</a:t>
            </a:r>
          </a:p>
          <a:p>
            <a:pPr lvl="0">
              <a:lnSpc>
                <a:spcPct val="150000"/>
              </a:lnSpc>
            </a:pP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Rizomdan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tek tek çıkan yapraklar </a:t>
            </a:r>
            <a:r>
              <a:rPr lang="tr-TR" sz="20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bipennattır</a:t>
            </a:r>
            <a:r>
              <a:rPr lang="tr-TR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Yapraklar büyük,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bipennat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loblar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obtus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kenarları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krenattır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tr-TR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Sap ve </a:t>
            </a:r>
            <a:r>
              <a:rPr lang="tr-TR" sz="20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rahisin</a:t>
            </a:r>
            <a:r>
              <a:rPr lang="tr-TR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bir kısmı kahverengi ve zarımsı pullarla kaplıdır.</a:t>
            </a:r>
          </a:p>
          <a:p>
            <a:pPr lvl="0">
              <a:lnSpc>
                <a:spcPct val="150000"/>
              </a:lnSpc>
            </a:pP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Soruslar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pinnula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orta damarının her iki tarafına dizilmiş (lopların alt yüzünde iki sıra üzerine dizilmiş) 9 çift kadar ve 1.5 mm çapındadır.</a:t>
            </a:r>
          </a:p>
          <a:p>
            <a:pPr lvl="0">
              <a:lnSpc>
                <a:spcPct val="150000"/>
              </a:lnSpc>
            </a:pPr>
            <a:r>
              <a:rPr lang="tr-TR" sz="2000" b="1" dirty="0" err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İnduzyum</a:t>
            </a:r>
            <a:r>
              <a:rPr lang="tr-TR" sz="2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böbrek şeklindedir</a:t>
            </a:r>
          </a:p>
          <a:p>
            <a:pPr>
              <a:lnSpc>
                <a:spcPct val="150000"/>
              </a:lnSpc>
            </a:pP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İnduzyum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çıplak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nadiren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tüylü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ince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zarımsı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yapıda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olup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gençken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sorusu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tamamen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örter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böbrek</a:t>
            </a:r>
            <a:r>
              <a:rPr lang="en-US" alt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2000" dirty="0" err="1" smtClean="0">
                <a:latin typeface="Times New Roman" pitchFamily="18" charset="0"/>
                <a:cs typeface="Times New Roman" pitchFamily="18" charset="0"/>
              </a:rPr>
              <a:t>şeklindedir</a:t>
            </a: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251520" y="27112"/>
            <a:ext cx="8568952" cy="6714256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tr-TR" sz="2000" b="1" dirty="0" smtClean="0">
                <a:solidFill>
                  <a:srgbClr val="3333FF"/>
                </a:solidFill>
              </a:rPr>
              <a:t>3.a) D.A.: </a:t>
            </a:r>
            <a:r>
              <a:rPr lang="tr-TR" sz="2000" b="1" dirty="0" err="1" smtClean="0">
                <a:solidFill>
                  <a:srgbClr val="3333FF"/>
                </a:solidFill>
              </a:rPr>
              <a:t>Rhizoma</a:t>
            </a:r>
            <a:r>
              <a:rPr lang="tr-TR" sz="2000" b="1" dirty="0" smtClean="0">
                <a:solidFill>
                  <a:srgbClr val="3333FF"/>
                </a:solidFill>
              </a:rPr>
              <a:t> </a:t>
            </a:r>
            <a:r>
              <a:rPr lang="tr-TR" sz="2000" b="1" dirty="0" err="1" smtClean="0">
                <a:solidFill>
                  <a:srgbClr val="3333FF"/>
                </a:solidFill>
              </a:rPr>
              <a:t>Filicis</a:t>
            </a:r>
            <a:r>
              <a:rPr lang="tr-TR" sz="2000" b="1" dirty="0" smtClean="0">
                <a:solidFill>
                  <a:srgbClr val="3333FF"/>
                </a:solidFill>
              </a:rPr>
              <a:t> (Erkek Eğrelti Otu </a:t>
            </a:r>
            <a:r>
              <a:rPr lang="tr-TR" sz="2000" b="1" dirty="0" err="1" smtClean="0">
                <a:solidFill>
                  <a:srgbClr val="3333FF"/>
                </a:solidFill>
              </a:rPr>
              <a:t>Rizomu</a:t>
            </a:r>
            <a:r>
              <a:rPr lang="tr-TR" sz="2000" b="1" dirty="0" smtClean="0">
                <a:solidFill>
                  <a:srgbClr val="3333FF"/>
                </a:solidFill>
              </a:rPr>
              <a:t>)</a:t>
            </a:r>
          </a:p>
          <a:p>
            <a:pPr marL="0" indent="0" algn="ctr">
              <a:lnSpc>
                <a:spcPct val="170000"/>
              </a:lnSpc>
              <a:buNone/>
            </a:pPr>
            <a:endParaRPr lang="tr-TR" sz="2000" b="1" dirty="0" smtClean="0"/>
          </a:p>
          <a:p>
            <a:pPr marL="0" indent="0" algn="just">
              <a:lnSpc>
                <a:spcPct val="170000"/>
              </a:lnSpc>
              <a:buNone/>
            </a:pPr>
            <a:r>
              <a:rPr lang="tr-TR" sz="2000" dirty="0" smtClean="0"/>
              <a:t>Topraktan çıkan </a:t>
            </a:r>
            <a:r>
              <a:rPr lang="tr-TR" sz="2000" dirty="0" err="1" smtClean="0"/>
              <a:t>rizomlar</a:t>
            </a:r>
            <a:r>
              <a:rPr lang="tr-TR" sz="2000" dirty="0" smtClean="0"/>
              <a:t> köklerden ve kurumuş </a:t>
            </a:r>
            <a:r>
              <a:rPr lang="tr-TR" sz="2000" dirty="0" err="1" smtClean="0"/>
              <a:t>petiol</a:t>
            </a:r>
            <a:r>
              <a:rPr lang="tr-TR" sz="2000" dirty="0" smtClean="0"/>
              <a:t> kalıntılarından kurtarıldıktan sonra drog olarak kabul edilir. İç yüzeyi yeşildir zamanla esmerleşir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tr-TR" sz="2000" dirty="0" smtClean="0"/>
              <a:t>6-18 adet iletim demetti bulunur. Enine kesitte bir tarafı açık at nalı şeklinde dizilmiş olarak görülür. Uçtaki demetler daha büyüktür.</a:t>
            </a:r>
          </a:p>
          <a:p>
            <a:pPr algn="just">
              <a:lnSpc>
                <a:spcPct val="170000"/>
              </a:lnSpc>
              <a:buNone/>
            </a:pPr>
            <a:r>
              <a:rPr lang="tr-TR" sz="2000" b="1" dirty="0" smtClean="0">
                <a:solidFill>
                  <a:srgbClr val="3333FF"/>
                </a:solidFill>
              </a:rPr>
              <a:t>Zarımsı pullar, </a:t>
            </a:r>
            <a:r>
              <a:rPr lang="tr-TR" sz="2000" b="1" dirty="0" err="1" smtClean="0">
                <a:solidFill>
                  <a:srgbClr val="3333FF"/>
                </a:solidFill>
              </a:rPr>
              <a:t>petiol</a:t>
            </a:r>
            <a:r>
              <a:rPr lang="tr-TR" sz="2000" b="1" dirty="0" smtClean="0">
                <a:solidFill>
                  <a:srgbClr val="3333FF"/>
                </a:solidFill>
              </a:rPr>
              <a:t> kalıntıları bulunur.</a:t>
            </a:r>
          </a:p>
          <a:p>
            <a:pPr algn="just">
              <a:lnSpc>
                <a:spcPct val="170000"/>
              </a:lnSpc>
              <a:buNone/>
            </a:pPr>
            <a:endParaRPr lang="tr-TR" sz="1800" dirty="0"/>
          </a:p>
        </p:txBody>
      </p:sp>
      <p:sp>
        <p:nvSpPr>
          <p:cNvPr id="10" name="9 Metin kutusu"/>
          <p:cNvSpPr txBox="1"/>
          <p:nvPr/>
        </p:nvSpPr>
        <p:spPr>
          <a:xfrm>
            <a:off x="467544" y="4005064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tr-TR" b="1" dirty="0" smtClean="0"/>
              <a:t>RHİZOM=</a:t>
            </a:r>
            <a:r>
              <a:rPr lang="tr-TR" b="1" dirty="0" err="1" smtClean="0"/>
              <a:t>Rizom</a:t>
            </a:r>
            <a:endParaRPr lang="tr-TR" b="1" dirty="0" smtClean="0"/>
          </a:p>
          <a:p>
            <a:pPr algn="just">
              <a:buNone/>
            </a:pPr>
            <a:r>
              <a:rPr lang="tr-TR" b="1" dirty="0" smtClean="0"/>
              <a:t>Toprak altında dik veya</a:t>
            </a:r>
          </a:p>
          <a:p>
            <a:pPr algn="just">
              <a:buNone/>
            </a:pPr>
            <a:r>
              <a:rPr lang="tr-TR" b="1" dirty="0" smtClean="0"/>
              <a:t>yatay olarak gelişen </a:t>
            </a:r>
          </a:p>
          <a:p>
            <a:pPr algn="just">
              <a:buNone/>
            </a:pPr>
            <a:r>
              <a:rPr lang="tr-TR" b="1" dirty="0" smtClean="0"/>
              <a:t>toprak altı gövdesidir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18582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4294967295"/>
          </p:nvPr>
        </p:nvSpPr>
        <p:spPr>
          <a:xfrm>
            <a:off x="0" y="620713"/>
            <a:ext cx="8748464" cy="5505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err="1" smtClean="0">
                <a:solidFill>
                  <a:srgbClr val="3333FF"/>
                </a:solidFill>
              </a:rPr>
              <a:t>Fam</a:t>
            </a:r>
            <a:r>
              <a:rPr lang="tr-TR" sz="2400" b="1" dirty="0">
                <a:solidFill>
                  <a:srgbClr val="3333FF"/>
                </a:solidFill>
              </a:rPr>
              <a:t>: </a:t>
            </a:r>
            <a:r>
              <a:rPr lang="tr-TR" sz="2400" b="1" dirty="0" err="1">
                <a:solidFill>
                  <a:srgbClr val="3333FF"/>
                </a:solidFill>
              </a:rPr>
              <a:t>Adiantaceae</a:t>
            </a:r>
            <a:endParaRPr lang="tr-TR" sz="2400" dirty="0">
              <a:solidFill>
                <a:srgbClr val="3333FF"/>
              </a:solidFill>
            </a:endParaRPr>
          </a:p>
          <a:p>
            <a:pPr marL="0" lvl="0" indent="0" algn="just">
              <a:buNone/>
            </a:pPr>
            <a:r>
              <a:rPr lang="tr-TR" altLang="tr-TR" sz="2800" b="1" dirty="0" smtClean="0">
                <a:solidFill>
                  <a:srgbClr val="FF0066"/>
                </a:solidFill>
              </a:rPr>
              <a:t>Gövde ve </a:t>
            </a:r>
            <a:r>
              <a:rPr lang="en-US" altLang="tr-TR" sz="2800" b="1" dirty="0" err="1" smtClean="0">
                <a:solidFill>
                  <a:srgbClr val="FF0066"/>
                </a:solidFill>
              </a:rPr>
              <a:t>Yaprak</a:t>
            </a:r>
            <a:r>
              <a:rPr lang="en-US" altLang="tr-TR" sz="2800" b="1" dirty="0" smtClean="0">
                <a:solidFill>
                  <a:srgbClr val="FF0066"/>
                </a:solidFill>
              </a:rPr>
              <a:t> </a:t>
            </a:r>
            <a:r>
              <a:rPr lang="tr-TR" altLang="tr-TR" sz="2800" b="1" dirty="0" smtClean="0">
                <a:solidFill>
                  <a:srgbClr val="FF0066"/>
                </a:solidFill>
              </a:rPr>
              <a:t>sapları </a:t>
            </a:r>
            <a:r>
              <a:rPr lang="en-US" altLang="tr-TR" sz="2800" b="1" dirty="0" err="1" smtClean="0">
                <a:solidFill>
                  <a:srgbClr val="FF0066"/>
                </a:solidFill>
              </a:rPr>
              <a:t>siyah</a:t>
            </a:r>
            <a:r>
              <a:rPr lang="en-US" altLang="tr-TR" sz="2800" b="1" dirty="0" smtClean="0">
                <a:solidFill>
                  <a:srgbClr val="FF0066"/>
                </a:solidFill>
              </a:rPr>
              <a:t> </a:t>
            </a:r>
            <a:r>
              <a:rPr lang="tr-TR" altLang="tr-TR" sz="2800" b="1" dirty="0" smtClean="0">
                <a:solidFill>
                  <a:srgbClr val="FF0066"/>
                </a:solidFill>
              </a:rPr>
              <a:t>renkli</a:t>
            </a:r>
            <a:r>
              <a:rPr lang="en-US" altLang="tr-TR" sz="2800" b="1" dirty="0" smtClean="0">
                <a:solidFill>
                  <a:srgbClr val="FF0066"/>
                </a:solidFill>
              </a:rPr>
              <a:t>,</a:t>
            </a:r>
            <a:r>
              <a:rPr lang="tr-TR" altLang="tr-TR" sz="2800" b="1" dirty="0" smtClean="0">
                <a:solidFill>
                  <a:srgbClr val="FF0066"/>
                </a:solidFill>
              </a:rPr>
              <a:t> </a:t>
            </a:r>
            <a:r>
              <a:rPr lang="tr-TR" altLang="tr-TR" sz="2800" dirty="0" smtClean="0"/>
              <a:t>yaprak şekli </a:t>
            </a:r>
            <a:r>
              <a:rPr lang="en-US" altLang="tr-TR" sz="2800" dirty="0" err="1" smtClean="0"/>
              <a:t>flabel</a:t>
            </a:r>
            <a:r>
              <a:rPr lang="tr-TR" altLang="tr-TR" sz="2800" dirty="0" err="1" smtClean="0"/>
              <a:t>lat</a:t>
            </a:r>
            <a:r>
              <a:rPr lang="en-US" altLang="tr-TR" sz="2800" dirty="0" smtClean="0"/>
              <a:t>, </a:t>
            </a:r>
            <a:r>
              <a:rPr lang="en-US" altLang="tr-TR" sz="2800" dirty="0" err="1"/>
              <a:t>tabanı</a:t>
            </a:r>
            <a:r>
              <a:rPr lang="en-US" altLang="tr-TR" sz="2800" dirty="0"/>
              <a:t> </a:t>
            </a:r>
            <a:r>
              <a:rPr lang="en-US" altLang="tr-TR" sz="2800" dirty="0" err="1"/>
              <a:t>kuneattır</a:t>
            </a:r>
            <a:r>
              <a:rPr lang="en-US" altLang="tr-TR" sz="2800" dirty="0"/>
              <a:t> </a:t>
            </a:r>
            <a:r>
              <a:rPr lang="en-US" altLang="tr-TR" sz="2800" dirty="0" err="1"/>
              <a:t>ve</a:t>
            </a:r>
            <a:r>
              <a:rPr lang="en-US" altLang="tr-TR" sz="2800" dirty="0"/>
              <a:t> </a:t>
            </a:r>
            <a:r>
              <a:rPr lang="en-US" altLang="tr-TR" sz="2800" b="1" dirty="0" err="1">
                <a:solidFill>
                  <a:srgbClr val="FF0066"/>
                </a:solidFill>
              </a:rPr>
              <a:t>dikotomik</a:t>
            </a:r>
            <a:r>
              <a:rPr lang="en-US" altLang="tr-TR" sz="2800" b="1" dirty="0">
                <a:solidFill>
                  <a:srgbClr val="FF0066"/>
                </a:solidFill>
              </a:rPr>
              <a:t> </a:t>
            </a:r>
            <a:r>
              <a:rPr lang="en-US" altLang="tr-TR" sz="2800" b="1" dirty="0" err="1">
                <a:solidFill>
                  <a:srgbClr val="FF0066"/>
                </a:solidFill>
              </a:rPr>
              <a:t>damarlanma</a:t>
            </a:r>
            <a:r>
              <a:rPr lang="en-US" altLang="tr-TR" sz="2800" b="1" dirty="0">
                <a:solidFill>
                  <a:srgbClr val="FF0066"/>
                </a:solidFill>
              </a:rPr>
              <a:t> </a:t>
            </a:r>
            <a:r>
              <a:rPr lang="en-US" altLang="tr-TR" sz="2800" dirty="0" err="1"/>
              <a:t>gösterir</a:t>
            </a:r>
            <a:r>
              <a:rPr lang="tr-TR" sz="2800" dirty="0" smtClean="0"/>
              <a:t>.</a:t>
            </a:r>
            <a:endParaRPr lang="tr-TR" sz="2800" dirty="0"/>
          </a:p>
          <a:p>
            <a:pPr marL="0" indent="0" algn="just">
              <a:buNone/>
              <a:tabLst>
                <a:tab pos="0" algn="l"/>
              </a:tabLst>
            </a:pPr>
            <a:r>
              <a:rPr lang="en-US" altLang="tr-TR" sz="2800" dirty="0" err="1" smtClean="0"/>
              <a:t>Yaprak</a:t>
            </a:r>
            <a:r>
              <a:rPr lang="en-US" altLang="tr-TR" sz="2800" dirty="0" smtClean="0"/>
              <a:t> </a:t>
            </a:r>
            <a:r>
              <a:rPr lang="en-US" altLang="tr-TR" sz="2800" dirty="0" err="1"/>
              <a:t>kenarları</a:t>
            </a:r>
            <a:r>
              <a:rPr lang="en-US" altLang="tr-TR" sz="2800" dirty="0"/>
              <a:t> </a:t>
            </a:r>
            <a:r>
              <a:rPr lang="en-US" altLang="tr-TR" sz="2800" dirty="0" err="1"/>
              <a:t>tepe</a:t>
            </a:r>
            <a:r>
              <a:rPr lang="en-US" altLang="tr-TR" sz="2800" dirty="0"/>
              <a:t> </a:t>
            </a:r>
            <a:r>
              <a:rPr lang="en-US" altLang="tr-TR" sz="2800" dirty="0" err="1"/>
              <a:t>kısımlarda</a:t>
            </a:r>
            <a:r>
              <a:rPr lang="en-US" altLang="tr-TR" sz="2800" dirty="0"/>
              <a:t> alt </a:t>
            </a:r>
            <a:r>
              <a:rPr lang="en-US" altLang="tr-TR" sz="2800" dirty="0" err="1"/>
              <a:t>yüze</a:t>
            </a:r>
            <a:r>
              <a:rPr lang="en-US" altLang="tr-TR" sz="2800" dirty="0"/>
              <a:t> </a:t>
            </a:r>
            <a:r>
              <a:rPr lang="en-US" altLang="tr-TR" sz="2800" dirty="0" err="1"/>
              <a:t>doğru</a:t>
            </a:r>
            <a:r>
              <a:rPr lang="en-US" altLang="tr-TR" sz="2800" dirty="0"/>
              <a:t> </a:t>
            </a:r>
            <a:r>
              <a:rPr lang="en-US" altLang="tr-TR" sz="2800" dirty="0" err="1"/>
              <a:t>kıvrılmıştır</a:t>
            </a:r>
            <a:r>
              <a:rPr lang="en-US" altLang="tr-TR" sz="2800" dirty="0"/>
              <a:t>; </a:t>
            </a:r>
            <a:r>
              <a:rPr lang="en-US" altLang="tr-TR" sz="2800" b="1" dirty="0" err="1">
                <a:solidFill>
                  <a:srgbClr val="FF0066"/>
                </a:solidFill>
              </a:rPr>
              <a:t>soruslar</a:t>
            </a:r>
            <a:r>
              <a:rPr lang="en-US" altLang="tr-TR" sz="2800" b="1" dirty="0">
                <a:solidFill>
                  <a:srgbClr val="FF0066"/>
                </a:solidFill>
              </a:rPr>
              <a:t> </a:t>
            </a:r>
            <a:r>
              <a:rPr lang="tr-TR" altLang="tr-TR" sz="2800" b="1" dirty="0" smtClean="0">
                <a:solidFill>
                  <a:srgbClr val="FF0066"/>
                </a:solidFill>
              </a:rPr>
              <a:t> kahverengidir ve </a:t>
            </a:r>
            <a:r>
              <a:rPr lang="en-US" altLang="tr-TR" sz="2800" b="1" dirty="0" err="1" smtClean="0">
                <a:solidFill>
                  <a:srgbClr val="FF0066"/>
                </a:solidFill>
              </a:rPr>
              <a:t>bu</a:t>
            </a:r>
            <a:r>
              <a:rPr lang="en-US" altLang="tr-TR" sz="2800" b="1" dirty="0" smtClean="0">
                <a:solidFill>
                  <a:srgbClr val="FF0066"/>
                </a:solidFill>
              </a:rPr>
              <a:t> </a:t>
            </a:r>
            <a:r>
              <a:rPr lang="en-US" altLang="tr-TR" sz="2800" b="1" dirty="0" err="1">
                <a:solidFill>
                  <a:srgbClr val="FF0066"/>
                </a:solidFill>
              </a:rPr>
              <a:t>kıvrımların</a:t>
            </a:r>
            <a:r>
              <a:rPr lang="en-US" altLang="tr-TR" sz="2800" b="1" dirty="0">
                <a:solidFill>
                  <a:srgbClr val="FF0066"/>
                </a:solidFill>
              </a:rPr>
              <a:t> </a:t>
            </a:r>
            <a:r>
              <a:rPr lang="en-US" altLang="tr-TR" sz="2800" b="1" dirty="0" err="1">
                <a:solidFill>
                  <a:srgbClr val="FF0066"/>
                </a:solidFill>
              </a:rPr>
              <a:t>içinde</a:t>
            </a:r>
            <a:r>
              <a:rPr lang="en-US" altLang="tr-TR" sz="2800" b="1" dirty="0">
                <a:solidFill>
                  <a:srgbClr val="FF0066"/>
                </a:solidFill>
              </a:rPr>
              <a:t> </a:t>
            </a:r>
            <a:r>
              <a:rPr lang="en-US" altLang="tr-TR" sz="2800" b="1" dirty="0" err="1" smtClean="0">
                <a:solidFill>
                  <a:srgbClr val="FF0066"/>
                </a:solidFill>
              </a:rPr>
              <a:t>bulunur</a:t>
            </a:r>
            <a:r>
              <a:rPr lang="tr-TR" altLang="tr-TR" sz="2800" b="1" dirty="0" smtClean="0">
                <a:solidFill>
                  <a:srgbClr val="FF0066"/>
                </a:solidFill>
              </a:rPr>
              <a:t>. </a:t>
            </a:r>
            <a:endParaRPr lang="tr-TR" altLang="tr-TR" sz="2800" b="1" dirty="0">
              <a:solidFill>
                <a:srgbClr val="FF0066"/>
              </a:solidFill>
            </a:endParaRPr>
          </a:p>
          <a:p>
            <a:pPr lvl="0" algn="just">
              <a:buNone/>
            </a:pPr>
            <a:r>
              <a:rPr lang="tr-TR" sz="2800" b="1" dirty="0" err="1" smtClean="0">
                <a:solidFill>
                  <a:srgbClr val="FF0066"/>
                </a:solidFill>
              </a:rPr>
              <a:t>İnduzyum</a:t>
            </a:r>
            <a:r>
              <a:rPr lang="tr-TR" sz="2800" b="1" dirty="0" smtClean="0">
                <a:solidFill>
                  <a:srgbClr val="FF0066"/>
                </a:solidFill>
              </a:rPr>
              <a:t> </a:t>
            </a:r>
            <a:r>
              <a:rPr lang="tr-TR" sz="2800" b="1" dirty="0">
                <a:solidFill>
                  <a:srgbClr val="FF0066"/>
                </a:solidFill>
              </a:rPr>
              <a:t>taşımaz</a:t>
            </a:r>
            <a:r>
              <a:rPr lang="tr-TR" sz="2800" b="1" dirty="0" smtClean="0">
                <a:solidFill>
                  <a:srgbClr val="FF0066"/>
                </a:solidFill>
              </a:rPr>
              <a:t>.</a:t>
            </a:r>
          </a:p>
          <a:p>
            <a:pPr marL="0" lvl="0" indent="0" algn="just">
              <a:buNone/>
            </a:pPr>
            <a:r>
              <a:rPr lang="tr-TR" sz="2800" dirty="0" smtClean="0"/>
              <a:t>Nemli ve gölgeli kayalarda , Göl ve akarsuların kenarında  ve kuyu ağızlarında yetişir. </a:t>
            </a:r>
            <a:endParaRPr lang="tr-TR" sz="2800" dirty="0"/>
          </a:p>
          <a:p>
            <a:endParaRPr lang="tr-TR" sz="1800" dirty="0"/>
          </a:p>
        </p:txBody>
      </p:sp>
      <p:sp>
        <p:nvSpPr>
          <p:cNvPr id="5" name="Metin kutusu 4"/>
          <p:cNvSpPr txBox="1"/>
          <p:nvPr/>
        </p:nvSpPr>
        <p:spPr>
          <a:xfrm flipH="1">
            <a:off x="593812" y="159048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3333FF"/>
                </a:solidFill>
              </a:rPr>
              <a:t>4.B.A: </a:t>
            </a:r>
            <a:r>
              <a:rPr lang="tr-TR" sz="2400" b="1" i="1" dirty="0" err="1">
                <a:solidFill>
                  <a:srgbClr val="3333FF"/>
                </a:solidFill>
              </a:rPr>
              <a:t>Adiantum</a:t>
            </a:r>
            <a:r>
              <a:rPr lang="tr-TR" sz="2400" b="1" i="1" dirty="0">
                <a:solidFill>
                  <a:srgbClr val="3333FF"/>
                </a:solidFill>
              </a:rPr>
              <a:t> </a:t>
            </a:r>
            <a:r>
              <a:rPr lang="tr-TR" sz="2400" b="1" i="1" dirty="0" err="1">
                <a:solidFill>
                  <a:srgbClr val="3333FF"/>
                </a:solidFill>
              </a:rPr>
              <a:t>capillus</a:t>
            </a:r>
            <a:r>
              <a:rPr lang="tr-TR" sz="2400" b="1" i="1" dirty="0">
                <a:solidFill>
                  <a:srgbClr val="3333FF"/>
                </a:solidFill>
              </a:rPr>
              <a:t> </a:t>
            </a:r>
            <a:r>
              <a:rPr lang="tr-TR" sz="2400" b="1" i="1" dirty="0" err="1">
                <a:solidFill>
                  <a:srgbClr val="3333FF"/>
                </a:solidFill>
              </a:rPr>
              <a:t>veneris</a:t>
            </a:r>
            <a:r>
              <a:rPr lang="tr-TR" sz="2400" b="1" i="1" dirty="0">
                <a:solidFill>
                  <a:srgbClr val="3333FF"/>
                </a:solidFill>
              </a:rPr>
              <a:t> (</a:t>
            </a:r>
            <a:r>
              <a:rPr lang="tr-TR" sz="2400" b="1" dirty="0">
                <a:solidFill>
                  <a:srgbClr val="3333FF"/>
                </a:solidFill>
              </a:rPr>
              <a:t>Baldırıkara, Venüs saçı)</a:t>
            </a:r>
          </a:p>
        </p:txBody>
      </p:sp>
    </p:spTree>
    <p:extLst>
      <p:ext uri="{BB962C8B-B14F-4D97-AF65-F5344CB8AC3E}">
        <p14:creationId xmlns:p14="http://schemas.microsoft.com/office/powerpoint/2010/main" val="2843429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C00000"/>
                </a:solidFill>
              </a:rPr>
              <a:t>TERMİNOLOJİ</a:t>
            </a:r>
            <a:r>
              <a:rPr lang="tr-TR" dirty="0">
                <a:solidFill>
                  <a:srgbClr val="C00000"/>
                </a:solidFill>
              </a:rPr>
              <a:t/>
            </a:r>
            <a:br>
              <a:rPr lang="tr-TR" dirty="0">
                <a:solidFill>
                  <a:srgbClr val="C00000"/>
                </a:solidFill>
              </a:rPr>
            </a:b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548680"/>
            <a:ext cx="9036496" cy="59252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1600" b="1" dirty="0"/>
              <a:t> </a:t>
            </a:r>
            <a:endParaRPr lang="tr-TR" sz="1600" dirty="0"/>
          </a:p>
          <a:p>
            <a:pPr>
              <a:lnSpc>
                <a:spcPct val="170000"/>
              </a:lnSpc>
            </a:pPr>
            <a:r>
              <a:rPr lang="tr-TR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Spor: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Bitkiden ayrılarak gelişen ve doğrudan yeni bir bitki verme yeteneğinde olan eşeysiz üreme hücreleridir.</a:t>
            </a:r>
          </a:p>
          <a:p>
            <a:pPr>
              <a:lnSpc>
                <a:spcPct val="170000"/>
              </a:lnSpc>
            </a:pPr>
            <a:r>
              <a:rPr lang="tr-TR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Sporangiyum</a:t>
            </a:r>
            <a:r>
              <a:rPr lang="tr-TR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Spor keseleri</a:t>
            </a:r>
          </a:p>
          <a:p>
            <a:pPr>
              <a:lnSpc>
                <a:spcPct val="170000"/>
              </a:lnSpc>
            </a:pPr>
            <a:r>
              <a:rPr lang="tr-TR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Sorus</a:t>
            </a:r>
            <a:r>
              <a:rPr lang="tr-TR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Sporangiyum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topluluğu</a:t>
            </a:r>
          </a:p>
          <a:p>
            <a:pPr>
              <a:lnSpc>
                <a:spcPct val="170000"/>
              </a:lnSpc>
            </a:pPr>
            <a:r>
              <a:rPr lang="tr-TR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İnduzyum</a:t>
            </a:r>
            <a:r>
              <a:rPr lang="tr-TR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Sorusları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örten zarımsı örtü</a:t>
            </a:r>
          </a:p>
          <a:p>
            <a:pPr>
              <a:lnSpc>
                <a:spcPct val="170000"/>
              </a:lnSpc>
            </a:pPr>
            <a:r>
              <a:rPr lang="tr-TR" sz="20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Simbiyotik</a:t>
            </a:r>
            <a:r>
              <a:rPr lang="tr-TR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(ortak yaşam):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Farklı organizmaların bir araya gelerek ortak bir beslenme ve yaşam biçimi oluşturmasıdır (Örn: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Likenler (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mantar-alg)</a:t>
            </a:r>
          </a:p>
          <a:p>
            <a:pPr>
              <a:lnSpc>
                <a:spcPct val="170000"/>
              </a:lnSpc>
            </a:pPr>
            <a:r>
              <a:rPr lang="tr-TR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Tallus</a:t>
            </a:r>
            <a:r>
              <a:rPr lang="tr-TR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Gerçek kök, gövde, yaprakları olmayan bitki organlarına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tallus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denir.</a:t>
            </a:r>
          </a:p>
          <a:p>
            <a:pPr>
              <a:lnSpc>
                <a:spcPct val="170000"/>
              </a:lnSpc>
            </a:pPr>
            <a:r>
              <a:rPr lang="tr-TR" sz="20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Apotesyum</a:t>
            </a:r>
            <a:r>
              <a:rPr lang="tr-TR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Tallus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üzerinde küçük çanak şeklinde ya da çizgi şeklindeki bazen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tallusa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gömülü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siyah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kahverengi, turuncu, sarı gibi değişik renklerde üreme birimleridir.</a:t>
            </a:r>
          </a:p>
          <a:p>
            <a:pPr>
              <a:lnSpc>
                <a:spcPct val="170000"/>
              </a:lnSpc>
            </a:pPr>
            <a:endParaRPr lang="tr-TR" sz="1600" dirty="0">
              <a:latin typeface="Times New Roman" pitchFamily="18" charset="0"/>
              <a:cs typeface="Times New Roman" pitchFamily="18" charset="0"/>
            </a:endParaRPr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455903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07504" y="0"/>
            <a:ext cx="8784976" cy="6669359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50000"/>
              </a:lnSpc>
            </a:pPr>
            <a:r>
              <a:rPr lang="tr-TR" altLang="tr-TR" sz="7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LİKENLER</a:t>
            </a:r>
          </a:p>
          <a:p>
            <a:pPr algn="just">
              <a:lnSpc>
                <a:spcPct val="150000"/>
              </a:lnSpc>
            </a:pPr>
            <a:r>
              <a:rPr lang="tr-TR" altLang="tr-TR" sz="7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Yunanca= </a:t>
            </a:r>
            <a:r>
              <a:rPr lang="tr-TR" altLang="tr-TR" sz="7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r-TR" altLang="tr-TR" sz="7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ğaç yosunu  denmektedir.</a:t>
            </a:r>
          </a:p>
          <a:p>
            <a:pPr algn="just">
              <a:lnSpc>
                <a:spcPct val="150000"/>
              </a:lnSpc>
            </a:pPr>
            <a:r>
              <a:rPr lang="en-US" altLang="tr-TR" sz="7400" dirty="0" err="1" smtClean="0">
                <a:latin typeface="Times New Roman" pitchFamily="18" charset="0"/>
                <a:cs typeface="Times New Roman" pitchFamily="18" charset="0"/>
              </a:rPr>
              <a:t>Likenler</a:t>
            </a:r>
            <a:r>
              <a:rPr lang="en-US" altLang="tr-TR" sz="7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genellikle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7400" b="1" dirty="0" err="1">
                <a:latin typeface="Times New Roman" pitchFamily="18" charset="0"/>
                <a:cs typeface="Times New Roman" pitchFamily="18" charset="0"/>
              </a:rPr>
              <a:t>mantarlar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ile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hücreli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b="1" dirty="0" err="1">
                <a:latin typeface="Times New Roman" pitchFamily="18" charset="0"/>
                <a:cs typeface="Times New Roman" pitchFamily="18" charset="0"/>
              </a:rPr>
              <a:t>alglerin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morfolojik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fizyolojik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bütün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7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 smtClean="0">
                <a:latin typeface="Times New Roman" pitchFamily="18" charset="0"/>
                <a:cs typeface="Times New Roman" pitchFamily="18" charset="0"/>
              </a:rPr>
              <a:t>şekil</a:t>
            </a:r>
            <a:r>
              <a:rPr lang="en-US" altLang="tr-TR" sz="7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altLang="tr-TR" sz="7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 smtClean="0">
                <a:latin typeface="Times New Roman" pitchFamily="18" charset="0"/>
                <a:cs typeface="Times New Roman" pitchFamily="18" charset="0"/>
              </a:rPr>
              <a:t>yaşayış</a:t>
            </a:r>
            <a:r>
              <a:rPr lang="en-US" altLang="tr-TR" sz="7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bakımından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kendilerine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hiç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benzemeyen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simbiyotik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bitkilerdir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altLang="tr-TR" sz="7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tr-TR" sz="7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Görünüşü</a:t>
            </a:r>
            <a:r>
              <a:rPr lang="en-US" altLang="tr-TR" sz="7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yosuna</a:t>
            </a:r>
            <a:r>
              <a:rPr lang="en-US" altLang="tr-TR" sz="7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benzer</a:t>
            </a:r>
            <a:r>
              <a:rPr lang="en-US" altLang="tr-TR" sz="7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altLang="tr-TR" sz="7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kök</a:t>
            </a:r>
            <a:r>
              <a:rPr lang="en-US" altLang="tr-TR" sz="7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7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gövde</a:t>
            </a:r>
            <a:r>
              <a:rPr lang="en-US" altLang="tr-TR" sz="7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altLang="tr-TR" sz="7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yaprak</a:t>
            </a:r>
            <a:r>
              <a:rPr lang="en-US" altLang="tr-TR" sz="7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bulunmaz</a:t>
            </a:r>
            <a:r>
              <a:rPr lang="en-US" altLang="tr-TR" sz="7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altLang="tr-TR" sz="7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7400" dirty="0" smtClean="0">
                <a:latin typeface="Times New Roman" pitchFamily="18" charset="0"/>
                <a:cs typeface="Times New Roman" pitchFamily="18" charset="0"/>
              </a:rPr>
              <a:t>Bunlar yerine </a:t>
            </a:r>
            <a:r>
              <a:rPr lang="tr-TR" altLang="tr-TR" sz="74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Tallus</a:t>
            </a:r>
            <a:r>
              <a:rPr lang="tr-TR" altLang="tr-TR" sz="74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7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denilen görünüşü yaprağa benzeyen oluşum vardır.</a:t>
            </a:r>
            <a:r>
              <a:rPr lang="en-US" altLang="tr-TR" sz="7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altLang="tr-TR" sz="7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altLang="tr-TR" sz="7400" dirty="0" smtClean="0">
                <a:latin typeface="Times New Roman" pitchFamily="18" charset="0"/>
                <a:cs typeface="Times New Roman" pitchFamily="18" charset="0"/>
              </a:rPr>
              <a:t>Likenin yapısında 50 den fazla alg yer alır. </a:t>
            </a:r>
          </a:p>
          <a:p>
            <a:pPr algn="just">
              <a:lnSpc>
                <a:spcPct val="150000"/>
              </a:lnSpc>
            </a:pPr>
            <a:r>
              <a:rPr lang="tr-TR" altLang="tr-TR" sz="7400" dirty="0" smtClean="0">
                <a:latin typeface="Times New Roman" pitchFamily="18" charset="0"/>
                <a:cs typeface="Times New Roman" pitchFamily="18" charset="0"/>
              </a:rPr>
              <a:t>Mantar </a:t>
            </a:r>
            <a:r>
              <a:rPr lang="tr-TR" altLang="tr-TR" sz="7400" dirty="0" err="1" smtClean="0">
                <a:latin typeface="Times New Roman" pitchFamily="18" charset="0"/>
                <a:cs typeface="Times New Roman" pitchFamily="18" charset="0"/>
              </a:rPr>
              <a:t>olarakta</a:t>
            </a:r>
            <a:r>
              <a:rPr lang="tr-TR" altLang="tr-TR" sz="7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tr-TR" sz="7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çoğunlukla  </a:t>
            </a:r>
            <a:r>
              <a:rPr lang="tr-TR" altLang="tr-TR" sz="74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Ascomycetes</a:t>
            </a:r>
            <a:r>
              <a:rPr lang="tr-TR" altLang="tr-TR" sz="7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az miktarda </a:t>
            </a:r>
            <a:r>
              <a:rPr lang="tr-TR" altLang="tr-TR" sz="74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Bazidiomycetes</a:t>
            </a:r>
            <a:r>
              <a:rPr lang="tr-TR" altLang="tr-TR" sz="7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yer alır</a:t>
            </a:r>
            <a:r>
              <a:rPr lang="tr-TR" altLang="tr-TR" sz="7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altLang="tr-TR" sz="7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tr-TR" sz="7400" dirty="0" err="1" smtClean="0">
                <a:latin typeface="Times New Roman" pitchFamily="18" charset="0"/>
                <a:cs typeface="Times New Roman" pitchFamily="18" charset="0"/>
              </a:rPr>
              <a:t>Likenin</a:t>
            </a:r>
            <a:r>
              <a:rPr lang="en-US" altLang="tr-TR" sz="7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yapısında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alan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latin typeface="Times New Roman" pitchFamily="18" charset="0"/>
                <a:cs typeface="Times New Roman" pitchFamily="18" charset="0"/>
              </a:rPr>
              <a:t>algler</a:t>
            </a:r>
            <a:r>
              <a:rPr lang="en-US" altLang="tr-TR" sz="7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tr-TR" sz="7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n-US" altLang="tr-TR" sz="7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hücreli</a:t>
            </a:r>
            <a:r>
              <a:rPr lang="en-US" altLang="tr-TR" sz="7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veya</a:t>
            </a:r>
            <a:r>
              <a:rPr lang="en-US" altLang="tr-TR" sz="7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ipliksi</a:t>
            </a:r>
            <a:r>
              <a:rPr lang="en-US" altLang="tr-TR" sz="74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tr-TR" sz="74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algler</a:t>
            </a:r>
            <a:r>
              <a:rPr lang="tr-TR" altLang="tr-TR" sz="7400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dir</a:t>
            </a:r>
            <a:r>
              <a:rPr lang="tr-TR" altLang="tr-TR" sz="7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-1" y="5984413"/>
            <a:ext cx="3995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tr-TR" dirty="0" smtClean="0"/>
              <a:t>“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548131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323528" y="260648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Simbiyotik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yaşamda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algin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görevi CO</a:t>
            </a:r>
            <a:r>
              <a:rPr lang="tr-TR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alarak fotosentez yapmak ve birliğin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karbonhidrat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gereksinimini sağlamaktır.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Mantar ise bulunduğu ortamda  gerekli su ve mineral maddeler alınması görevini yerine getirir.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Mantar ayrıca likeni bulunduğu yere sabitler.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Yurdumuzda kayın, kavak, söğüt, meşe, meyve ve iğne yapraklı ağaçlar üzerinde kayalarda likenlere rastlanır.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Likenin yaşaması için temiz hava gereklidir. 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1187624" y="2996952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116632"/>
            <a:ext cx="8964488" cy="667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Nemli</a:t>
            </a:r>
            <a:r>
              <a:rPr lang="tr-TR" sz="2400" baseline="-25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rutubetli yerlerde ve kuzey yamaçlarda kolay yaşarlar, ışığı severler, fotosentez için gereklidir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Dünyada 18.000-20.000 liken türü vardır. Dünyadaki karaların %8 i kapsar.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Likenlerde 150 kadar liken asidi bulunur.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Çoğunlukla acı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lezettedir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iştah açıcı olarak kullanılır.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Besin olarak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Manna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likeni (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Leconora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esculata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 Kırgız ekmeği,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Evernia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prunastri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jöle ve ekmek yapımında,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Lobaria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pulmonaria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Akciğer hastalıklarında,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Peltigera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canina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(Köpek likeni) Kuduz tedavisinde,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Cetraria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islandica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Öksürük karışımı ilaçlarda, Boya sanayisi  (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Turnosol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kağıdı) ve parfümeride kullanılan likenler bulunmaktadır.</a:t>
            </a:r>
            <a:endParaRPr lang="tr-TR" sz="2400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923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23528" y="116632"/>
            <a:ext cx="75608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AutoNum type="arabicPeriod"/>
            </a:pPr>
            <a:r>
              <a:rPr lang="tr-TR" altLang="tr-TR" sz="2400" b="1" dirty="0" smtClean="0">
                <a:solidFill>
                  <a:srgbClr val="3333FF"/>
                </a:solidFill>
                <a:latin typeface="+mn-lt"/>
              </a:rPr>
              <a:t>BA: </a:t>
            </a:r>
            <a:r>
              <a:rPr lang="tr-TR" altLang="tr-TR" sz="2400" b="1" dirty="0" err="1" smtClean="0">
                <a:solidFill>
                  <a:srgbClr val="3333FF"/>
                </a:solidFill>
                <a:latin typeface="+mn-lt"/>
              </a:rPr>
              <a:t>Pseudevernia</a:t>
            </a:r>
            <a:r>
              <a:rPr lang="tr-TR" altLang="tr-TR" sz="2400" b="1" dirty="0" smtClean="0">
                <a:solidFill>
                  <a:srgbClr val="3333FF"/>
                </a:solidFill>
                <a:latin typeface="+mn-lt"/>
              </a:rPr>
              <a:t> </a:t>
            </a:r>
            <a:r>
              <a:rPr lang="tr-TR" altLang="tr-TR" sz="2400" b="1" dirty="0" err="1" smtClean="0">
                <a:solidFill>
                  <a:srgbClr val="3333FF"/>
                </a:solidFill>
                <a:latin typeface="+mn-lt"/>
              </a:rPr>
              <a:t>furfuracea</a:t>
            </a:r>
            <a:endParaRPr lang="tr-TR" altLang="tr-TR" sz="2400" b="1" dirty="0" smtClean="0">
              <a:solidFill>
                <a:srgbClr val="3333FF"/>
              </a:solidFill>
              <a:latin typeface="+mn-lt"/>
            </a:endParaRPr>
          </a:p>
          <a:p>
            <a:pPr eaLnBrk="1" hangingPunct="1"/>
            <a:r>
              <a:rPr lang="tr-TR" altLang="tr-TR" sz="2400" b="1" i="1" dirty="0" smtClean="0">
                <a:solidFill>
                  <a:srgbClr val="3333FF"/>
                </a:solidFill>
                <a:latin typeface="+mn-lt"/>
              </a:rPr>
              <a:t>(Sinonim: </a:t>
            </a:r>
            <a:r>
              <a:rPr lang="tr-TR" altLang="tr-TR" sz="2400" b="1" i="1" dirty="0" err="1" smtClean="0">
                <a:solidFill>
                  <a:srgbClr val="3333FF"/>
                </a:solidFill>
                <a:latin typeface="+mn-lt"/>
              </a:rPr>
              <a:t>Parmelia</a:t>
            </a:r>
            <a:r>
              <a:rPr lang="tr-TR" altLang="tr-TR" sz="2400" b="1" i="1" dirty="0" smtClean="0">
                <a:solidFill>
                  <a:srgbClr val="3333FF"/>
                </a:solidFill>
                <a:latin typeface="+mn-lt"/>
              </a:rPr>
              <a:t> </a:t>
            </a:r>
            <a:r>
              <a:rPr lang="tr-TR" altLang="tr-TR" sz="2400" b="1" i="1" dirty="0" err="1" smtClean="0">
                <a:solidFill>
                  <a:srgbClr val="3333FF"/>
                </a:solidFill>
                <a:latin typeface="+mn-lt"/>
              </a:rPr>
              <a:t>furfuracea</a:t>
            </a:r>
            <a:r>
              <a:rPr lang="tr-TR" altLang="tr-TR" sz="2400" b="1" i="1" dirty="0" smtClean="0">
                <a:solidFill>
                  <a:srgbClr val="3333FF"/>
                </a:solidFill>
                <a:latin typeface="+mn-lt"/>
              </a:rPr>
              <a:t>)</a:t>
            </a:r>
            <a:endParaRPr lang="tr-TR" altLang="tr-TR" sz="2400" b="1" i="1" dirty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79512" y="1052736"/>
            <a:ext cx="8568951" cy="4549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tr-TR" sz="2800" dirty="0"/>
              <a:t>-</a:t>
            </a:r>
            <a:r>
              <a:rPr lang="tr-TR" sz="2800" dirty="0" err="1"/>
              <a:t>Tallusları</a:t>
            </a:r>
            <a:r>
              <a:rPr lang="tr-TR" sz="2800" dirty="0"/>
              <a:t> yaprak şeklindedir(</a:t>
            </a:r>
            <a:r>
              <a:rPr lang="tr-TR" sz="2800" b="1" dirty="0">
                <a:solidFill>
                  <a:srgbClr val="3333FF"/>
                </a:solidFill>
              </a:rPr>
              <a:t>yapraksı liken</a:t>
            </a:r>
            <a:r>
              <a:rPr lang="tr-TR" sz="2800" dirty="0">
                <a:solidFill>
                  <a:srgbClr val="3333FF"/>
                </a:solidFill>
              </a:rPr>
              <a:t> grubundadır).</a:t>
            </a:r>
          </a:p>
          <a:p>
            <a:pPr fontAlgn="base">
              <a:lnSpc>
                <a:spcPct val="150000"/>
              </a:lnSpc>
            </a:pPr>
            <a:r>
              <a:rPr lang="tr-TR" sz="2800" dirty="0"/>
              <a:t>-Ağaç kabukları veya kayalar üzerinde yaşar</a:t>
            </a:r>
            <a:r>
              <a:rPr lang="tr-TR" sz="2800" dirty="0" smtClean="0"/>
              <a:t>. </a:t>
            </a:r>
          </a:p>
          <a:p>
            <a:pPr fontAlgn="base">
              <a:lnSpc>
                <a:spcPct val="150000"/>
              </a:lnSpc>
            </a:pPr>
            <a:r>
              <a:rPr lang="tr-TR" sz="2800" dirty="0" smtClean="0"/>
              <a:t>(özellikle </a:t>
            </a:r>
            <a:r>
              <a:rPr lang="tr-TR" sz="2800" dirty="0" err="1" smtClean="0"/>
              <a:t>Pinus</a:t>
            </a:r>
            <a:r>
              <a:rPr lang="tr-TR" sz="2800" dirty="0" smtClean="0"/>
              <a:t> </a:t>
            </a:r>
            <a:r>
              <a:rPr lang="tr-TR" sz="2800" dirty="0" err="1" smtClean="0"/>
              <a:t>nigra</a:t>
            </a:r>
            <a:r>
              <a:rPr lang="tr-TR" sz="2800" dirty="0" smtClean="0"/>
              <a:t> Kara çam)</a:t>
            </a:r>
          </a:p>
          <a:p>
            <a:pPr fontAlgn="base">
              <a:lnSpc>
                <a:spcPct val="150000"/>
              </a:lnSpc>
            </a:pPr>
            <a:endParaRPr lang="tr-TR" sz="2800" dirty="0"/>
          </a:p>
          <a:p>
            <a:pPr fontAlgn="base">
              <a:lnSpc>
                <a:spcPct val="150000"/>
              </a:lnSpc>
            </a:pPr>
            <a:r>
              <a:rPr lang="tr-TR" sz="2800" dirty="0"/>
              <a:t>-</a:t>
            </a:r>
            <a:r>
              <a:rPr lang="tr-TR" sz="2800" b="1" dirty="0" err="1"/>
              <a:t>Tallus</a:t>
            </a:r>
            <a:r>
              <a:rPr lang="tr-TR" sz="2800" b="1" dirty="0"/>
              <a:t> </a:t>
            </a:r>
            <a:r>
              <a:rPr lang="tr-TR" sz="2800" dirty="0" smtClean="0"/>
              <a:t>şerit şeklinde ikiye çatallanmış</a:t>
            </a:r>
            <a:r>
              <a:rPr lang="tr-TR" sz="2800" dirty="0"/>
              <a:t>, üst yüzü </a:t>
            </a:r>
            <a:r>
              <a:rPr lang="tr-TR" sz="2800" b="1" dirty="0"/>
              <a:t>kül rengi </a:t>
            </a:r>
            <a:r>
              <a:rPr lang="tr-TR" sz="2800" dirty="0"/>
              <a:t>alt yüzü </a:t>
            </a:r>
            <a:r>
              <a:rPr lang="tr-TR" sz="2800" b="1" dirty="0"/>
              <a:t>gri-siyah </a:t>
            </a:r>
            <a:r>
              <a:rPr lang="tr-TR" sz="2800" dirty="0" smtClean="0"/>
              <a:t>renklidir</a:t>
            </a:r>
          </a:p>
          <a:p>
            <a:pPr fontAlgn="base">
              <a:lnSpc>
                <a:spcPct val="150000"/>
              </a:lnSpc>
            </a:pPr>
            <a:r>
              <a:rPr lang="tr-TR" sz="2800" dirty="0" smtClean="0"/>
              <a:t> </a:t>
            </a:r>
            <a:r>
              <a:rPr lang="tr-TR" sz="2800" dirty="0">
                <a:solidFill>
                  <a:srgbClr val="3333FF"/>
                </a:solidFill>
              </a:rPr>
              <a:t>(</a:t>
            </a:r>
            <a:r>
              <a:rPr lang="tr-TR" sz="2800" b="1" i="1" dirty="0" err="1">
                <a:solidFill>
                  <a:srgbClr val="3333FF"/>
                </a:solidFill>
              </a:rPr>
              <a:t>Evernia</a:t>
            </a:r>
            <a:r>
              <a:rPr lang="tr-TR" sz="2800" b="1" i="1" dirty="0">
                <a:solidFill>
                  <a:srgbClr val="3333FF"/>
                </a:solidFill>
              </a:rPr>
              <a:t> </a:t>
            </a:r>
            <a:r>
              <a:rPr lang="tr-TR" sz="2800" b="1" i="1" dirty="0" err="1">
                <a:solidFill>
                  <a:srgbClr val="3333FF"/>
                </a:solidFill>
              </a:rPr>
              <a:t>prunastri</a:t>
            </a:r>
            <a:r>
              <a:rPr lang="tr-TR" sz="2800" b="1" dirty="0" err="1">
                <a:solidFill>
                  <a:srgbClr val="3333FF"/>
                </a:solidFill>
              </a:rPr>
              <a:t>’ye</a:t>
            </a:r>
            <a:r>
              <a:rPr lang="tr-TR" sz="2800" b="1" dirty="0">
                <a:solidFill>
                  <a:srgbClr val="3333FF"/>
                </a:solidFill>
              </a:rPr>
              <a:t> göre parçalanması daha kalındır).</a:t>
            </a:r>
          </a:p>
        </p:txBody>
      </p:sp>
    </p:spTree>
    <p:extLst>
      <p:ext uri="{BB962C8B-B14F-4D97-AF65-F5344CB8AC3E}">
        <p14:creationId xmlns:p14="http://schemas.microsoft.com/office/powerpoint/2010/main" val="24341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4"/>
          <p:cNvSpPr>
            <a:spLocks noChangeArrowheads="1"/>
          </p:cNvSpPr>
          <p:nvPr/>
        </p:nvSpPr>
        <p:spPr bwMode="auto">
          <a:xfrm>
            <a:off x="379226" y="166837"/>
            <a:ext cx="49889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2. B.A: </a:t>
            </a:r>
            <a:r>
              <a:rPr lang="tr-TR" altLang="tr-TR" sz="2400" b="1" i="1" dirty="0" err="1" smtClean="0">
                <a:solidFill>
                  <a:srgbClr val="3333FF"/>
                </a:solidFill>
                <a:latin typeface="+mj-lt"/>
              </a:rPr>
              <a:t>Evernia</a:t>
            </a:r>
            <a:r>
              <a:rPr lang="tr-TR" altLang="tr-TR" sz="2400" b="1" i="1" dirty="0" smtClean="0">
                <a:solidFill>
                  <a:srgbClr val="3333FF"/>
                </a:solidFill>
                <a:latin typeface="+mj-lt"/>
              </a:rPr>
              <a:t> </a:t>
            </a:r>
            <a:r>
              <a:rPr lang="tr-TR" altLang="tr-TR" sz="2400" b="1" i="1" dirty="0" err="1" smtClean="0">
                <a:solidFill>
                  <a:srgbClr val="3333FF"/>
                </a:solidFill>
                <a:latin typeface="+mj-lt"/>
              </a:rPr>
              <a:t>prunastri</a:t>
            </a:r>
            <a:r>
              <a:rPr lang="tr-TR" altLang="tr-TR" sz="2400" b="1" i="1" dirty="0" smtClean="0">
                <a:solidFill>
                  <a:srgbClr val="3333FF"/>
                </a:solidFill>
                <a:latin typeface="+mj-lt"/>
              </a:rPr>
              <a:t> </a:t>
            </a:r>
            <a:r>
              <a:rPr lang="tr-TR" altLang="tr-TR" sz="2400" b="1" dirty="0" smtClean="0">
                <a:solidFill>
                  <a:srgbClr val="00CC00"/>
                </a:solidFill>
                <a:latin typeface="+mj-lt"/>
              </a:rPr>
              <a:t>(Meşe likeni)</a:t>
            </a:r>
            <a:endParaRPr lang="tr-TR" altLang="tr-TR" sz="2400" b="1" dirty="0">
              <a:solidFill>
                <a:srgbClr val="00CC00"/>
              </a:solidFill>
              <a:latin typeface="+mj-lt"/>
            </a:endParaRPr>
          </a:p>
        </p:txBody>
      </p:sp>
      <p:sp>
        <p:nvSpPr>
          <p:cNvPr id="115718" name="6 Dikdörtgen"/>
          <p:cNvSpPr>
            <a:spLocks noChangeArrowheads="1"/>
          </p:cNvSpPr>
          <p:nvPr/>
        </p:nvSpPr>
        <p:spPr bwMode="auto">
          <a:xfrm>
            <a:off x="683568" y="180157"/>
            <a:ext cx="313079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.</a:t>
            </a:r>
          </a:p>
          <a:p>
            <a:pPr eaLnBrk="1" hangingPunct="1"/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D.A.: </a:t>
            </a:r>
            <a:r>
              <a:rPr lang="en-US" altLang="tr-TR" sz="2400" b="1" dirty="0" smtClean="0">
                <a:solidFill>
                  <a:srgbClr val="3333FF"/>
                </a:solidFill>
                <a:latin typeface="+mj-lt"/>
              </a:rPr>
              <a:t>Lichen </a:t>
            </a:r>
            <a:r>
              <a:rPr lang="en-US" altLang="tr-TR" sz="2400" b="1" dirty="0" err="1">
                <a:solidFill>
                  <a:srgbClr val="3333FF"/>
                </a:solidFill>
                <a:latin typeface="+mj-lt"/>
              </a:rPr>
              <a:t>Quercinus</a:t>
            </a:r>
            <a:r>
              <a:rPr lang="en-US" altLang="tr-TR" sz="2400" dirty="0">
                <a:solidFill>
                  <a:srgbClr val="3333FF"/>
                </a:solidFill>
                <a:latin typeface="+mj-lt"/>
              </a:rPr>
              <a:t> </a:t>
            </a:r>
            <a:endParaRPr lang="fr-FR" altLang="tr-TR" sz="2400" dirty="0">
              <a:solidFill>
                <a:srgbClr val="3333FF"/>
              </a:solidFill>
              <a:latin typeface="+mj-lt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79512" y="1124744"/>
            <a:ext cx="864165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tr-TR" sz="2800" b="1" i="1" dirty="0" smtClean="0">
                <a:solidFill>
                  <a:srgbClr val="3333FF"/>
                </a:solidFill>
              </a:rPr>
              <a:t> </a:t>
            </a:r>
            <a:r>
              <a:rPr lang="tr-TR" sz="2800" b="1" dirty="0" smtClean="0">
                <a:solidFill>
                  <a:srgbClr val="3333FF"/>
                </a:solidFill>
              </a:rPr>
              <a:t>Çalımsı </a:t>
            </a:r>
            <a:r>
              <a:rPr lang="tr-TR" sz="2800" dirty="0" smtClean="0"/>
              <a:t>liken </a:t>
            </a:r>
            <a:r>
              <a:rPr lang="tr-TR" sz="2800" dirty="0"/>
              <a:t>grubunda yer alır</a:t>
            </a:r>
            <a:r>
              <a:rPr lang="tr-TR" sz="2800" dirty="0" smtClean="0"/>
              <a:t>.</a:t>
            </a:r>
          </a:p>
          <a:p>
            <a:pPr algn="just" fontAlgn="base"/>
            <a:endParaRPr lang="tr-TR" sz="2800" dirty="0"/>
          </a:p>
          <a:p>
            <a:pPr algn="just" fontAlgn="base"/>
            <a:r>
              <a:rPr lang="tr-TR" sz="2800" dirty="0" err="1" smtClean="0"/>
              <a:t>Tallusun</a:t>
            </a:r>
            <a:r>
              <a:rPr lang="tr-TR" sz="2800" dirty="0" smtClean="0"/>
              <a:t> üst yüzü yeşil, alt yüzü beyazımsıdır.</a:t>
            </a:r>
          </a:p>
          <a:p>
            <a:pPr algn="just" fontAlgn="base"/>
            <a:endParaRPr lang="tr-TR" sz="2800" dirty="0" smtClean="0"/>
          </a:p>
          <a:p>
            <a:pPr algn="just" fontAlgn="base"/>
            <a:r>
              <a:rPr lang="tr-TR" sz="2800" dirty="0" err="1" smtClean="0"/>
              <a:t>Tallus</a:t>
            </a:r>
            <a:r>
              <a:rPr lang="tr-TR" sz="2800" dirty="0" smtClean="0"/>
              <a:t> çatallanmıştır, parçalanması incedir.</a:t>
            </a:r>
          </a:p>
          <a:p>
            <a:pPr algn="just" fontAlgn="base"/>
            <a:endParaRPr lang="tr-TR" sz="2800" dirty="0" smtClean="0"/>
          </a:p>
          <a:p>
            <a:pPr algn="just" fontAlgn="base"/>
            <a:r>
              <a:rPr lang="tr-TR" sz="2800" dirty="0" smtClean="0"/>
              <a:t>Ege </a:t>
            </a:r>
            <a:r>
              <a:rPr lang="tr-TR" sz="2800" dirty="0"/>
              <a:t>ve Akdeniz’de yaygındır, özellikle meşelerde, kayın, gürgen ve </a:t>
            </a:r>
            <a:r>
              <a:rPr lang="tr-TR" sz="2800" dirty="0" smtClean="0"/>
              <a:t>akça ağaçta </a:t>
            </a:r>
            <a:r>
              <a:rPr lang="tr-TR" sz="2800" dirty="0"/>
              <a:t>rastlanır</a:t>
            </a:r>
            <a:r>
              <a:rPr lang="tr-TR" sz="2800" dirty="0" smtClean="0"/>
              <a:t>.</a:t>
            </a:r>
          </a:p>
          <a:p>
            <a:pPr algn="just" fontAlgn="base"/>
            <a:endParaRPr lang="tr-TR" sz="2800" dirty="0" smtClean="0"/>
          </a:p>
          <a:p>
            <a:pPr algn="just" fontAlgn="base"/>
            <a:r>
              <a:rPr lang="tr-TR" sz="2800" dirty="0" err="1" smtClean="0"/>
              <a:t>Usnik</a:t>
            </a:r>
            <a:r>
              <a:rPr lang="tr-TR" sz="2800" dirty="0" smtClean="0"/>
              <a:t> asit, </a:t>
            </a:r>
            <a:r>
              <a:rPr lang="tr-TR" sz="2800" b="1" i="1" dirty="0" err="1"/>
              <a:t>evernik</a:t>
            </a:r>
            <a:r>
              <a:rPr lang="tr-TR" sz="2800" dirty="0" smtClean="0"/>
              <a:t> asit ve uçucu bileşikler içerir. </a:t>
            </a:r>
            <a:r>
              <a:rPr lang="tr-TR" sz="2800" dirty="0" err="1" smtClean="0"/>
              <a:t>Astrajen</a:t>
            </a:r>
            <a:r>
              <a:rPr lang="tr-TR" sz="2800" dirty="0" smtClean="0"/>
              <a:t> bileşikler taşırlar </a:t>
            </a:r>
            <a:r>
              <a:rPr lang="tr-TR" sz="2800" dirty="0" err="1" smtClean="0"/>
              <a:t>antidiyareik</a:t>
            </a:r>
            <a:r>
              <a:rPr lang="tr-TR" sz="2800" dirty="0" smtClean="0"/>
              <a:t> etkisi bulunur. Mısırda besin olarak tüketilir.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9528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2 Dikdörtgen"/>
          <p:cNvSpPr>
            <a:spLocks noChangeArrowheads="1"/>
          </p:cNvSpPr>
          <p:nvPr/>
        </p:nvSpPr>
        <p:spPr bwMode="auto">
          <a:xfrm>
            <a:off x="214314" y="214313"/>
            <a:ext cx="86061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tr-TR" sz="2400" b="1" dirty="0" smtClean="0"/>
              <a:t>3. </a:t>
            </a:r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B.A.: </a:t>
            </a:r>
            <a:r>
              <a:rPr lang="fr-FR" altLang="tr-TR" sz="2400" b="1" i="1" dirty="0" err="1" smtClean="0">
                <a:solidFill>
                  <a:srgbClr val="3333FF"/>
                </a:solidFill>
                <a:latin typeface="+mj-lt"/>
              </a:rPr>
              <a:t>Lobaria</a:t>
            </a:r>
            <a:r>
              <a:rPr lang="fr-FR" altLang="tr-TR" sz="2400" b="1" dirty="0" smtClean="0">
                <a:solidFill>
                  <a:srgbClr val="3333FF"/>
                </a:solidFill>
                <a:latin typeface="+mj-lt"/>
              </a:rPr>
              <a:t> </a:t>
            </a:r>
            <a:r>
              <a:rPr lang="fr-FR" altLang="tr-TR" sz="2400" b="1" i="1" dirty="0" err="1" smtClean="0">
                <a:solidFill>
                  <a:srgbClr val="3333FF"/>
                </a:solidFill>
                <a:latin typeface="+mj-lt"/>
              </a:rPr>
              <a:t>pulmonaria</a:t>
            </a:r>
            <a:r>
              <a:rPr lang="tr-TR" altLang="tr-TR" sz="2400" b="1" i="1" dirty="0" smtClean="0">
                <a:solidFill>
                  <a:srgbClr val="3333FF"/>
                </a:solidFill>
                <a:latin typeface="+mj-lt"/>
              </a:rPr>
              <a:t> </a:t>
            </a:r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(Ciğer likeni) </a:t>
            </a:r>
          </a:p>
          <a:p>
            <a:pPr eaLnBrk="1" hangingPunct="1"/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    </a:t>
            </a:r>
            <a:r>
              <a:rPr lang="tr-TR" altLang="tr-TR" sz="2400" b="1" dirty="0" err="1" smtClean="0">
                <a:solidFill>
                  <a:srgbClr val="3333FF"/>
                </a:solidFill>
                <a:latin typeface="+mj-lt"/>
              </a:rPr>
              <a:t>D.A.:Liken</a:t>
            </a:r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 </a:t>
            </a:r>
            <a:r>
              <a:rPr lang="tr-TR" altLang="tr-TR" sz="2400" b="1" dirty="0" err="1" smtClean="0">
                <a:solidFill>
                  <a:srgbClr val="3333FF"/>
                </a:solidFill>
                <a:latin typeface="+mj-lt"/>
              </a:rPr>
              <a:t>Pulmonaria</a:t>
            </a:r>
            <a:endParaRPr lang="fr-FR" altLang="tr-TR" sz="2400" dirty="0">
              <a:solidFill>
                <a:srgbClr val="3333FF"/>
              </a:solidFill>
              <a:latin typeface="+mj-lt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611559" y="980728"/>
            <a:ext cx="8208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Alt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yüzündeki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lobları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akciğere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benzediği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için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solunum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yolları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hastalıklarında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göğüs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yumuşatıcı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kullanılmıştır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16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Yapraksı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liken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grubunda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yer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alır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16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Alt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kısmı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koyu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kahverengi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üst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kısmı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ise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gri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kahverengidir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fontAlgn="base">
              <a:lnSpc>
                <a:spcPct val="150000"/>
              </a:lnSpc>
            </a:pP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Tallusları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büyük  30 cm kadar  ve derimsidir.</a:t>
            </a:r>
          </a:p>
          <a:p>
            <a:pPr algn="just" fontAlgn="base">
              <a:lnSpc>
                <a:spcPct val="150000"/>
              </a:lnSpc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Karadeniz  ormanlarında ve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Uludağda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yetişir.</a:t>
            </a:r>
          </a:p>
          <a:p>
            <a:pPr algn="just" fontAlgn="base">
              <a:lnSpc>
                <a:spcPct val="150000"/>
              </a:lnSpc>
            </a:pP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endParaRPr lang="tr-TR" sz="2000" dirty="0"/>
          </a:p>
        </p:txBody>
      </p:sp>
      <p:sp>
        <p:nvSpPr>
          <p:cNvPr id="6" name="5 Dikdörtgen"/>
          <p:cNvSpPr/>
          <p:nvPr/>
        </p:nvSpPr>
        <p:spPr>
          <a:xfrm>
            <a:off x="611559" y="4224587"/>
            <a:ext cx="85324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Alt yüzündeki loblar akciğer loblarına benzediği için solunum yolu hastalıklarında kullanılmıştır.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Hafif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antibakteriyel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etki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gösterir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Çay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şeklinde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hazırlanan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preparatları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laksatif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kullanılmıştır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Bira yapımında şerbetçi otun yerini alabilmektedir.</a:t>
            </a:r>
            <a:endParaRPr lang="tr-T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87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1 Dikdörtgen"/>
          <p:cNvSpPr>
            <a:spLocks noChangeArrowheads="1"/>
          </p:cNvSpPr>
          <p:nvPr/>
        </p:nvSpPr>
        <p:spPr bwMode="auto">
          <a:xfrm>
            <a:off x="107504" y="285750"/>
            <a:ext cx="56886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tr-TR" sz="2400" b="1" dirty="0" smtClean="0">
                <a:solidFill>
                  <a:srgbClr val="3333FF"/>
                </a:solidFill>
                <a:latin typeface="+mj-lt"/>
              </a:rPr>
              <a:t>4.B.A.: </a:t>
            </a:r>
            <a:r>
              <a:rPr lang="fr-FR" altLang="tr-TR" sz="2400" b="1" i="1" dirty="0" err="1" smtClean="0">
                <a:solidFill>
                  <a:srgbClr val="3333FF"/>
                </a:solidFill>
                <a:latin typeface="+mj-lt"/>
              </a:rPr>
              <a:t>Usnea</a:t>
            </a:r>
            <a:r>
              <a:rPr lang="en-US" altLang="tr-TR" sz="2400" b="1" dirty="0" smtClean="0">
                <a:solidFill>
                  <a:srgbClr val="3333FF"/>
                </a:solidFill>
                <a:latin typeface="+mj-lt"/>
              </a:rPr>
              <a:t> </a:t>
            </a:r>
            <a:r>
              <a:rPr lang="fr-FR" altLang="tr-TR" sz="2400" b="1" i="1" dirty="0" err="1">
                <a:solidFill>
                  <a:srgbClr val="3333FF"/>
                </a:solidFill>
                <a:latin typeface="+mj-lt"/>
              </a:rPr>
              <a:t>barbata</a:t>
            </a:r>
            <a:r>
              <a:rPr lang="fr-FR" altLang="tr-TR" sz="2400" b="1" dirty="0">
                <a:solidFill>
                  <a:srgbClr val="3333FF"/>
                </a:solidFill>
                <a:latin typeface="+mj-lt"/>
              </a:rPr>
              <a:t> (</a:t>
            </a:r>
            <a:r>
              <a:rPr lang="fr-FR" altLang="tr-TR" sz="2400" b="1" dirty="0" err="1">
                <a:solidFill>
                  <a:srgbClr val="3333FF"/>
                </a:solidFill>
                <a:latin typeface="+mj-lt"/>
              </a:rPr>
              <a:t>sakal</a:t>
            </a:r>
            <a:r>
              <a:rPr lang="fr-FR" altLang="tr-TR" sz="2400" b="1" dirty="0">
                <a:solidFill>
                  <a:srgbClr val="3333FF"/>
                </a:solidFill>
                <a:latin typeface="+mj-lt"/>
              </a:rPr>
              <a:t> </a:t>
            </a:r>
            <a:r>
              <a:rPr lang="fr-FR" altLang="tr-TR" sz="2400" b="1" dirty="0" err="1">
                <a:solidFill>
                  <a:srgbClr val="3333FF"/>
                </a:solidFill>
                <a:latin typeface="+mj-lt"/>
              </a:rPr>
              <a:t>likeni</a:t>
            </a:r>
            <a:r>
              <a:rPr lang="fr-FR" altLang="tr-TR" sz="2400" b="1" dirty="0" smtClean="0">
                <a:solidFill>
                  <a:srgbClr val="3333FF"/>
                </a:solidFill>
                <a:latin typeface="+mj-lt"/>
              </a:rPr>
              <a:t>)</a:t>
            </a:r>
            <a:endParaRPr lang="fr-FR" altLang="tr-TR" sz="2400" b="1" dirty="0">
              <a:solidFill>
                <a:srgbClr val="3333FF"/>
              </a:solidFill>
              <a:latin typeface="+mj-lt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323528" y="1052736"/>
            <a:ext cx="8480400" cy="326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Çalımsı</a:t>
            </a: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liken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grubunda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yer alır.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Sarkık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ipliksi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çok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dallanmış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tallusu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vardır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Tallus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üzerinde küçük çanak şeklinde sarımsı-yeşil renkte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apotesyumlar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bulunur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İğne yapraklı ağaçlarda görülür.</a:t>
            </a:r>
          </a:p>
          <a:p>
            <a:pPr algn="just" fontAlgn="base">
              <a:lnSpc>
                <a:spcPct val="150000"/>
              </a:lnSpc>
            </a:pP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Rizoid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ile ağaca tutunur. Mavi renkli boya verir. </a:t>
            </a:r>
          </a:p>
          <a:p>
            <a:pPr algn="just" fontAlgn="base">
              <a:lnSpc>
                <a:spcPct val="150000"/>
              </a:lnSpc>
            </a:pP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Usnik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asit nedeniyle özellikle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Mycobacterium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tubercularis’e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karşı etkilidir.</a:t>
            </a:r>
          </a:p>
          <a:p>
            <a:pPr algn="just" fontAlgn="base">
              <a:lnSpc>
                <a:spcPct val="15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Haricen lapa, toz veya pomat halinde yara, çıban ve apselerde kullanılır. 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77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1255</Words>
  <Application>Microsoft Office PowerPoint</Application>
  <PresentationFormat>Ekran Gösterisi (4:3)</PresentationFormat>
  <Paragraphs>131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Times New Roman</vt:lpstr>
      <vt:lpstr>Ofis Teması</vt:lpstr>
      <vt:lpstr> LİKENLER &amp; EĞRELTİLER       </vt:lpstr>
      <vt:lpstr>TERMİNOLOJİ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LABORATUAR ÇALIŞMASI II:MORFOLOJİK ÇALIŞMA (LİKENLER, EĞRELTİLER):</dc:title>
  <dc:creator>SAMSUNG-</dc:creator>
  <cp:lastModifiedBy>ASUS</cp:lastModifiedBy>
  <cp:revision>128</cp:revision>
  <dcterms:created xsi:type="dcterms:W3CDTF">2015-01-20T14:39:05Z</dcterms:created>
  <dcterms:modified xsi:type="dcterms:W3CDTF">2020-03-31T23:06:35Z</dcterms:modified>
</cp:coreProperties>
</file>