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2C0A2-04FC-4922-9EFD-C443713FCEA0}" type="doc">
      <dgm:prSet loTypeId="urn:microsoft.com/office/officeart/2008/layout/RadialCluster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DD9410BE-AAE5-4E89-8488-E01E2F20AF9A}">
      <dgm:prSet phldrT="[Metin]"/>
      <dgm:spPr/>
      <dgm:t>
        <a:bodyPr/>
        <a:lstStyle/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Yazının kaynağına ilişkin iki karşıt görüş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257CF-5AA4-4C45-8278-8E80E320C1FC}" type="parTrans" cxnId="{5FD7E9E9-A67D-4D8A-8669-2443B9403F88}">
      <dgm:prSet/>
      <dgm:spPr/>
      <dgm:t>
        <a:bodyPr/>
        <a:lstStyle/>
        <a:p>
          <a:endParaRPr lang="tr-TR"/>
        </a:p>
      </dgm:t>
    </dgm:pt>
    <dgm:pt modelId="{76C6D5CD-270B-4F7B-8D51-F56E217742A3}" type="sibTrans" cxnId="{5FD7E9E9-A67D-4D8A-8669-2443B9403F88}">
      <dgm:prSet/>
      <dgm:spPr/>
      <dgm:t>
        <a:bodyPr/>
        <a:lstStyle/>
        <a:p>
          <a:endParaRPr lang="tr-TR"/>
        </a:p>
      </dgm:t>
    </dgm:pt>
    <dgm:pt modelId="{DFF6967E-E369-477B-97C3-020BC13E70DB}">
      <dgm:prSet phldrT="[Metin]" custT="1"/>
      <dgm:spPr/>
      <dgm:t>
        <a:bodyPr/>
        <a:lstStyle/>
        <a:p>
          <a:r>
            <a:rPr lang="tr-TR" sz="2000" dirty="0" smtClean="0">
              <a:latin typeface="Arial" panose="020B0604020202020204" pitchFamily="34" charset="0"/>
              <a:cs typeface="Arial" panose="020B0604020202020204" pitchFamily="34" charset="0"/>
            </a:rPr>
            <a:t>İlahi</a:t>
          </a:r>
        </a:p>
        <a:p>
          <a:r>
            <a:rPr lang="tr-TR" sz="2000" dirty="0" smtClean="0">
              <a:latin typeface="Arial" panose="020B0604020202020204" pitchFamily="34" charset="0"/>
              <a:cs typeface="Arial" panose="020B0604020202020204" pitchFamily="34" charset="0"/>
            </a:rPr>
            <a:t>(icat edilmiştir)</a:t>
          </a:r>
          <a:endParaRPr lang="tr-T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31CD8-7874-4287-9D0A-257820326673}" type="parTrans" cxnId="{ACC7B625-AC43-4AC6-9BB3-CB4BBE7722D4}">
      <dgm:prSet/>
      <dgm:spPr/>
      <dgm:t>
        <a:bodyPr/>
        <a:lstStyle/>
        <a:p>
          <a:endParaRPr lang="tr-TR"/>
        </a:p>
      </dgm:t>
    </dgm:pt>
    <dgm:pt modelId="{13F6B3B3-8316-4CB5-9C12-FB9668993496}" type="sibTrans" cxnId="{ACC7B625-AC43-4AC6-9BB3-CB4BBE7722D4}">
      <dgm:prSet/>
      <dgm:spPr/>
      <dgm:t>
        <a:bodyPr/>
        <a:lstStyle/>
        <a:p>
          <a:endParaRPr lang="tr-TR"/>
        </a:p>
      </dgm:t>
    </dgm:pt>
    <dgm:pt modelId="{41F83D81-C274-4E90-9FC6-6ECF182D8FEA}">
      <dgm:prSet phldrT="[Metin]" custT="1"/>
      <dgm:spPr/>
      <dgm:t>
        <a:bodyPr/>
        <a:lstStyle/>
        <a:p>
          <a:r>
            <a:rPr lang="tr-T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Darwinci</a:t>
          </a:r>
          <a:endParaRPr lang="tr-TR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2000" dirty="0" smtClean="0">
              <a:latin typeface="Arial" panose="020B0604020202020204" pitchFamily="34" charset="0"/>
              <a:cs typeface="Arial" panose="020B0604020202020204" pitchFamily="34" charset="0"/>
            </a:rPr>
            <a:t>(gelişmiştir)</a:t>
          </a:r>
          <a:endParaRPr lang="tr-T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B0A55-9821-4C0A-A063-D931C7BAA123}" type="sibTrans" cxnId="{4713CDAB-1505-4A17-8F1D-1A224326CE3A}">
      <dgm:prSet/>
      <dgm:spPr/>
      <dgm:t>
        <a:bodyPr/>
        <a:lstStyle/>
        <a:p>
          <a:endParaRPr lang="tr-TR"/>
        </a:p>
      </dgm:t>
    </dgm:pt>
    <dgm:pt modelId="{B8705CA4-7BF2-4D62-AAD5-222AFB9BF915}" type="parTrans" cxnId="{4713CDAB-1505-4A17-8F1D-1A224326CE3A}">
      <dgm:prSet/>
      <dgm:spPr/>
      <dgm:t>
        <a:bodyPr/>
        <a:lstStyle/>
        <a:p>
          <a:endParaRPr lang="tr-TR"/>
        </a:p>
      </dgm:t>
    </dgm:pt>
    <dgm:pt modelId="{79F82891-7B63-498D-B758-06FDC7E51C49}" type="pres">
      <dgm:prSet presAssocID="{E472C0A2-04FC-4922-9EFD-C443713FCE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EEDAA78F-8D5B-41B6-A493-F5746397988C}" type="pres">
      <dgm:prSet presAssocID="{DD9410BE-AAE5-4E89-8488-E01E2F20AF9A}" presName="singleCycle" presStyleCnt="0"/>
      <dgm:spPr/>
    </dgm:pt>
    <dgm:pt modelId="{9151D067-0823-49BA-9E3C-AA7179520520}" type="pres">
      <dgm:prSet presAssocID="{DD9410BE-AAE5-4E89-8488-E01E2F20AF9A}" presName="singleCenter" presStyleLbl="node1" presStyleIdx="0" presStyleCnt="3" custScaleX="266661" custLinFactNeighborX="-386" custLinFactNeighborY="-41309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F2B125ED-B9FB-430E-A899-0E4832D42E73}" type="pres">
      <dgm:prSet presAssocID="{B8705CA4-7BF2-4D62-AAD5-222AFB9BF915}" presName="Name56" presStyleLbl="parChTrans1D2" presStyleIdx="0" presStyleCnt="2"/>
      <dgm:spPr/>
      <dgm:t>
        <a:bodyPr/>
        <a:lstStyle/>
        <a:p>
          <a:endParaRPr lang="tr-TR"/>
        </a:p>
      </dgm:t>
    </dgm:pt>
    <dgm:pt modelId="{259B95AD-C466-4651-9242-925F21D62B3E}" type="pres">
      <dgm:prSet presAssocID="{41F83D81-C274-4E90-9FC6-6ECF182D8FEA}" presName="text0" presStyleLbl="node1" presStyleIdx="1" presStyleCnt="3" custScaleX="317903" custRadScaleRad="153100" custRadScaleInc="1303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4AA391-5DC0-4F77-8A0D-F2A58C28591D}" type="pres">
      <dgm:prSet presAssocID="{81A31CD8-7874-4287-9D0A-257820326673}" presName="Name56" presStyleLbl="parChTrans1D2" presStyleIdx="1" presStyleCnt="2"/>
      <dgm:spPr/>
      <dgm:t>
        <a:bodyPr/>
        <a:lstStyle/>
        <a:p>
          <a:endParaRPr lang="tr-TR"/>
        </a:p>
      </dgm:t>
    </dgm:pt>
    <dgm:pt modelId="{93708D43-325C-4AF9-86FF-7E8B76B30323}" type="pres">
      <dgm:prSet presAssocID="{DFF6967E-E369-477B-97C3-020BC13E70DB}" presName="text0" presStyleLbl="node1" presStyleIdx="2" presStyleCnt="3" custScaleX="298004" custRadScaleRad="152808" custRadScaleInc="697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43CAE8-1C7F-4263-B7DD-01BAA940542A}" type="presOf" srcId="{B8705CA4-7BF2-4D62-AAD5-222AFB9BF915}" destId="{F2B125ED-B9FB-430E-A899-0E4832D42E73}" srcOrd="0" destOrd="0" presId="urn:microsoft.com/office/officeart/2008/layout/RadialCluster"/>
    <dgm:cxn modelId="{9EA4483E-BEDC-41A7-989F-ABD189992F15}" type="presOf" srcId="{41F83D81-C274-4E90-9FC6-6ECF182D8FEA}" destId="{259B95AD-C466-4651-9242-925F21D62B3E}" srcOrd="0" destOrd="0" presId="urn:microsoft.com/office/officeart/2008/layout/RadialCluster"/>
    <dgm:cxn modelId="{ACC7B625-AC43-4AC6-9BB3-CB4BBE7722D4}" srcId="{DD9410BE-AAE5-4E89-8488-E01E2F20AF9A}" destId="{DFF6967E-E369-477B-97C3-020BC13E70DB}" srcOrd="1" destOrd="0" parTransId="{81A31CD8-7874-4287-9D0A-257820326673}" sibTransId="{13F6B3B3-8316-4CB5-9C12-FB9668993496}"/>
    <dgm:cxn modelId="{F4FC375B-5912-47B0-8ABA-9A8716FDCA1F}" type="presOf" srcId="{DD9410BE-AAE5-4E89-8488-E01E2F20AF9A}" destId="{9151D067-0823-49BA-9E3C-AA7179520520}" srcOrd="0" destOrd="0" presId="urn:microsoft.com/office/officeart/2008/layout/RadialCluster"/>
    <dgm:cxn modelId="{226082C0-C88A-4B03-A50D-7B66B02BF198}" type="presOf" srcId="{E472C0A2-04FC-4922-9EFD-C443713FCEA0}" destId="{79F82891-7B63-498D-B758-06FDC7E51C49}" srcOrd="0" destOrd="0" presId="urn:microsoft.com/office/officeart/2008/layout/RadialCluster"/>
    <dgm:cxn modelId="{70CFF9FE-6F89-413C-9CA2-C77BBA90713C}" type="presOf" srcId="{DFF6967E-E369-477B-97C3-020BC13E70DB}" destId="{93708D43-325C-4AF9-86FF-7E8B76B30323}" srcOrd="0" destOrd="0" presId="urn:microsoft.com/office/officeart/2008/layout/RadialCluster"/>
    <dgm:cxn modelId="{5FD7E9E9-A67D-4D8A-8669-2443B9403F88}" srcId="{E472C0A2-04FC-4922-9EFD-C443713FCEA0}" destId="{DD9410BE-AAE5-4E89-8488-E01E2F20AF9A}" srcOrd="0" destOrd="0" parTransId="{EA9257CF-5AA4-4C45-8278-8E80E320C1FC}" sibTransId="{76C6D5CD-270B-4F7B-8D51-F56E217742A3}"/>
    <dgm:cxn modelId="{73B6D74F-89AD-4C95-BD5D-55BF8DD119B1}" type="presOf" srcId="{81A31CD8-7874-4287-9D0A-257820326673}" destId="{D44AA391-5DC0-4F77-8A0D-F2A58C28591D}" srcOrd="0" destOrd="0" presId="urn:microsoft.com/office/officeart/2008/layout/RadialCluster"/>
    <dgm:cxn modelId="{4713CDAB-1505-4A17-8F1D-1A224326CE3A}" srcId="{DD9410BE-AAE5-4E89-8488-E01E2F20AF9A}" destId="{41F83D81-C274-4E90-9FC6-6ECF182D8FEA}" srcOrd="0" destOrd="0" parTransId="{B8705CA4-7BF2-4D62-AAD5-222AFB9BF915}" sibTransId="{BDFB0A55-9821-4C0A-A063-D931C7BAA123}"/>
    <dgm:cxn modelId="{679B5CAD-7D45-4B26-9E22-9370B3FA7304}" type="presParOf" srcId="{79F82891-7B63-498D-B758-06FDC7E51C49}" destId="{EEDAA78F-8D5B-41B6-A493-F5746397988C}" srcOrd="0" destOrd="0" presId="urn:microsoft.com/office/officeart/2008/layout/RadialCluster"/>
    <dgm:cxn modelId="{84F8E3F1-4D9D-412C-9B03-EC10C7737D7F}" type="presParOf" srcId="{EEDAA78F-8D5B-41B6-A493-F5746397988C}" destId="{9151D067-0823-49BA-9E3C-AA7179520520}" srcOrd="0" destOrd="0" presId="urn:microsoft.com/office/officeart/2008/layout/RadialCluster"/>
    <dgm:cxn modelId="{C0D65E1A-8CC4-4933-ADD4-4E92BB223FA2}" type="presParOf" srcId="{EEDAA78F-8D5B-41B6-A493-F5746397988C}" destId="{F2B125ED-B9FB-430E-A899-0E4832D42E73}" srcOrd="1" destOrd="0" presId="urn:microsoft.com/office/officeart/2008/layout/RadialCluster"/>
    <dgm:cxn modelId="{EA14730D-D75C-4533-B9C3-51DB1CFD2530}" type="presParOf" srcId="{EEDAA78F-8D5B-41B6-A493-F5746397988C}" destId="{259B95AD-C466-4651-9242-925F21D62B3E}" srcOrd="2" destOrd="0" presId="urn:microsoft.com/office/officeart/2008/layout/RadialCluster"/>
    <dgm:cxn modelId="{9BDA2F95-CCB1-491A-87AA-1FCC0C21BDF6}" type="presParOf" srcId="{EEDAA78F-8D5B-41B6-A493-F5746397988C}" destId="{D44AA391-5DC0-4F77-8A0D-F2A58C28591D}" srcOrd="3" destOrd="0" presId="urn:microsoft.com/office/officeart/2008/layout/RadialCluster"/>
    <dgm:cxn modelId="{AA8A3AB9-8C41-4CF0-AECF-10CD4A4E8935}" type="presParOf" srcId="{EEDAA78F-8D5B-41B6-A493-F5746397988C}" destId="{93708D43-325C-4AF9-86FF-7E8B76B3032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1D067-0823-49BA-9E3C-AA7179520520}">
      <dsp:nvSpPr>
        <dsp:cNvPr id="0" name=""/>
        <dsp:cNvSpPr/>
      </dsp:nvSpPr>
      <dsp:spPr>
        <a:xfrm>
          <a:off x="2663548" y="72052"/>
          <a:ext cx="2880298" cy="10801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Yazının kaynağına ilişkin iki karşıt görüş</a:t>
          </a:r>
          <a:endParaRPr lang="tr-T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6276" y="124780"/>
        <a:ext cx="2774842" cy="974679"/>
      </dsp:txXfrm>
    </dsp:sp>
    <dsp:sp modelId="{F2B125ED-B9FB-430E-A899-0E4832D42E73}">
      <dsp:nvSpPr>
        <dsp:cNvPr id="0" name=""/>
        <dsp:cNvSpPr/>
      </dsp:nvSpPr>
      <dsp:spPr>
        <a:xfrm rot="2890089">
          <a:off x="4297435" y="1800256"/>
          <a:ext cx="1739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536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B95AD-C466-4651-9242-925F21D62B3E}">
      <dsp:nvSpPr>
        <dsp:cNvPr id="0" name=""/>
        <dsp:cNvSpPr/>
      </dsp:nvSpPr>
      <dsp:spPr>
        <a:xfrm>
          <a:off x="4920865" y="2448325"/>
          <a:ext cx="2300633" cy="72369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Darwinci</a:t>
          </a:r>
          <a:endParaRPr lang="tr-TR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(gelişmiştir)</a:t>
          </a:r>
          <a:endParaRPr lang="tr-T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6193" y="2483653"/>
        <a:ext cx="2229977" cy="653034"/>
      </dsp:txXfrm>
    </dsp:sp>
    <dsp:sp modelId="{D44AA391-5DC0-4F77-8A0D-F2A58C28591D}">
      <dsp:nvSpPr>
        <dsp:cNvPr id="0" name=""/>
        <dsp:cNvSpPr/>
      </dsp:nvSpPr>
      <dsp:spPr>
        <a:xfrm rot="7890830">
          <a:off x="2190542" y="1798449"/>
          <a:ext cx="1726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6137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8D43-325C-4AF9-86FF-7E8B76B30323}">
      <dsp:nvSpPr>
        <dsp:cNvPr id="0" name=""/>
        <dsp:cNvSpPr/>
      </dsp:nvSpPr>
      <dsp:spPr>
        <a:xfrm>
          <a:off x="1082966" y="2444711"/>
          <a:ext cx="2156626" cy="72369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İlahi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(icat edilmiştir)</a:t>
          </a:r>
          <a:endParaRPr lang="tr-T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8294" y="2480039"/>
        <a:ext cx="2085970" cy="65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7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58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72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24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40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60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02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72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90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40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8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6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8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3D77-AEF0-4A20-A703-574FDDDF04E6}" type="datetimeFigureOut">
              <a:rPr lang="tr-TR" smtClean="0"/>
              <a:t>11.12.2017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91992-5471-4C74-8125-88615E33DF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8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931" y="1556793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85442" y="2011488"/>
            <a:ext cx="54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Yazı Sistemleri</a:t>
            </a:r>
            <a:endParaRPr lang="tr-TR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Yazı Sistemlerinin Kronolojik Gelişimi</a:t>
            </a:r>
          </a:p>
        </p:txBody>
      </p:sp>
    </p:spTree>
    <p:extLst>
      <p:ext uri="{BB962C8B-B14F-4D97-AF65-F5344CB8AC3E}">
        <p14:creationId xmlns:p14="http://schemas.microsoft.com/office/powerpoint/2010/main" val="41416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279576" y="2492896"/>
            <a:ext cx="6912768" cy="1152128"/>
          </a:xfrm>
        </p:spPr>
        <p:txBody>
          <a:bodyPr/>
          <a:lstStyle/>
          <a:p>
            <a:r>
              <a:rPr lang="tr-TR" sz="4800" dirty="0" err="1">
                <a:solidFill>
                  <a:srgbClr val="704010"/>
                </a:solidFill>
                <a:latin typeface="Informal Roman" panose="030604020304060B0204" pitchFamily="66" charset="0"/>
              </a:rPr>
              <a:t>Verba</a:t>
            </a:r>
            <a:r>
              <a:rPr lang="tr-TR" sz="4800" dirty="0">
                <a:solidFill>
                  <a:srgbClr val="704010"/>
                </a:solidFill>
                <a:latin typeface="Informal Roman" panose="030604020304060B0204" pitchFamily="66" charset="0"/>
              </a:rPr>
              <a:t> </a:t>
            </a:r>
            <a:r>
              <a:rPr lang="tr-TR" sz="4800" dirty="0" err="1">
                <a:solidFill>
                  <a:srgbClr val="704010"/>
                </a:solidFill>
                <a:latin typeface="Informal Roman" panose="030604020304060B0204" pitchFamily="66" charset="0"/>
              </a:rPr>
              <a:t>volant</a:t>
            </a:r>
            <a:r>
              <a:rPr lang="tr-TR" sz="4800" dirty="0">
                <a:solidFill>
                  <a:srgbClr val="704010"/>
                </a:solidFill>
                <a:latin typeface="Informal Roman" panose="030604020304060B0204" pitchFamily="66" charset="0"/>
              </a:rPr>
              <a:t> </a:t>
            </a:r>
            <a:r>
              <a:rPr lang="tr-TR" sz="4800" dirty="0" err="1">
                <a:solidFill>
                  <a:srgbClr val="704010"/>
                </a:solidFill>
                <a:latin typeface="Informal Roman" panose="030604020304060B0204" pitchFamily="66" charset="0"/>
              </a:rPr>
              <a:t>scriba</a:t>
            </a:r>
            <a:r>
              <a:rPr lang="tr-TR" sz="4800" dirty="0">
                <a:solidFill>
                  <a:srgbClr val="704010"/>
                </a:solidFill>
                <a:latin typeface="Informal Roman" panose="030604020304060B0204" pitchFamily="66" charset="0"/>
              </a:rPr>
              <a:t> </a:t>
            </a:r>
            <a:r>
              <a:rPr lang="tr-TR" sz="4800" dirty="0" err="1">
                <a:solidFill>
                  <a:srgbClr val="704010"/>
                </a:solidFill>
                <a:latin typeface="Informal Roman" panose="030604020304060B0204" pitchFamily="66" charset="0"/>
              </a:rPr>
              <a:t>manent</a:t>
            </a:r>
            <a:r>
              <a:rPr lang="tr-TR" sz="4800" dirty="0">
                <a:solidFill>
                  <a:srgbClr val="704010"/>
                </a:solidFill>
                <a:latin typeface="Informal Roman" panose="030604020304060B0204" pitchFamily="66" charset="0"/>
              </a:rPr>
              <a:t>!</a:t>
            </a:r>
            <a:endParaRPr lang="tr-TR" sz="4800" dirty="0">
              <a:solidFill>
                <a:srgbClr val="704010"/>
              </a:solidFill>
              <a:latin typeface="Informal Roman" panose="030604020304060B0204" pitchFamily="66" charset="0"/>
            </a:endParaRPr>
          </a:p>
          <a:p>
            <a:endParaRPr lang="ko-KR" altLang="en-US" dirty="0">
              <a:solidFill>
                <a:srgbClr val="7040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0"/>
          </p:nvPr>
        </p:nvSpPr>
        <p:spPr>
          <a:xfrm>
            <a:off x="4943872" y="4869160"/>
            <a:ext cx="5256584" cy="936104"/>
          </a:xfrm>
        </p:spPr>
        <p:txBody>
          <a:bodyPr/>
          <a:lstStyle/>
          <a:p>
            <a:r>
              <a:rPr lang="tr-TR" sz="4800" dirty="0">
                <a:solidFill>
                  <a:srgbClr val="704010"/>
                </a:solidFill>
                <a:latin typeface="Informal Roman" panose="030604020304060B0204" pitchFamily="66" charset="0"/>
              </a:rPr>
              <a:t>Söz uçar, yazı kalır!</a:t>
            </a:r>
            <a:endParaRPr lang="tr-TR" sz="4800" dirty="0">
              <a:solidFill>
                <a:srgbClr val="704010"/>
              </a:solidFill>
              <a:latin typeface="Informal Roman" panose="030604020304060B0204" pitchFamily="66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Sözlü Dil ~ Yazılı Dil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0"/>
            <p:extLst/>
          </p:nvPr>
        </p:nvGraphicFramePr>
        <p:xfrm>
          <a:off x="2855640" y="2276872"/>
          <a:ext cx="6263928" cy="2595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131964">
                  <a:extLst>
                    <a:ext uri="{9D8B030D-6E8A-4147-A177-3AD203B41FA5}">
                      <a16:colId xmlns="" xmlns:a16="http://schemas.microsoft.com/office/drawing/2014/main" val="2683481663"/>
                    </a:ext>
                  </a:extLst>
                </a:gridCol>
                <a:gridCol w="3131964">
                  <a:extLst>
                    <a:ext uri="{9D8B030D-6E8A-4147-A177-3AD203B41FA5}">
                      <a16:colId xmlns="" xmlns:a16="http://schemas.microsoft.com/office/drawing/2014/main" val="7671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Sözlü Dil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Yazılı Dil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962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Süreklidir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Aralıklıdır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928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Söyleyiş zamanına bağlı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Süresiz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250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Sözün gelişine bağlı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Özerk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260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Gelip geçici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Kalıcı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618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Duyulabilir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Görülebilir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422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Sesle üretilir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Elle üretilir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1672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7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Yazı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991544" y="1628800"/>
            <a:ext cx="8229600" cy="446449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Düşüncenin belli işaretlerle tespit edilmesi, yazma işi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Alfabe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Harflerin yazma biçimi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Herhangi bir konuda yazılmış bilim, düşünce ve sanat ürünü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Anlam, sanat veya biçim bakımından yazılan şey, makale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Metal paraların üzerinde değeri yazılan yüzü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sz="1600" dirty="0"/>
              <a:t>Yazgı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70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Yazının </a:t>
            </a:r>
            <a:r>
              <a:rPr lang="tr-TR" dirty="0"/>
              <a:t>Doğuşu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0"/>
            <p:extLst/>
          </p:nvPr>
        </p:nvGraphicFramePr>
        <p:xfrm>
          <a:off x="2042864" y="2348830"/>
          <a:ext cx="82296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Yazının </a:t>
            </a:r>
            <a:r>
              <a:rPr lang="tr-TR" dirty="0"/>
              <a:t>Doğuşu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775520" y="1484784"/>
            <a:ext cx="8568952" cy="5040560"/>
          </a:xfrm>
        </p:spPr>
        <p:txBody>
          <a:bodyPr vert="horz" lIns="9000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tr-TR" sz="1600" dirty="0"/>
              <a:t>Tarihi bilgi, yazılı kayıtlara doğrudan bağlıdır.                Yazı olmadan tarih bilgisi olmaz.</a:t>
            </a:r>
          </a:p>
          <a:p>
            <a:pPr>
              <a:spcBef>
                <a:spcPts val="0"/>
              </a:spcBef>
            </a:pPr>
            <a:endParaRPr lang="tr-TR" sz="1600" dirty="0"/>
          </a:p>
          <a:p>
            <a:pPr>
              <a:spcBef>
                <a:spcPts val="0"/>
              </a:spcBef>
            </a:pPr>
            <a:r>
              <a:rPr lang="tr-TR" sz="1600" dirty="0"/>
              <a:t>Medeniyet, yazı sayesinde gelişmemiştir ama tersi de tam olarak doğru değildir. İkisi 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birbirlerini etkilemiştir. </a:t>
            </a:r>
          </a:p>
          <a:p>
            <a:pPr>
              <a:spcBef>
                <a:spcPts val="0"/>
              </a:spcBef>
            </a:pPr>
            <a:endParaRPr lang="tr-TR" sz="1600" dirty="0"/>
          </a:p>
          <a:p>
            <a:pPr>
              <a:spcBef>
                <a:spcPts val="0"/>
              </a:spcBef>
            </a:pPr>
            <a:r>
              <a:rPr lang="tr-TR" sz="1600" dirty="0"/>
              <a:t>Yazı, edebi amaçlarla icat edilmemiş olsa bile icadı edebiyatı (en azından bazı türlerini) 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mümkün kılmıştır.</a:t>
            </a:r>
          </a:p>
          <a:p>
            <a:pPr>
              <a:spcBef>
                <a:spcPts val="0"/>
              </a:spcBef>
            </a:pPr>
            <a:endParaRPr lang="tr-TR" sz="1600" dirty="0"/>
          </a:p>
          <a:p>
            <a:pPr>
              <a:spcBef>
                <a:spcPts val="0"/>
              </a:spcBef>
            </a:pPr>
            <a:r>
              <a:rPr lang="tr-TR" sz="1600" dirty="0"/>
              <a:t>Yazının nasıl ortaya çıktığına ilişkin bir bilgi yok çünkü bu prehistorik dönemde yaşam 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koşullarının nasıl olduğuna ilişkin bir yazılı kaynak yok. Doğal olarak </a:t>
            </a:r>
            <a:r>
              <a:rPr lang="tr-TR" sz="1600" dirty="0">
                <a:sym typeface="Wingdings" panose="05000000000000000000" pitchFamily="2" charset="2"/>
              </a:rPr>
              <a:t> Bu nedenle </a:t>
            </a:r>
          </a:p>
          <a:p>
            <a:pPr>
              <a:spcBef>
                <a:spcPts val="0"/>
              </a:spcBef>
            </a:pPr>
            <a:r>
              <a:rPr lang="tr-TR" sz="1600" dirty="0">
                <a:sym typeface="Wingdings" panose="05000000000000000000" pitchFamily="2" charset="2"/>
              </a:rPr>
              <a:t>yazının ortaya çıkışı çoğu zaman destanlar ve mitoloji ile ilişkilendirilmiştir.</a:t>
            </a:r>
          </a:p>
          <a:p>
            <a:pPr>
              <a:spcBef>
                <a:spcPts val="0"/>
              </a:spcBef>
            </a:pPr>
            <a:endParaRPr lang="tr-TR" sz="16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tr-TR" sz="1600" dirty="0">
                <a:sym typeface="Wingdings" panose="05000000000000000000" pitchFamily="2" charset="2"/>
              </a:rPr>
              <a:t>Hindistan’da fil yüzlü bilgelik tanrısı </a:t>
            </a:r>
            <a:r>
              <a:rPr lang="tr-TR" sz="1600" dirty="0" err="1">
                <a:sym typeface="Wingdings" panose="05000000000000000000" pitchFamily="2" charset="2"/>
              </a:rPr>
              <a:t>Ganesh’in</a:t>
            </a:r>
            <a:r>
              <a:rPr lang="tr-TR" sz="1600" dirty="0">
                <a:sym typeface="Wingdings" panose="05000000000000000000" pitchFamily="2" charset="2"/>
              </a:rPr>
              <a:t> yazıyı icat ettiğine inanılır. Dişlerinden birini </a:t>
            </a:r>
          </a:p>
          <a:p>
            <a:pPr>
              <a:spcBef>
                <a:spcPts val="0"/>
              </a:spcBef>
            </a:pPr>
            <a:r>
              <a:rPr lang="tr-TR" sz="1600" dirty="0">
                <a:sym typeface="Wingdings" panose="05000000000000000000" pitchFamily="2" charset="2"/>
              </a:rPr>
              <a:t>kırıp yazı yazma amacıyla kullandığı söylenir. Kutsal Hint metinlerinin sözlü aktarımının yanı sıra, yazı da Hintliler için büyük öneme sahiptir. Dahası yazının insanüstü bir özellik olduğu </a:t>
            </a:r>
          </a:p>
          <a:p>
            <a:pPr>
              <a:spcBef>
                <a:spcPts val="0"/>
              </a:spcBef>
            </a:pPr>
            <a:r>
              <a:rPr lang="tr-TR" sz="1600" dirty="0">
                <a:sym typeface="Wingdings" panose="05000000000000000000" pitchFamily="2" charset="2"/>
              </a:rPr>
              <a:t>düşünüldüğünden bir tanrı tarafından yaratılmış olması gerekir. </a:t>
            </a:r>
          </a:p>
          <a:p>
            <a:pPr>
              <a:spcBef>
                <a:spcPts val="0"/>
              </a:spcBef>
            </a:pPr>
            <a:endParaRPr lang="tr-TR" sz="16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8181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Yazının Doğuşu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775520" y="1412776"/>
            <a:ext cx="8640960" cy="532859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tr-TR" sz="1800" dirty="0"/>
              <a:t>Kültürlerin her biri, yazının doğuşunu kendilerine ait tanrısal yaratılar olarak </a:t>
            </a:r>
          </a:p>
          <a:p>
            <a:r>
              <a:rPr lang="tr-TR" sz="1800" dirty="0"/>
              <a:t>görmüşler ve bu inançlarına yüzyıllarca sadık kalmışlardır.</a:t>
            </a:r>
          </a:p>
          <a:p>
            <a:endParaRPr lang="tr-TR" sz="1800" dirty="0"/>
          </a:p>
          <a:p>
            <a:r>
              <a:rPr lang="tr-TR" sz="1800" dirty="0"/>
              <a:t>Eski Mısırlılar</a:t>
            </a:r>
          </a:p>
          <a:p>
            <a:r>
              <a:rPr lang="tr-TR" sz="1800" dirty="0"/>
              <a:t>Babil</a:t>
            </a:r>
            <a:r>
              <a:rPr lang="tr-TR" sz="1800" dirty="0"/>
              <a:t> </a:t>
            </a:r>
            <a:endParaRPr lang="tr-TR" sz="1800" dirty="0"/>
          </a:p>
          <a:p>
            <a:r>
              <a:rPr lang="tr-TR" sz="1800" dirty="0"/>
              <a:t>Antik İbrani                     </a:t>
            </a:r>
          </a:p>
          <a:p>
            <a:r>
              <a:rPr lang="tr-TR" sz="1800" dirty="0"/>
              <a:t>Yunan Mitolojisi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5019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775520" y="1340768"/>
            <a:ext cx="8445624" cy="4104456"/>
          </a:xfrm>
        </p:spPr>
        <p:txBody>
          <a:bodyPr vert="horz" lIns="90000" tIns="45720" rIns="91440" bIns="45720" rtlCol="0" anchor="t">
            <a:normAutofit lnSpcReduction="10000"/>
          </a:bodyPr>
          <a:lstStyle/>
          <a:p>
            <a:r>
              <a:rPr lang="tr-TR" sz="1600" dirty="0"/>
              <a:t>İlk kez kalemle yazı yazan </a:t>
            </a:r>
            <a:r>
              <a:rPr lang="tr-TR" sz="1600" dirty="0" err="1"/>
              <a:t>Hermes’e</a:t>
            </a:r>
            <a:r>
              <a:rPr lang="tr-TR" sz="1600" dirty="0"/>
              <a:t> Romalılar Merkür adını verir. Merkür, hem </a:t>
            </a:r>
          </a:p>
          <a:p>
            <a:r>
              <a:rPr lang="tr-TR" sz="1600" dirty="0"/>
              <a:t>Roma’da hem de </a:t>
            </a:r>
            <a:r>
              <a:rPr lang="tr-TR" sz="1600" dirty="0" err="1"/>
              <a:t>Utarid</a:t>
            </a:r>
            <a:r>
              <a:rPr lang="tr-TR" sz="1600" dirty="0"/>
              <a:t> adını aldığı Doğu mitolojisinde «feleğin </a:t>
            </a:r>
            <a:r>
              <a:rPr lang="tr-TR" sz="1600" dirty="0" err="1"/>
              <a:t>kȃtibi</a:t>
            </a:r>
            <a:r>
              <a:rPr lang="tr-TR" sz="1600" dirty="0"/>
              <a:t>» olarak </a:t>
            </a:r>
          </a:p>
          <a:p>
            <a:r>
              <a:rPr lang="tr-TR" sz="1600" dirty="0"/>
              <a:t>kabul edilir. </a:t>
            </a:r>
            <a:r>
              <a:rPr lang="tr-TR" sz="1600" dirty="0" err="1"/>
              <a:t>Belȃgat</a:t>
            </a:r>
            <a:r>
              <a:rPr lang="tr-TR" sz="1600" dirty="0"/>
              <a:t>, yazı ve sanatın simgesi olan </a:t>
            </a:r>
            <a:r>
              <a:rPr lang="tr-TR" sz="1600" dirty="0" err="1"/>
              <a:t>Hermes</a:t>
            </a:r>
            <a:r>
              <a:rPr lang="tr-TR" sz="1600" dirty="0"/>
              <a:t>, yazar ve katiplerin piri </a:t>
            </a:r>
          </a:p>
          <a:p>
            <a:r>
              <a:rPr lang="tr-TR" sz="1600" dirty="0"/>
              <a:t>sayılır. </a:t>
            </a:r>
            <a:r>
              <a:rPr lang="tr-TR" sz="1600" dirty="0" err="1"/>
              <a:t>Hermetizm</a:t>
            </a:r>
            <a:r>
              <a:rPr lang="tr-TR" sz="1600" dirty="0"/>
              <a:t> öğretisine göre </a:t>
            </a:r>
            <a:r>
              <a:rPr lang="tr-TR" sz="1600" dirty="0" err="1"/>
              <a:t>Hermes</a:t>
            </a:r>
            <a:r>
              <a:rPr lang="tr-TR" sz="1600" dirty="0"/>
              <a:t>, </a:t>
            </a:r>
            <a:r>
              <a:rPr lang="tr-TR" sz="1600" dirty="0" err="1"/>
              <a:t>Thoth</a:t>
            </a:r>
            <a:r>
              <a:rPr lang="tr-TR" sz="1600" dirty="0"/>
              <a:t> ve Tevrat’ta adı geçen </a:t>
            </a:r>
            <a:r>
              <a:rPr lang="tr-TR" sz="1600" dirty="0" err="1"/>
              <a:t>Hanok</a:t>
            </a:r>
            <a:r>
              <a:rPr lang="tr-TR" sz="1600" dirty="0"/>
              <a:t> </a:t>
            </a:r>
          </a:p>
          <a:p>
            <a:r>
              <a:rPr lang="tr-TR" sz="1600" dirty="0"/>
              <a:t>(</a:t>
            </a:r>
            <a:r>
              <a:rPr lang="tr-TR" sz="1600" dirty="0" err="1"/>
              <a:t>Enok</a:t>
            </a:r>
            <a:r>
              <a:rPr lang="tr-TR" sz="1600" dirty="0"/>
              <a:t>) ile Hz. İdris aynı kişilerdir. Hz. İdris, Ortadoğu inanışına göre ilk bilge, gizli </a:t>
            </a:r>
          </a:p>
          <a:p>
            <a:r>
              <a:rPr lang="tr-TR" sz="1600" dirty="0"/>
              <a:t>öğretilerin koruyucusu ve insanlara yazı, bilim ve türlü sanatları ilk öğreten kişidir.</a:t>
            </a:r>
          </a:p>
          <a:p>
            <a:endParaRPr lang="tr-TR" sz="1600" dirty="0"/>
          </a:p>
          <a:p>
            <a:r>
              <a:rPr lang="tr-TR" sz="1600" dirty="0"/>
              <a:t>Antik Çin, Hint ve diğer kültürlerde de yazının ilahi bir geçmişi olduğuna inanılır. </a:t>
            </a:r>
            <a:endParaRPr lang="tr-TR" sz="1600" dirty="0"/>
          </a:p>
          <a:p>
            <a:endParaRPr lang="tr-TR" sz="1600" dirty="0"/>
          </a:p>
          <a:p>
            <a:r>
              <a:rPr lang="tr-TR" sz="1600" dirty="0"/>
              <a:t>Eski Yakın Doğuda yazının kutsal kökenleri üzerine birçok mit ve efsane olmasına karşın </a:t>
            </a:r>
          </a:p>
          <a:p>
            <a:r>
              <a:rPr lang="tr-TR" sz="1600" dirty="0"/>
              <a:t>Yunanistan’da, ki tarihte ilk kez burada nüfusun büyük bir bölümü yazıyı kullanabiliyordu, </a:t>
            </a:r>
          </a:p>
          <a:p>
            <a:r>
              <a:rPr lang="tr-TR" sz="1600" dirty="0"/>
              <a:t>böylesi mitlerin olmaması dikkat çekici.</a:t>
            </a:r>
            <a:endParaRPr lang="tr-TR" sz="16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4974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847528" y="1484784"/>
            <a:ext cx="8229600" cy="4824536"/>
          </a:xfr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tr-TR" sz="1600" dirty="0"/>
              <a:t>Pahalı bir eğitim ve yalnızca ayrıcalıklı insanlara verilen bir eğitim.</a:t>
            </a:r>
          </a:p>
          <a:p>
            <a:endParaRPr lang="tr-TR" sz="1600" dirty="0"/>
          </a:p>
          <a:p>
            <a:r>
              <a:rPr lang="tr-TR" sz="1600" dirty="0"/>
              <a:t>İşçi sınıfı için bir nevi gizem, gizli bir kod. Yalnızca okuyup yazamamakla kalmıyorlar bu</a:t>
            </a:r>
          </a:p>
          <a:p>
            <a:r>
              <a:rPr lang="tr-TR" sz="1600" dirty="0"/>
              <a:t>sistemin ne gibi bir amaca hizmet ettiğini de anlamıyorlar.</a:t>
            </a:r>
          </a:p>
          <a:p>
            <a:endParaRPr lang="tr-TR" sz="1600" dirty="0"/>
          </a:p>
          <a:p>
            <a:r>
              <a:rPr lang="tr-TR" sz="1600" dirty="0"/>
              <a:t>Birçok insan için bu sistemi öğrenmek çok zor öyleyse insan yapımı olamaz tanrıların </a:t>
            </a:r>
          </a:p>
          <a:p>
            <a:r>
              <a:rPr lang="tr-TR" sz="1600" dirty="0"/>
              <a:t>işi olmalı.</a:t>
            </a:r>
          </a:p>
          <a:p>
            <a:endParaRPr lang="tr-TR" sz="1600" dirty="0"/>
          </a:p>
          <a:p>
            <a:r>
              <a:rPr lang="tr-TR" sz="1600" dirty="0"/>
              <a:t>Yalnızca tanrılara yakın olan kişiler bu gizli kodu anlayabilirler yani rahipler ve din </a:t>
            </a:r>
          </a:p>
          <a:p>
            <a:r>
              <a:rPr lang="tr-TR" sz="1600" dirty="0"/>
              <a:t>adamları.</a:t>
            </a:r>
          </a:p>
          <a:p>
            <a:endParaRPr lang="tr-TR" sz="1600" dirty="0"/>
          </a:p>
          <a:p>
            <a:r>
              <a:rPr lang="tr-TR" sz="1600" dirty="0"/>
              <a:t>Okuyup yazamayanlar cahil kalıyordu bu da güçsüzlük demekti. Böylece yazının </a:t>
            </a:r>
          </a:p>
          <a:p>
            <a:r>
              <a:rPr lang="tr-TR" sz="1600" dirty="0"/>
              <a:t>icadının önemli sonuçlarından biri doğdu: toplumsal kontrol için son derece önemli bir </a:t>
            </a:r>
          </a:p>
          <a:p>
            <a:r>
              <a:rPr lang="tr-TR" sz="1600" dirty="0"/>
              <a:t>araç!!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667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Geniş ekran</PresentationFormat>
  <Paragraphs>87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Book Antiqua</vt:lpstr>
      <vt:lpstr>Calibri</vt:lpstr>
      <vt:lpstr>Calibri Light</vt:lpstr>
      <vt:lpstr>Informal Roman</vt:lpstr>
      <vt:lpstr>Wingdings</vt:lpstr>
      <vt:lpstr>Office Teması</vt:lpstr>
      <vt:lpstr>PowerPoint Sunusu</vt:lpstr>
      <vt:lpstr> </vt:lpstr>
      <vt:lpstr>              Sözlü Dil ~ Yazılı Dil</vt:lpstr>
      <vt:lpstr>  Yazı</vt:lpstr>
      <vt:lpstr>  Yazının Doğuşu</vt:lpstr>
      <vt:lpstr>  Yazının Doğuşu</vt:lpstr>
      <vt:lpstr>  Yazının Doğuşu</vt:lpstr>
      <vt:lpstr>  </vt:lpstr>
      <vt:lpstr>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Sıla Ay</dc:creator>
  <cp:lastModifiedBy>Sıla Ay</cp:lastModifiedBy>
  <cp:revision>2</cp:revision>
  <dcterms:created xsi:type="dcterms:W3CDTF">2017-12-11T09:48:38Z</dcterms:created>
  <dcterms:modified xsi:type="dcterms:W3CDTF">2017-12-11T09:49:16Z</dcterms:modified>
</cp:coreProperties>
</file>