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4BCF1737-3B59-4479-BADC-7A7FA3EFA49F}"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FEAE577-8774-4602-9729-47B9B3949BC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BCF1737-3B59-4479-BADC-7A7FA3EFA49F}"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FEAE577-8774-4602-9729-47B9B3949BC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BCF1737-3B59-4479-BADC-7A7FA3EFA49F}"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FEAE577-8774-4602-9729-47B9B3949BC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BCF1737-3B59-4479-BADC-7A7FA3EFA49F}"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FEAE577-8774-4602-9729-47B9B3949BC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4BCF1737-3B59-4479-BADC-7A7FA3EFA49F}"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FEAE577-8774-4602-9729-47B9B3949BC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4BCF1737-3B59-4479-BADC-7A7FA3EFA49F}"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FEAE577-8774-4602-9729-47B9B3949BC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4BCF1737-3B59-4479-BADC-7A7FA3EFA49F}" type="datetimeFigureOut">
              <a:rPr lang="tr-TR" smtClean="0"/>
              <a:t>7.05.2020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FEAE577-8774-4602-9729-47B9B3949BC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4BCF1737-3B59-4479-BADC-7A7FA3EFA49F}" type="datetimeFigureOut">
              <a:rPr lang="tr-TR" smtClean="0"/>
              <a:t>7.05.2020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FEAE577-8774-4602-9729-47B9B3949BC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BCF1737-3B59-4479-BADC-7A7FA3EFA49F}" type="datetimeFigureOut">
              <a:rPr lang="tr-TR" smtClean="0"/>
              <a:t>7.05.2020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FEAE577-8774-4602-9729-47B9B3949BC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BCF1737-3B59-4479-BADC-7A7FA3EFA49F}"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FEAE577-8774-4602-9729-47B9B3949BC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BCF1737-3B59-4479-BADC-7A7FA3EFA49F}"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FEAE577-8774-4602-9729-47B9B3949BC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CF1737-3B59-4479-BADC-7A7FA3EFA49F}" type="datetimeFigureOut">
              <a:rPr lang="tr-TR" smtClean="0"/>
              <a:t>7.05.2020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EAE577-8774-4602-9729-47B9B3949BC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Anadolu Selçuklu Devleti Yükseliş Dönemi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80728"/>
            <a:ext cx="8229600" cy="5145435"/>
          </a:xfrm>
        </p:spPr>
        <p:txBody>
          <a:bodyPr/>
          <a:lstStyle/>
          <a:p>
            <a:r>
              <a:rPr lang="tr-TR" dirty="0" smtClean="0"/>
              <a:t>II. </a:t>
            </a:r>
            <a:r>
              <a:rPr lang="tr-TR" dirty="0" err="1" smtClean="0"/>
              <a:t>Kılıçarslan</a:t>
            </a:r>
            <a:r>
              <a:rPr lang="tr-TR" dirty="0" smtClean="0"/>
              <a:t> 1155 senesinde </a:t>
            </a:r>
            <a:r>
              <a:rPr lang="tr-TR" dirty="0" err="1" smtClean="0"/>
              <a:t>babaısının</a:t>
            </a:r>
            <a:r>
              <a:rPr lang="tr-TR" dirty="0" smtClean="0"/>
              <a:t> yerine tahta geçti. Anadolu’nun tek bir siyasi yapının egemenliği altına girmesi açısından II. </a:t>
            </a:r>
            <a:r>
              <a:rPr lang="tr-TR" dirty="0" err="1" smtClean="0"/>
              <a:t>Kılıçarslan’ın</a:t>
            </a:r>
            <a:r>
              <a:rPr lang="tr-TR" dirty="0" smtClean="0"/>
              <a:t> 1178 senesinde </a:t>
            </a:r>
            <a:r>
              <a:rPr lang="tr-TR" dirty="0" err="1" smtClean="0"/>
              <a:t>Danişmendli</a:t>
            </a:r>
            <a:r>
              <a:rPr lang="tr-TR" dirty="0" smtClean="0"/>
              <a:t> Beyliği’ne son vermesi ziyadesiyle önemli bir hadisedir. </a:t>
            </a:r>
            <a:r>
              <a:rPr lang="tr-TR" dirty="0" err="1" smtClean="0"/>
              <a:t>Danişmendli</a:t>
            </a:r>
            <a:r>
              <a:rPr lang="tr-TR" dirty="0" smtClean="0"/>
              <a:t> Beyliğine son verilmesi ile birlikte </a:t>
            </a:r>
            <a:r>
              <a:rPr lang="tr-TR" dirty="0"/>
              <a:t>Kayseri, Sivas, </a:t>
            </a:r>
            <a:r>
              <a:rPr lang="tr-TR" dirty="0" smtClean="0"/>
              <a:t>Amasya ve Malatya gibi çok öneli şehirler, Anadolu Selçuklu Devleti hakimiyeti altına girmiştir.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r>
              <a:rPr lang="tr-TR" dirty="0" smtClean="0"/>
              <a:t>Anadolu’daki </a:t>
            </a:r>
            <a:r>
              <a:rPr lang="tr-TR" dirty="0" err="1" smtClean="0"/>
              <a:t>Türkler’in</a:t>
            </a:r>
            <a:r>
              <a:rPr lang="tr-TR" dirty="0" smtClean="0"/>
              <a:t> Bizans hududuna yaptığı baskı, II. </a:t>
            </a:r>
            <a:r>
              <a:rPr lang="tr-TR" dirty="0" err="1" smtClean="0"/>
              <a:t>Kılıçarslan</a:t>
            </a:r>
            <a:r>
              <a:rPr lang="tr-TR" dirty="0" smtClean="0"/>
              <a:t> devrinde yoğunlaşmaya başladı. Bilhassa Eskişehir’den güneye Isparta civarına değin artan Türk baskısı karşısında Bizans hudut savunması çaresiz kalmıştı. Bu nedenle Bizans İmparatoru II. </a:t>
            </a:r>
            <a:r>
              <a:rPr lang="tr-TR" dirty="0" err="1" smtClean="0"/>
              <a:t>Manuel</a:t>
            </a:r>
            <a:r>
              <a:rPr lang="tr-TR" dirty="0" smtClean="0"/>
              <a:t>, II.</a:t>
            </a:r>
            <a:r>
              <a:rPr lang="tr-TR" dirty="0" err="1" smtClean="0"/>
              <a:t>Kılıçarslan’ın</a:t>
            </a:r>
            <a:r>
              <a:rPr lang="tr-TR" dirty="0" smtClean="0"/>
              <a:t> bu konuda sorumluluk üstlenerek Türkmen hareketliliğini azaltmasını talep etti. Ancak Türkmen hareketliliğini kontrol altına alabilmek, her iki hudut görevlileri için de mümkün değildi.</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505475"/>
          </a:xfrm>
        </p:spPr>
        <p:txBody>
          <a:bodyPr>
            <a:normAutofit fontScale="92500" lnSpcReduction="20000"/>
          </a:bodyPr>
          <a:lstStyle/>
          <a:p>
            <a:pPr>
              <a:buNone/>
            </a:pPr>
            <a:r>
              <a:rPr lang="tr-TR" dirty="0"/>
              <a:t> </a:t>
            </a:r>
            <a:r>
              <a:rPr lang="tr-TR" dirty="0" smtClean="0"/>
              <a:t>    Bizans İmparatoru II. </a:t>
            </a:r>
            <a:r>
              <a:rPr lang="tr-TR" dirty="0" err="1" smtClean="0"/>
              <a:t>Manuel</a:t>
            </a:r>
            <a:r>
              <a:rPr lang="tr-TR" dirty="0" smtClean="0"/>
              <a:t>, devletinin varlığını tehlikeye atan bu durumun halli için II.</a:t>
            </a:r>
            <a:r>
              <a:rPr lang="tr-TR" dirty="0" err="1" smtClean="0"/>
              <a:t>Kılıçarslan</a:t>
            </a:r>
            <a:r>
              <a:rPr lang="tr-TR" dirty="0" smtClean="0"/>
              <a:t> üzerinde baskısını arttırmasına rağmen sonuç alamadı. Askeri harekatın kaçınılmaz olduğuna kanaat getirerek büyük bir ordu ile Konya hedef olmak üzere sefere çıktı. Ancak Bizans ordusu, </a:t>
            </a:r>
            <a:r>
              <a:rPr lang="tr-TR" dirty="0" err="1" smtClean="0"/>
              <a:t>Miryokefalon</a:t>
            </a:r>
            <a:r>
              <a:rPr lang="tr-TR" dirty="0" smtClean="0"/>
              <a:t> olarak adlandırılan bir mevkide kati bir mağlubiyete uğradı. Son çare olarak zaferden emin bir şekilde çıkılan bu sefer nihayetinde Bizans İmparatorluğu’nun Anadolu’nun Batı hududunu da egemenliği altında tutamayacağını aşikar kıldı. Türkmen baskısının hiçbir vasıtayla sona erdirilemeyeceği ve Anadolu’nun </a:t>
            </a:r>
            <a:r>
              <a:rPr lang="tr-TR" dirty="0" err="1" smtClean="0"/>
              <a:t>atiyede</a:t>
            </a:r>
            <a:r>
              <a:rPr lang="tr-TR" dirty="0" smtClean="0"/>
              <a:t> tamamen Türkleşeceği ortaya çıktı.</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lstStyle/>
          <a:p>
            <a:r>
              <a:rPr lang="tr-TR" dirty="0" smtClean="0"/>
              <a:t>II.</a:t>
            </a:r>
            <a:r>
              <a:rPr lang="tr-TR" dirty="0" err="1" smtClean="0"/>
              <a:t>Kılıçarslan’ın</a:t>
            </a:r>
            <a:r>
              <a:rPr lang="tr-TR" dirty="0" smtClean="0"/>
              <a:t> şahsında Anadolu Selçuklu Devleti y</a:t>
            </a:r>
            <a:r>
              <a:rPr lang="tr-TR" dirty="0" smtClean="0"/>
              <a:t>öresel bir güç olmaktan çıkıp coğrafyanın en etkin güçlerinden biri haline geldi. Miras bıraktığı bu devlet, bu tarihten itibaren olgunlaşmış ve tarihin seyrine liderlik eden bir hüviyete bürünecektir. Siyasi arenada elde edilen bu üstünlük; ekonomik, </a:t>
            </a:r>
            <a:r>
              <a:rPr lang="tr-TR" dirty="0" smtClean="0"/>
              <a:t>kültürel ve bayındırlık </a:t>
            </a:r>
            <a:r>
              <a:rPr lang="tr-TR" dirty="0" err="1" smtClean="0"/>
              <a:t>faalliyetlerindeki</a:t>
            </a:r>
            <a:r>
              <a:rPr lang="tr-TR" dirty="0" smtClean="0"/>
              <a:t> gelişmelerle tamama erdirilecektir. Anadolu Selçuklu Devleti’nin liderliğinde yeniden kültür ve ticaret merkezi haline erişecektir.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904656"/>
          </a:xfrm>
        </p:spPr>
        <p:txBody>
          <a:bodyPr>
            <a:normAutofit fontScale="85000" lnSpcReduction="10000"/>
          </a:bodyPr>
          <a:lstStyle/>
          <a:p>
            <a:r>
              <a:rPr lang="tr-TR" dirty="0" smtClean="0"/>
              <a:t>II.</a:t>
            </a:r>
            <a:r>
              <a:rPr lang="tr-TR" dirty="0" err="1" smtClean="0"/>
              <a:t>Kılıçarslan</a:t>
            </a:r>
            <a:r>
              <a:rPr lang="tr-TR" dirty="0" smtClean="0"/>
              <a:t>, geleneksel iktidar anlayışı çerçevesinde ülkesini on bir oğlu arasında paylaştırdı. 1192 senesinde vefat ettiğinde on bir parçaya bölünmüş ancak liderliğini I. </a:t>
            </a:r>
            <a:r>
              <a:rPr lang="tr-TR" dirty="0" err="1" smtClean="0"/>
              <a:t>Gıyaseddin</a:t>
            </a:r>
            <a:r>
              <a:rPr lang="tr-TR" dirty="0" smtClean="0"/>
              <a:t> Keykavus’un üstlendiği bir devlet bıraktı. Diğer oğlu II. Süleyman Şah devletin liderliğini devralmış ve artık etkin bir güç haline gelmiş olan Gürcüler üzerine sefere çıkmıştı. Ancak kesin bir zafer elde edemediği gibi 1204 senesinde vefat etmiştir. Yerine geçen oğlu III.</a:t>
            </a:r>
            <a:r>
              <a:rPr lang="tr-TR" dirty="0" err="1" smtClean="0"/>
              <a:t>Kılıçarslan</a:t>
            </a:r>
            <a:r>
              <a:rPr lang="tr-TR" dirty="0" smtClean="0"/>
              <a:t> ise benzer bir akıbet neticesinde birkaç ay tahtta kaldıktan sonra hayatını kaybetti. Ertesinde </a:t>
            </a:r>
            <a:r>
              <a:rPr lang="tr-TR" dirty="0" smtClean="0"/>
              <a:t>I. </a:t>
            </a:r>
            <a:r>
              <a:rPr lang="tr-TR" dirty="0" err="1" smtClean="0"/>
              <a:t>Gıyaseddin</a:t>
            </a:r>
            <a:r>
              <a:rPr lang="tr-TR" dirty="0" smtClean="0"/>
              <a:t> Keykavus bu kez tecrübe sahibi olarak ikinci kez tahta geçti. İstikrarı tesis ettikten sonra güneybatı istikametinde Bizans aleyhine seferler düzenledi.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217443"/>
          </a:xfrm>
        </p:spPr>
        <p:txBody>
          <a:bodyPr/>
          <a:lstStyle/>
          <a:p>
            <a:r>
              <a:rPr lang="tr-TR" dirty="0" smtClean="0"/>
              <a:t>I. </a:t>
            </a:r>
            <a:r>
              <a:rPr lang="tr-TR" dirty="0" err="1" smtClean="0"/>
              <a:t>Gıyaseddin</a:t>
            </a:r>
            <a:r>
              <a:rPr lang="tr-TR" dirty="0" smtClean="0"/>
              <a:t> Keykavus vefatı sonrasında halef tayin ettiği büyük oğlu I.Keykavus, tahta çıktı. Keykavus, Trabzon </a:t>
            </a:r>
            <a:r>
              <a:rPr lang="tr-TR" dirty="0" err="1" smtClean="0"/>
              <a:t>Rumİmparatorluğu’nun</a:t>
            </a:r>
            <a:r>
              <a:rPr lang="tr-TR" dirty="0" smtClean="0"/>
              <a:t> baskısı altında bulunan mühim bir ticaret limanı Sinop’u 1214 senesinde fethetti. Bu zaferle birlikte Selçuklu hakimiyeti Karadeniz’e ulaşmış oldu. Antalya’nın fethedilmesiyle birlikte bu kez Akdeniz üzerinde Selçuklu egemenliği tesise başlandı.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505475"/>
          </a:xfrm>
        </p:spPr>
        <p:txBody>
          <a:bodyPr/>
          <a:lstStyle/>
          <a:p>
            <a:r>
              <a:rPr lang="tr-TR" dirty="0" smtClean="0"/>
              <a:t>Yalnızca Anadolu yarımadasında egemenlik tesis etme gayretiyle meşgul olmayan Anadolu Selçuklu Devleti, Keykavus’un Sinop ve Antalya fetihleriyle beraber denizaşırı egemenlik iddialarında bulunabilecek bir mertebeye yükselmiştir. Artık karada gerçekleştirdiği bütüncül egemenlik anlayışı, sadece karalarla sınırlı kalmayacak denizaşırı faaliyetlerle çok daha geniş bir coğrafyayı şekillendirecek bir enginliğe erişmiştir.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496</Words>
  <Application>Microsoft Office PowerPoint</Application>
  <PresentationFormat>Ekran Gösterisi (4:3)</PresentationFormat>
  <Paragraphs>8</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Anadolu Selçuklu Devleti Yükseliş Dönemi</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Anadolu Selçuklu Devleti Yükseliş Dönemi</dc:title>
  <dc:creator>admin</dc:creator>
  <cp:lastModifiedBy>admin</cp:lastModifiedBy>
  <cp:revision>5</cp:revision>
  <dcterms:created xsi:type="dcterms:W3CDTF">2020-05-07T18:30:00Z</dcterms:created>
  <dcterms:modified xsi:type="dcterms:W3CDTF">2020-05-07T19:10:56Z</dcterms:modified>
</cp:coreProperties>
</file>