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9"/>
  </p:notesMasterIdLst>
  <p:sldIdLst>
    <p:sldId id="349" r:id="rId2"/>
    <p:sldId id="350" r:id="rId3"/>
    <p:sldId id="351" r:id="rId4"/>
    <p:sldId id="352" r:id="rId5"/>
    <p:sldId id="353" r:id="rId6"/>
    <p:sldId id="354" r:id="rId7"/>
    <p:sldId id="355" r:id="rId8"/>
    <p:sldId id="356" r:id="rId9"/>
    <p:sldId id="357" r:id="rId10"/>
    <p:sldId id="358" r:id="rId11"/>
    <p:sldId id="359" r:id="rId12"/>
    <p:sldId id="360" r:id="rId13"/>
    <p:sldId id="361" r:id="rId14"/>
    <p:sldId id="362" r:id="rId15"/>
    <p:sldId id="396" r:id="rId16"/>
    <p:sldId id="397" r:id="rId17"/>
    <p:sldId id="398" r:id="rId18"/>
    <p:sldId id="399" r:id="rId19"/>
    <p:sldId id="400" r:id="rId20"/>
    <p:sldId id="401" r:id="rId21"/>
    <p:sldId id="402" r:id="rId22"/>
    <p:sldId id="403" r:id="rId23"/>
    <p:sldId id="404" r:id="rId24"/>
    <p:sldId id="405" r:id="rId25"/>
    <p:sldId id="406" r:id="rId26"/>
    <p:sldId id="407" r:id="rId27"/>
    <p:sldId id="408" r:id="rId28"/>
    <p:sldId id="409" r:id="rId29"/>
    <p:sldId id="410" r:id="rId30"/>
    <p:sldId id="411" r:id="rId31"/>
    <p:sldId id="412" r:id="rId32"/>
    <p:sldId id="413" r:id="rId33"/>
    <p:sldId id="414" r:id="rId34"/>
    <p:sldId id="415" r:id="rId35"/>
    <p:sldId id="416" r:id="rId36"/>
    <p:sldId id="417" r:id="rId37"/>
    <p:sldId id="395" r:id="rId38"/>
  </p:sldIdLst>
  <p:sldSz cx="9144000" cy="6858000" type="screen4x3"/>
  <p:notesSz cx="6858000" cy="9144000"/>
  <p:defaultTextStyle>
    <a:defPPr>
      <a:defRPr lang="tr-TR"/>
    </a:defPPr>
    <a:lvl1pPr algn="l" rtl="0" fontAlgn="base">
      <a:spcBef>
        <a:spcPct val="20000"/>
      </a:spcBef>
      <a:spcAft>
        <a:spcPct val="0"/>
      </a:spcAft>
      <a:defRPr sz="2400" kern="1200">
        <a:solidFill>
          <a:schemeClr val="tx1"/>
        </a:solidFill>
        <a:latin typeface="Times New Roman" pitchFamily="18" charset="0"/>
        <a:ea typeface="+mn-ea"/>
        <a:cs typeface="+mn-cs"/>
      </a:defRPr>
    </a:lvl1pPr>
    <a:lvl2pPr marL="457200" algn="l" rtl="0" fontAlgn="base">
      <a:spcBef>
        <a:spcPct val="20000"/>
      </a:spcBef>
      <a:spcAft>
        <a:spcPct val="0"/>
      </a:spcAft>
      <a:defRPr sz="2400" kern="1200">
        <a:solidFill>
          <a:schemeClr val="tx1"/>
        </a:solidFill>
        <a:latin typeface="Times New Roman" pitchFamily="18" charset="0"/>
        <a:ea typeface="+mn-ea"/>
        <a:cs typeface="+mn-cs"/>
      </a:defRPr>
    </a:lvl2pPr>
    <a:lvl3pPr marL="914400" algn="l" rtl="0" fontAlgn="base">
      <a:spcBef>
        <a:spcPct val="20000"/>
      </a:spcBef>
      <a:spcAft>
        <a:spcPct val="0"/>
      </a:spcAft>
      <a:defRPr sz="2400" kern="1200">
        <a:solidFill>
          <a:schemeClr val="tx1"/>
        </a:solidFill>
        <a:latin typeface="Times New Roman" pitchFamily="18" charset="0"/>
        <a:ea typeface="+mn-ea"/>
        <a:cs typeface="+mn-cs"/>
      </a:defRPr>
    </a:lvl3pPr>
    <a:lvl4pPr marL="1371600" algn="l" rtl="0" fontAlgn="base">
      <a:spcBef>
        <a:spcPct val="20000"/>
      </a:spcBef>
      <a:spcAft>
        <a:spcPct val="0"/>
      </a:spcAft>
      <a:defRPr sz="2400" kern="1200">
        <a:solidFill>
          <a:schemeClr val="tx1"/>
        </a:solidFill>
        <a:latin typeface="Times New Roman" pitchFamily="18" charset="0"/>
        <a:ea typeface="+mn-ea"/>
        <a:cs typeface="+mn-cs"/>
      </a:defRPr>
    </a:lvl4pPr>
    <a:lvl5pPr marL="1828800" algn="l" rtl="0" fontAlgn="base">
      <a:spcBef>
        <a:spcPct val="2000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070DF5"/>
    <a:srgbClr val="FF66FF"/>
    <a:srgbClr val="000066"/>
    <a:srgbClr val="EFD1B3"/>
    <a:srgbClr val="FF3300"/>
    <a:srgbClr val="BFC0E3"/>
    <a:srgbClr val="B0C3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94646" autoAdjust="0"/>
  </p:normalViewPr>
  <p:slideViewPr>
    <p:cSldViewPr>
      <p:cViewPr varScale="1">
        <p:scale>
          <a:sx n="108" d="100"/>
          <a:sy n="108" d="100"/>
        </p:scale>
        <p:origin x="159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200"/>
            </a:lvl1pPr>
          </a:lstStyle>
          <a:p>
            <a:endParaRPr lang="tr-TR"/>
          </a:p>
        </p:txBody>
      </p:sp>
      <p:sp>
        <p:nvSpPr>
          <p:cNvPr id="911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200"/>
            </a:lvl1pPr>
          </a:lstStyle>
          <a:p>
            <a:endParaRPr lang="tr-TR"/>
          </a:p>
        </p:txBody>
      </p:sp>
      <p:sp>
        <p:nvSpPr>
          <p:cNvPr id="911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911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911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defRPr sz="1200"/>
            </a:lvl1pPr>
          </a:lstStyle>
          <a:p>
            <a:endParaRPr lang="tr-TR"/>
          </a:p>
        </p:txBody>
      </p:sp>
      <p:sp>
        <p:nvSpPr>
          <p:cNvPr id="911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defRPr sz="1200"/>
            </a:lvl1pPr>
          </a:lstStyle>
          <a:p>
            <a:fld id="{0941468D-68D9-4EE7-938E-0896369D6DE5}" type="slidenum">
              <a:rPr lang="tr-TR"/>
              <a:pPr/>
              <a:t>‹#›</a:t>
            </a:fld>
            <a:endParaRPr lang="tr-TR"/>
          </a:p>
        </p:txBody>
      </p:sp>
    </p:spTree>
    <p:extLst>
      <p:ext uri="{BB962C8B-B14F-4D97-AF65-F5344CB8AC3E}">
        <p14:creationId xmlns:p14="http://schemas.microsoft.com/office/powerpoint/2010/main" val="33342326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5B1C091A-FA99-4D49-939E-EC7A876DE4C3}" type="slidenum">
              <a:rPr lang="tr-TR" smtClean="0"/>
              <a:t>8</a:t>
            </a:fld>
            <a:endParaRPr lang="tr-TR"/>
          </a:p>
        </p:txBody>
      </p:sp>
      <p:sp>
        <p:nvSpPr>
          <p:cNvPr id="5" name="Altbilgi Yer Tutucusu 4"/>
          <p:cNvSpPr>
            <a:spLocks noGrp="1"/>
          </p:cNvSpPr>
          <p:nvPr>
            <p:ph type="ftr" sz="quarter" idx="11"/>
          </p:nvPr>
        </p:nvSpPr>
        <p:spPr/>
        <p:txBody>
          <a:bodyPr/>
          <a:lstStyle/>
          <a:p>
            <a:r>
              <a:rPr lang="tr-TR" smtClean="0"/>
              <a:t>Servan Uğur BAYRAM</a:t>
            </a:r>
            <a:endParaRPr lang="tr-TR"/>
          </a:p>
        </p:txBody>
      </p:sp>
      <p:sp>
        <p:nvSpPr>
          <p:cNvPr id="6" name="Üstbilgi Yer Tutucusu 5"/>
          <p:cNvSpPr>
            <a:spLocks noGrp="1"/>
          </p:cNvSpPr>
          <p:nvPr>
            <p:ph type="hdr" sz="quarter" idx="12"/>
          </p:nvPr>
        </p:nvSpPr>
        <p:spPr/>
        <p:txBody>
          <a:bodyPr/>
          <a:lstStyle/>
          <a:p>
            <a:r>
              <a:rPr lang="tr-TR" smtClean="0"/>
              <a:t>Ankara Üniversitesi Ziraat Fakültesi Tarımsal Yapılar ve Sulama</a:t>
            </a:r>
            <a:endParaRPr lang="tr-TR"/>
          </a:p>
        </p:txBody>
      </p:sp>
    </p:spTree>
    <p:extLst>
      <p:ext uri="{BB962C8B-B14F-4D97-AF65-F5344CB8AC3E}">
        <p14:creationId xmlns:p14="http://schemas.microsoft.com/office/powerpoint/2010/main" val="41310092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bwMode="auto">
          <a:xfrm>
            <a:off x="1752600" y="990600"/>
            <a:ext cx="6400800" cy="2514600"/>
          </a:xfrm>
          <a:prstGeom prst="rect">
            <a:avLst/>
          </a:prstGeom>
          <a:noFill/>
          <a:ln w="76200" cmpd="tri">
            <a:miter lim="800000"/>
            <a:headEnd/>
            <a:tailEnd/>
          </a:ln>
        </p:spPr>
        <p:txBody>
          <a:bodyPr vert="horz" wrap="square" lIns="91440" tIns="45720" rIns="91440" bIns="45720" numCol="1" anchor="b" anchorCtr="0" compatLnSpc="1">
            <a:prstTxWarp prst="textNoShape">
              <a:avLst/>
            </a:prstTxWarp>
          </a:bodyPr>
          <a:lstStyle>
            <a:lvl1pPr algn="ctr">
              <a:defRPr/>
            </a:lvl1pPr>
          </a:lstStyle>
          <a:p>
            <a:r>
              <a:rPr lang="tr-TR"/>
              <a:t>Asıl başlık stili için tıklatın</a:t>
            </a:r>
          </a:p>
        </p:txBody>
      </p:sp>
      <p:sp>
        <p:nvSpPr>
          <p:cNvPr id="4099" name="Rectangle 3"/>
          <p:cNvSpPr>
            <a:spLocks noGrp="1" noChangeArrowheads="1"/>
          </p:cNvSpPr>
          <p:nvPr>
            <p:ph type="subTitle" idx="1"/>
          </p:nvPr>
        </p:nvSpPr>
        <p:spPr bwMode="auto">
          <a:xfrm>
            <a:off x="1752600" y="3886200"/>
            <a:ext cx="6400800" cy="1752600"/>
          </a:xfrm>
          <a:prstGeom prst="rect">
            <a:avLst/>
          </a:prstGeom>
          <a:noFill/>
          <a:ln w="6350">
            <a:miter lim="800000"/>
            <a:headEnd/>
            <a:tailEnd/>
          </a:ln>
        </p:spPr>
        <p:txBody>
          <a:bodyPr vert="horz" wrap="square" lIns="91440" tIns="45720" rIns="91440" bIns="45720" numCol="1" anchor="t" anchorCtr="0" compatLnSpc="1">
            <a:prstTxWarp prst="textNoShape">
              <a:avLst/>
            </a:prstTxWarp>
          </a:bodyPr>
          <a:lstStyle>
            <a:lvl1pPr marL="0" indent="0" algn="ctr">
              <a:buFontTx/>
              <a:buNone/>
              <a:defRPr/>
            </a:lvl1pPr>
          </a:lstStyle>
          <a:p>
            <a:r>
              <a:rPr lang="tr-TR"/>
              <a:t>Asıl alt başlık stilini düzenlemek için tıklatın</a:t>
            </a:r>
          </a:p>
        </p:txBody>
      </p:sp>
      <p:sp>
        <p:nvSpPr>
          <p:cNvPr id="4100" name="Rectangle 4"/>
          <p:cNvSpPr>
            <a:spLocks noGrp="1" noChangeArrowheads="1"/>
          </p:cNvSpPr>
          <p:nvPr>
            <p:ph type="dt" sz="half" idx="2"/>
          </p:nvPr>
        </p:nvSpPr>
        <p:spPr bwMode="auto">
          <a:xfrm>
            <a:off x="914400" y="6400800"/>
            <a:ext cx="19050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spcBef>
                <a:spcPct val="0"/>
              </a:spcBef>
              <a:defRPr sz="1400">
                <a:solidFill>
                  <a:schemeClr val="tx2"/>
                </a:solidFill>
                <a:latin typeface="Arial" charset="0"/>
              </a:defRPr>
            </a:lvl1pPr>
          </a:lstStyle>
          <a:p>
            <a:endParaRPr lang="tr-TR"/>
          </a:p>
        </p:txBody>
      </p:sp>
      <p:sp>
        <p:nvSpPr>
          <p:cNvPr id="4101" name="Rectangle 5"/>
          <p:cNvSpPr>
            <a:spLocks noGrp="1" noChangeArrowheads="1"/>
          </p:cNvSpPr>
          <p:nvPr>
            <p:ph type="ftr" sz="quarter" idx="3"/>
          </p:nvPr>
        </p:nvSpPr>
        <p:spPr bwMode="auto">
          <a:xfrm>
            <a:off x="3505200" y="6400800"/>
            <a:ext cx="28956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ctr">
              <a:spcBef>
                <a:spcPct val="0"/>
              </a:spcBef>
              <a:defRPr sz="1400">
                <a:solidFill>
                  <a:schemeClr val="tx2"/>
                </a:solidFill>
                <a:latin typeface="Arial" charset="0"/>
              </a:defRPr>
            </a:lvl1pPr>
          </a:lstStyle>
          <a:p>
            <a:endParaRPr lang="tr-TR"/>
          </a:p>
        </p:txBody>
      </p:sp>
      <p:sp>
        <p:nvSpPr>
          <p:cNvPr id="4102" name="Rectangle 6"/>
          <p:cNvSpPr>
            <a:spLocks noGrp="1" noChangeArrowheads="1"/>
          </p:cNvSpPr>
          <p:nvPr>
            <p:ph type="sldNum" sz="quarter" idx="4"/>
          </p:nvPr>
        </p:nvSpPr>
        <p:spPr bwMode="auto">
          <a:xfrm>
            <a:off x="7010400" y="6400800"/>
            <a:ext cx="19050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r">
              <a:spcBef>
                <a:spcPct val="0"/>
              </a:spcBef>
              <a:defRPr sz="1400">
                <a:solidFill>
                  <a:schemeClr val="tx2"/>
                </a:solidFill>
                <a:latin typeface="Arial" charset="0"/>
              </a:defRPr>
            </a:lvl1pPr>
          </a:lstStyle>
          <a:p>
            <a:fld id="{54D8E847-F26D-42A5-9AAB-A25EF8070AB6}" type="slidenum">
              <a:rPr lang="tr-TR"/>
              <a:pPr/>
              <a:t>‹#›</a:t>
            </a:fld>
            <a:endParaRPr lang="tr-TR"/>
          </a:p>
        </p:txBody>
      </p:sp>
      <p:grpSp>
        <p:nvGrpSpPr>
          <p:cNvPr id="4103" name="Group 7"/>
          <p:cNvGrpSpPr>
            <a:grpSpLocks/>
          </p:cNvGrpSpPr>
          <p:nvPr/>
        </p:nvGrpSpPr>
        <p:grpSpPr bwMode="auto">
          <a:xfrm>
            <a:off x="0" y="0"/>
            <a:ext cx="6362700" cy="6858000"/>
            <a:chOff x="0" y="0"/>
            <a:chExt cx="4008" cy="4320"/>
          </a:xfrm>
        </p:grpSpPr>
        <p:pic>
          <p:nvPicPr>
            <p:cNvPr id="4104" name="Picture 8" descr="Expbanna"/>
            <p:cNvPicPr>
              <a:picLocks noChangeAspect="1" noChangeArrowheads="1"/>
            </p:cNvPicPr>
            <p:nvPr/>
          </p:nvPicPr>
          <p:blipFill>
            <a:blip r:embed="rId2" cstate="print"/>
            <a:srcRect/>
            <a:stretch>
              <a:fillRect/>
            </a:stretch>
          </p:blipFill>
          <p:spPr bwMode="invGray">
            <a:xfrm>
              <a:off x="0" y="0"/>
              <a:ext cx="432" cy="4320"/>
            </a:xfrm>
            <a:prstGeom prst="rect">
              <a:avLst/>
            </a:prstGeom>
            <a:noFill/>
          </p:spPr>
        </p:pic>
        <p:pic>
          <p:nvPicPr>
            <p:cNvPr id="4105" name="Picture 9" descr="EXPHORSA"/>
            <p:cNvPicPr>
              <a:picLocks noChangeAspect="1" noChangeArrowheads="1"/>
            </p:cNvPicPr>
            <p:nvPr/>
          </p:nvPicPr>
          <p:blipFill>
            <a:blip r:embed="rId3" cstate="print"/>
            <a:srcRect/>
            <a:stretch>
              <a:fillRect/>
            </a:stretch>
          </p:blipFill>
          <p:spPr bwMode="auto">
            <a:xfrm>
              <a:off x="2208" y="3600"/>
              <a:ext cx="1800" cy="60"/>
            </a:xfrm>
            <a:prstGeom prst="rect">
              <a:avLst/>
            </a:prstGeom>
            <a:noFill/>
          </p:spPr>
        </p:pic>
      </p:grpSp>
      <p:pic>
        <p:nvPicPr>
          <p:cNvPr id="4106" name="Picture 10" descr="EXPHORSA"/>
          <p:cNvPicPr>
            <a:picLocks noChangeAspect="1" noChangeArrowheads="1"/>
          </p:cNvPicPr>
          <p:nvPr/>
        </p:nvPicPr>
        <p:blipFill>
          <a:blip r:embed="rId4" cstate="print"/>
          <a:srcRect/>
          <a:stretch>
            <a:fillRect/>
          </a:stretch>
        </p:blipFill>
        <p:spPr bwMode="auto">
          <a:xfrm>
            <a:off x="1981200" y="3657600"/>
            <a:ext cx="5715000" cy="95250"/>
          </a:xfrm>
          <a:prstGeom prst="rect">
            <a:avLst/>
          </a:prstGeom>
          <a:noFill/>
        </p:spPr>
      </p:pic>
    </p:spTree>
  </p:cSld>
  <p:clrMapOvr>
    <a:masterClrMapping/>
  </p:clrMapOvr>
  <p:transition spd="med">
    <p:cover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a:prstGeom prst="rect">
            <a:avLst/>
          </a:prstGeom>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1600200"/>
            <a:ext cx="8229600" cy="4525963"/>
          </a:xfrm>
          <a:prstGeom prst="rect">
            <a:avLst/>
          </a:prstGeo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cSld>
  <p:clrMapOvr>
    <a:masterClrMapping/>
  </p:clrMapOvr>
  <p:transition spd="med">
    <p:cover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a:prstGeom prst="rect">
            <a:avLst/>
          </a:prstGeo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a:prstGeom prst="rect">
            <a:avLst/>
          </a:prstGeo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cSld>
  <p:clrMapOvr>
    <a:masterClrMapping/>
  </p:clrMapOvr>
  <p:transition spd="med">
    <p:cover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a:prstGeom prst="rect">
            <a:avLst/>
          </a:prstGeom>
        </p:spPr>
        <p:txBody>
          <a:bodyPr/>
          <a:lstStyle/>
          <a:p>
            <a:r>
              <a:rPr lang="tr-TR" smtClean="0"/>
              <a:t>Asıl başlık stili için tıklatın</a:t>
            </a:r>
            <a:endParaRPr lang="tr-TR"/>
          </a:p>
        </p:txBody>
      </p:sp>
      <p:sp>
        <p:nvSpPr>
          <p:cNvPr id="3" name="2 İçerik Yer Tutucusu"/>
          <p:cNvSpPr>
            <a:spLocks noGrp="1"/>
          </p:cNvSpPr>
          <p:nvPr>
            <p:ph idx="1"/>
          </p:nvPr>
        </p:nvSpPr>
        <p:spPr>
          <a:xfrm>
            <a:off x="457200" y="1600200"/>
            <a:ext cx="8229600" cy="4525963"/>
          </a:xfrm>
          <a:prstGeom prst="rect">
            <a:avLst/>
          </a:prstGeo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cSld>
  <p:clrMapOvr>
    <a:masterClrMapping/>
  </p:clrMapOvr>
  <p:transition spd="med">
    <p:cover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Tree>
  </p:cSld>
  <p:clrMapOvr>
    <a:masterClrMapping/>
  </p:clrMapOvr>
  <p:transition spd="med">
    <p:cover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a:prstGeom prst="rect">
            <a:avLst/>
          </a:prstGeom>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cSld>
  <p:clrMapOvr>
    <a:masterClrMapping/>
  </p:clrMapOvr>
  <p:transition spd="med">
    <p:cover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a:prstGeom prst="rect">
            <a:avLst/>
          </a:prstGeo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cSld>
  <p:clrMapOvr>
    <a:masterClrMapping/>
  </p:clrMapOvr>
  <p:transition spd="med">
    <p:cover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a:prstGeom prst="rect">
            <a:avLst/>
          </a:prstGeom>
        </p:spPr>
        <p:txBody>
          <a:bodyPr/>
          <a:lstStyle/>
          <a:p>
            <a:r>
              <a:rPr lang="tr-TR" smtClean="0"/>
              <a:t>Asıl başlık stili için tıklatın</a:t>
            </a:r>
            <a:endParaRPr lang="tr-TR"/>
          </a:p>
        </p:txBody>
      </p:sp>
    </p:spTree>
  </p:cSld>
  <p:clrMapOvr>
    <a:masterClrMapping/>
  </p:clrMapOvr>
  <p:transition spd="med">
    <p:cover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Tree>
  </p:cSld>
  <p:clrMapOvr>
    <a:masterClrMapping/>
  </p:clrMapOvr>
  <p:transition spd="med">
    <p:cover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a:prstGeom prst="rect">
            <a:avLst/>
          </a:prstGeo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Tree>
  </p:cSld>
  <p:clrMapOvr>
    <a:masterClrMapping/>
  </p:clrMapOvr>
  <p:transition spd="med">
    <p:cover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a:prstGeom prst="rect">
            <a:avLst/>
          </a:prstGeo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Tree>
  </p:cSld>
  <p:clrMapOvr>
    <a:masterClrMapping/>
  </p:clrMapOvr>
  <p:transition spd="med">
    <p:cover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tile tx="0" ty="0" sx="100000" sy="100000" flip="none" algn="tl"/>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spd="med">
    <p:cover dir="u"/>
  </p:transition>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itchFamily="18" charset="0"/>
        </a:defRPr>
      </a:lvl2pPr>
      <a:lvl3pPr algn="l" rtl="0" fontAlgn="base">
        <a:spcBef>
          <a:spcPct val="0"/>
        </a:spcBef>
        <a:spcAft>
          <a:spcPct val="0"/>
        </a:spcAft>
        <a:defRPr sz="4400">
          <a:solidFill>
            <a:schemeClr val="tx2"/>
          </a:solidFill>
          <a:latin typeface="Times New Roman" pitchFamily="18" charset="0"/>
        </a:defRPr>
      </a:lvl3pPr>
      <a:lvl4pPr algn="l" rtl="0" fontAlgn="base">
        <a:spcBef>
          <a:spcPct val="0"/>
        </a:spcBef>
        <a:spcAft>
          <a:spcPct val="0"/>
        </a:spcAft>
        <a:defRPr sz="4400">
          <a:solidFill>
            <a:schemeClr val="tx2"/>
          </a:solidFill>
          <a:latin typeface="Times New Roman" pitchFamily="18" charset="0"/>
        </a:defRPr>
      </a:lvl4pPr>
      <a:lvl5pPr algn="l" rtl="0" fontAlgn="base">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Blip>
          <a:blip r:embed="rId14"/>
        </a:buBlip>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Font typeface="Wingdings" pitchFamily="2" charset="2"/>
        <a:buBlip>
          <a:blip r:embed="rId15"/>
        </a:buBlip>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4pPr>
      <a:lvl5pPr marL="20574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5pPr>
      <a:lvl6pPr marL="25146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6pPr>
      <a:lvl7pPr marL="29718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7pPr>
      <a:lvl8pPr marL="34290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8pPr>
      <a:lvl9pPr marL="38862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1520" y="980728"/>
            <a:ext cx="8784976" cy="2308324"/>
          </a:xfrm>
          <a:prstGeom prst="rect">
            <a:avLst/>
          </a:prstGeom>
          <a:noFill/>
        </p:spPr>
        <p:txBody>
          <a:bodyPr wrap="square" lIns="91440" tIns="45720" rIns="91440" bIns="45720">
            <a:spAutoFit/>
          </a:bodyPr>
          <a:lstStyle/>
          <a:p>
            <a:pPr algn="ctr">
              <a:spcBef>
                <a:spcPts val="0"/>
              </a:spcBef>
            </a:pPr>
            <a:r>
              <a:rPr lang="tr-TR" sz="7200" b="1" spc="600" dirty="0" err="1" smtClean="0">
                <a:ln w="18000">
                  <a:solidFill>
                    <a:srgbClr val="0070C0"/>
                  </a:solidFill>
                  <a:prstDash val="solid"/>
                  <a:miter lim="800000"/>
                </a:ln>
                <a:blipFill>
                  <a:blip r:embed="rId2"/>
                  <a:tile tx="0" ty="0" sx="100000" sy="100000" flip="none" algn="tl"/>
                </a:blipFill>
                <a:effectLst>
                  <a:outerShdw blurRad="50800" dist="38100" dir="13500000" algn="br" rotWithShape="0">
                    <a:prstClr val="black">
                      <a:alpha val="40000"/>
                    </a:prstClr>
                  </a:outerShdw>
                </a:effectLst>
              </a:rPr>
              <a:t>Atıksu</a:t>
            </a:r>
            <a:r>
              <a:rPr lang="tr-TR" sz="7200" b="1" spc="600" dirty="0" smtClean="0">
                <a:ln w="18000">
                  <a:solidFill>
                    <a:srgbClr val="0070C0"/>
                  </a:solidFill>
                  <a:prstDash val="solid"/>
                  <a:miter lim="800000"/>
                </a:ln>
                <a:blipFill>
                  <a:blip r:embed="rId2"/>
                  <a:tile tx="0" ty="0" sx="100000" sy="100000" flip="none" algn="tl"/>
                </a:blipFill>
                <a:effectLst>
                  <a:outerShdw blurRad="50800" dist="38100" dir="13500000" algn="br" rotWithShape="0">
                    <a:prstClr val="black">
                      <a:alpha val="40000"/>
                    </a:prstClr>
                  </a:outerShdw>
                </a:effectLst>
              </a:rPr>
              <a:t> </a:t>
            </a:r>
            <a:r>
              <a:rPr lang="tr-TR" sz="7200" b="1" spc="600" dirty="0" smtClean="0">
                <a:ln w="18000">
                  <a:solidFill>
                    <a:srgbClr val="0070C0"/>
                  </a:solidFill>
                  <a:prstDash val="solid"/>
                  <a:miter lim="800000"/>
                </a:ln>
                <a:blipFill>
                  <a:blip r:embed="rId2"/>
                  <a:tile tx="0" ty="0" sx="100000" sy="100000" flip="none" algn="tl"/>
                </a:blipFill>
                <a:effectLst>
                  <a:outerShdw blurRad="50800" dist="38100" dir="13500000" algn="br" rotWithShape="0">
                    <a:prstClr val="black">
                      <a:alpha val="40000"/>
                    </a:prstClr>
                  </a:outerShdw>
                </a:effectLst>
              </a:rPr>
              <a:t>Yönetmelikleri</a:t>
            </a:r>
            <a:endParaRPr lang="tr-TR" sz="7200" b="1" spc="600" dirty="0" smtClean="0">
              <a:ln w="18000">
                <a:solidFill>
                  <a:srgbClr val="0070C0"/>
                </a:solidFill>
                <a:prstDash val="solid"/>
                <a:miter lim="800000"/>
              </a:ln>
              <a:blipFill>
                <a:blip r:embed="rId2"/>
                <a:tile tx="0" ty="0" sx="100000" sy="100000" flip="none" algn="tl"/>
              </a:blipFill>
              <a:effectLst>
                <a:outerShdw blurRad="50800" dist="38100" dir="13500000" algn="br" rotWithShape="0">
                  <a:prstClr val="black">
                    <a:alpha val="40000"/>
                  </a:prstClr>
                </a:outerShdw>
              </a:effectLst>
            </a:endParaRPr>
          </a:p>
        </p:txBody>
      </p:sp>
      <p:sp>
        <p:nvSpPr>
          <p:cNvPr id="3" name="2 Dikdörtgen"/>
          <p:cNvSpPr/>
          <p:nvPr/>
        </p:nvSpPr>
        <p:spPr>
          <a:xfrm>
            <a:off x="3131840" y="5445224"/>
            <a:ext cx="5735032" cy="707886"/>
          </a:xfrm>
          <a:prstGeom prst="rect">
            <a:avLst/>
          </a:prstGeom>
          <a:noFill/>
        </p:spPr>
        <p:txBody>
          <a:bodyPr wrap="none" lIns="91440" tIns="45720" rIns="91440" bIns="45720">
            <a:spAutoFit/>
          </a:bodyPr>
          <a:lstStyle/>
          <a:p>
            <a:pPr algn="ctr"/>
            <a:r>
              <a:rPr lang="tr-TR" sz="4000" b="1" i="1" dirty="0" smtClean="0">
                <a:ln w="12700">
                  <a:solidFill>
                    <a:srgbClr val="0070C0"/>
                  </a:solidFill>
                  <a:prstDash val="solid"/>
                </a:ln>
                <a:blipFill>
                  <a:blip r:embed="rId3"/>
                  <a:tile tx="0" ty="0" sx="100000" sy="100000" flip="none" algn="tl"/>
                </a:blipFill>
                <a:effectLst>
                  <a:outerShdw blurRad="41275" dist="20320" dir="1800000" algn="tl" rotWithShape="0">
                    <a:srgbClr val="000000">
                      <a:alpha val="40000"/>
                    </a:srgbClr>
                  </a:outerShdw>
                </a:effectLst>
              </a:rPr>
              <a:t>Prof. Dr. Ahmet ÖZTÜRK</a:t>
            </a:r>
            <a:endParaRPr lang="tr-TR" sz="4000" b="1" i="1" dirty="0">
              <a:ln w="12700">
                <a:solidFill>
                  <a:srgbClr val="0070C0"/>
                </a:solidFill>
                <a:prstDash val="solid"/>
              </a:ln>
              <a:blipFill>
                <a:blip r:embed="rId3"/>
                <a:tile tx="0" ty="0" sx="100000" sy="100000" flip="none" algn="tl"/>
              </a:blipFill>
              <a:effectLst>
                <a:outerShdw blurRad="41275" dist="20320" dir="1800000" algn="tl" rotWithShape="0">
                  <a:srgbClr val="000000">
                    <a:alpha val="40000"/>
                  </a:srgbClr>
                </a:outerShdw>
              </a:effectLst>
            </a:endParaRPr>
          </a:p>
        </p:txBody>
      </p:sp>
    </p:spTree>
  </p:cSld>
  <p:clrMapOvr>
    <a:masterClrMapping/>
  </p:clrMapOvr>
  <p:transition spd="med">
    <p:cover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23528" y="1124744"/>
            <a:ext cx="8424936" cy="5078313"/>
          </a:xfrm>
          <a:prstGeom prst="rect">
            <a:avLst/>
          </a:prstGeom>
        </p:spPr>
        <p:txBody>
          <a:bodyPr wrap="square">
            <a:spAutoFit/>
          </a:bodyPr>
          <a:lstStyle/>
          <a:p>
            <a:pPr algn="just"/>
            <a:r>
              <a:rPr lang="tr-TR" sz="2000" dirty="0" err="1">
                <a:latin typeface="Times New Roman" panose="02020603050405020304" pitchFamily="18" charset="0"/>
                <a:cs typeface="Times New Roman" panose="02020603050405020304" pitchFamily="18" charset="0"/>
              </a:rPr>
              <a:t>nn</a:t>
            </a:r>
            <a:r>
              <a:rPr lang="tr-TR" sz="2000" dirty="0">
                <a:latin typeface="Times New Roman" panose="02020603050405020304" pitchFamily="18" charset="0"/>
                <a:cs typeface="Times New Roman" panose="02020603050405020304" pitchFamily="18" charset="0"/>
              </a:rPr>
              <a:t>) Tahliye vanası: Kanaldaki suyu boşaltmak için kullanılan vanayı,</a:t>
            </a:r>
          </a:p>
          <a:p>
            <a:pPr algn="just"/>
            <a:r>
              <a:rPr lang="tr-TR" sz="2000" dirty="0" err="1" smtClean="0">
                <a:latin typeface="Times New Roman" panose="02020603050405020304" pitchFamily="18" charset="0"/>
                <a:cs typeface="Times New Roman" panose="02020603050405020304" pitchFamily="18" charset="0"/>
              </a:rPr>
              <a:t>oo</a:t>
            </a:r>
            <a:r>
              <a:rPr lang="tr-TR" sz="2000" dirty="0">
                <a:latin typeface="Times New Roman" panose="02020603050405020304" pitchFamily="18" charset="0"/>
                <a:cs typeface="Times New Roman" panose="02020603050405020304" pitchFamily="18" charset="0"/>
              </a:rPr>
              <a:t>) Tali bağlantı: Genel olarak kapasitesi bakımından bağlandığı borudan daha az önemde ve büyüklükte olan bağlantıyı,</a:t>
            </a:r>
          </a:p>
          <a:p>
            <a:pPr algn="just"/>
            <a:r>
              <a:rPr lang="tr-TR" sz="2000" dirty="0" err="1" smtClean="0">
                <a:latin typeface="Times New Roman" panose="02020603050405020304" pitchFamily="18" charset="0"/>
                <a:cs typeface="Times New Roman" panose="02020603050405020304" pitchFamily="18" charset="0"/>
              </a:rPr>
              <a:t>öö</a:t>
            </a:r>
            <a:r>
              <a:rPr lang="tr-TR" sz="2000" dirty="0">
                <a:latin typeface="Times New Roman" panose="02020603050405020304" pitchFamily="18" charset="0"/>
                <a:cs typeface="Times New Roman" panose="02020603050405020304" pitchFamily="18" charset="0"/>
              </a:rPr>
              <a:t>) Tali kanal: Kanalizasyon bağlantı kanalı ile ana kanallar arasındaki bağlantı borularını,</a:t>
            </a:r>
          </a:p>
          <a:p>
            <a:pPr algn="just"/>
            <a:r>
              <a:rPr lang="tr-TR" sz="2000" dirty="0" err="1" smtClean="0">
                <a:latin typeface="Times New Roman" panose="02020603050405020304" pitchFamily="18" charset="0"/>
                <a:cs typeface="Times New Roman" panose="02020603050405020304" pitchFamily="18" charset="0"/>
              </a:rPr>
              <a:t>pp</a:t>
            </a:r>
            <a:r>
              <a:rPr lang="tr-TR" sz="2000" dirty="0">
                <a:latin typeface="Times New Roman" panose="02020603050405020304" pitchFamily="18" charset="0"/>
                <a:cs typeface="Times New Roman" panose="02020603050405020304" pitchFamily="18" charset="0"/>
              </a:rPr>
              <a:t>) Tespit kitlesi: Gerek cazibeli, gerekse </a:t>
            </a:r>
            <a:r>
              <a:rPr lang="tr-TR" sz="2000" dirty="0" err="1">
                <a:latin typeface="Times New Roman" panose="02020603050405020304" pitchFamily="18" charset="0"/>
                <a:cs typeface="Times New Roman" panose="02020603050405020304" pitchFamily="18" charset="0"/>
              </a:rPr>
              <a:t>terfili</a:t>
            </a:r>
            <a:r>
              <a:rPr lang="tr-TR" sz="2000" dirty="0">
                <a:latin typeface="Times New Roman" panose="02020603050405020304" pitchFamily="18" charset="0"/>
                <a:cs typeface="Times New Roman" panose="02020603050405020304" pitchFamily="18" charset="0"/>
              </a:rPr>
              <a:t> hatlarda, boruların hareket etmesini engellemek ve aynı zamanda boruların üzerindeki dolgu toprağını tutabilmek için boruların zemine sabitlenmesi amacıyla kullanılan, beton veya başka malzemeden yapılmış blokları,</a:t>
            </a:r>
          </a:p>
          <a:p>
            <a:pPr algn="just"/>
            <a:r>
              <a:rPr lang="tr-TR" sz="2000" dirty="0" err="1" smtClean="0">
                <a:latin typeface="Times New Roman" panose="02020603050405020304" pitchFamily="18" charset="0"/>
                <a:cs typeface="Times New Roman" panose="02020603050405020304" pitchFamily="18" charset="0"/>
              </a:rPr>
              <a:t>rr</a:t>
            </a:r>
            <a:r>
              <a:rPr lang="tr-TR" sz="2000" dirty="0">
                <a:latin typeface="Times New Roman" panose="02020603050405020304" pitchFamily="18" charset="0"/>
                <a:cs typeface="Times New Roman" panose="02020603050405020304" pitchFamily="18" charset="0"/>
              </a:rPr>
              <a:t>) Vakumlu kanalizasyon sistemi: </a:t>
            </a:r>
            <a:r>
              <a:rPr lang="tr-TR" sz="2000" dirty="0" err="1">
                <a:latin typeface="Times New Roman" panose="02020603050405020304" pitchFamily="18" charset="0"/>
                <a:cs typeface="Times New Roman" panose="02020603050405020304" pitchFamily="18" charset="0"/>
              </a:rPr>
              <a:t>Atıksuyun</a:t>
            </a:r>
            <a:r>
              <a:rPr lang="tr-TR" sz="2000" dirty="0">
                <a:latin typeface="Times New Roman" panose="02020603050405020304" pitchFamily="18" charset="0"/>
                <a:cs typeface="Times New Roman" panose="02020603050405020304" pitchFamily="18" charset="0"/>
              </a:rPr>
              <a:t> kaynaktan alıcı ortama veya arıtma tesisine, sistemde oluşturulan negatif basınç ile çekildiği sistemleri,</a:t>
            </a:r>
          </a:p>
          <a:p>
            <a:pPr algn="just"/>
            <a:r>
              <a:rPr lang="tr-TR" sz="2000" dirty="0" err="1" smtClean="0">
                <a:latin typeface="Times New Roman" panose="02020603050405020304" pitchFamily="18" charset="0"/>
                <a:cs typeface="Times New Roman" panose="02020603050405020304" pitchFamily="18" charset="0"/>
              </a:rPr>
              <a:t>ss</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Yataklama</a:t>
            </a:r>
            <a:r>
              <a:rPr lang="tr-TR" sz="2000" dirty="0">
                <a:latin typeface="Times New Roman" panose="02020603050405020304" pitchFamily="18" charset="0"/>
                <a:cs typeface="Times New Roman" panose="02020603050405020304" pitchFamily="18" charset="0"/>
              </a:rPr>
              <a:t>: Kazı toprağının dolgu için elverişsiz olması durumunda, kanal derinliğinin artırılarak kuru dolgu malzemesi serilmesi ile boruların yerleştirileceği zeminin hazırlanmasını</a:t>
            </a:r>
            <a:r>
              <a:rPr lang="tr-TR" sz="2000" dirty="0" smtClean="0">
                <a:latin typeface="Times New Roman" panose="02020603050405020304" pitchFamily="18" charset="0"/>
                <a:cs typeface="Times New Roman" panose="02020603050405020304" pitchFamily="18" charset="0"/>
              </a:rPr>
              <a:t>, ifade </a:t>
            </a:r>
            <a:r>
              <a:rPr lang="tr-TR" sz="2000" dirty="0">
                <a:latin typeface="Times New Roman" panose="02020603050405020304" pitchFamily="18" charset="0"/>
                <a:cs typeface="Times New Roman" panose="02020603050405020304" pitchFamily="18" charset="0"/>
              </a:rPr>
              <a:t>eder</a:t>
            </a:r>
            <a:r>
              <a:rPr lang="tr-TR" sz="2000" dirty="0" smtClean="0">
                <a:latin typeface="Times New Roman" panose="02020603050405020304" pitchFamily="18" charset="0"/>
                <a:cs typeface="Times New Roman" panose="02020603050405020304" pitchFamily="18" charset="0"/>
              </a:rPr>
              <a:t>.</a:t>
            </a:r>
          </a:p>
          <a:p>
            <a:pPr algn="just"/>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4991206"/>
      </p:ext>
    </p:extLst>
  </p:cSld>
  <p:clrMapOvr>
    <a:masterClrMapping/>
  </p:clrMapOvr>
  <p:transition spd="med">
    <p:cover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67544" y="332656"/>
            <a:ext cx="8352928" cy="5755422"/>
          </a:xfrm>
          <a:prstGeom prst="rect">
            <a:avLst/>
          </a:prstGeom>
        </p:spPr>
        <p:txBody>
          <a:bodyPr wrap="square">
            <a:spAutoFit/>
          </a:bodyPr>
          <a:lstStyle/>
          <a:p>
            <a:pPr algn="just"/>
            <a:r>
              <a:rPr lang="tr-TR" sz="2000" b="1" dirty="0">
                <a:solidFill>
                  <a:srgbClr val="0070C0"/>
                </a:solidFill>
                <a:latin typeface="Times New Roman" panose="02020603050405020304" pitchFamily="18" charset="0"/>
                <a:cs typeface="Times New Roman" panose="02020603050405020304" pitchFamily="18" charset="0"/>
              </a:rPr>
              <a:t>İKİNCİ BÖLÜM</a:t>
            </a:r>
          </a:p>
          <a:p>
            <a:pPr algn="just"/>
            <a:r>
              <a:rPr lang="tr-TR" sz="2000" b="1" dirty="0">
                <a:solidFill>
                  <a:srgbClr val="0070C0"/>
                </a:solidFill>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Genel </a:t>
            </a:r>
            <a:r>
              <a:rPr lang="tr-TR" sz="2000" dirty="0">
                <a:latin typeface="Times New Roman" panose="02020603050405020304" pitchFamily="18" charset="0"/>
                <a:cs typeface="Times New Roman" panose="02020603050405020304" pitchFamily="18" charset="0"/>
              </a:rPr>
              <a:t>Esaslar ile Güzergah Seçimi ve Kent Planlamasına İlişkin Esaslar</a:t>
            </a:r>
          </a:p>
          <a:p>
            <a:pPr algn="just"/>
            <a:r>
              <a:rPr lang="tr-TR" sz="2000" dirty="0">
                <a:latin typeface="Times New Roman" panose="02020603050405020304" pitchFamily="18" charset="0"/>
                <a:cs typeface="Times New Roman" panose="02020603050405020304" pitchFamily="18" charset="0"/>
              </a:rPr>
              <a:t> </a:t>
            </a:r>
            <a:r>
              <a:rPr lang="tr-TR" sz="2000" b="1" dirty="0" smtClean="0">
                <a:solidFill>
                  <a:srgbClr val="0070C0"/>
                </a:solidFill>
                <a:latin typeface="Times New Roman" panose="02020603050405020304" pitchFamily="18" charset="0"/>
                <a:cs typeface="Times New Roman" panose="02020603050405020304" pitchFamily="18" charset="0"/>
              </a:rPr>
              <a:t>Genel </a:t>
            </a:r>
            <a:r>
              <a:rPr lang="tr-TR" sz="2000" b="1" dirty="0">
                <a:solidFill>
                  <a:srgbClr val="0070C0"/>
                </a:solidFill>
                <a:latin typeface="Times New Roman" panose="02020603050405020304" pitchFamily="18" charset="0"/>
                <a:cs typeface="Times New Roman" panose="02020603050405020304" pitchFamily="18" charset="0"/>
              </a:rPr>
              <a:t>esaslar</a:t>
            </a:r>
          </a:p>
          <a:p>
            <a:pPr algn="just"/>
            <a:r>
              <a:rPr lang="tr-TR" sz="2000" dirty="0">
                <a:latin typeface="Times New Roman" panose="02020603050405020304" pitchFamily="18" charset="0"/>
                <a:cs typeface="Times New Roman" panose="02020603050405020304" pitchFamily="18" charset="0"/>
              </a:rPr>
              <a:t> </a:t>
            </a:r>
            <a:r>
              <a:rPr lang="tr-TR" sz="2000" b="1" dirty="0" smtClean="0">
                <a:latin typeface="Times New Roman" panose="02020603050405020304" pitchFamily="18" charset="0"/>
                <a:cs typeface="Times New Roman" panose="02020603050405020304" pitchFamily="18" charset="0"/>
              </a:rPr>
              <a:t>MADDE </a:t>
            </a:r>
            <a:r>
              <a:rPr lang="tr-TR" sz="2000" b="1" dirty="0">
                <a:latin typeface="Times New Roman" panose="02020603050405020304" pitchFamily="18" charset="0"/>
                <a:cs typeface="Times New Roman" panose="02020603050405020304" pitchFamily="18" charset="0"/>
              </a:rPr>
              <a:t>4 </a:t>
            </a:r>
            <a:r>
              <a:rPr lang="tr-TR" sz="2000" dirty="0">
                <a:latin typeface="Times New Roman" panose="02020603050405020304" pitchFamily="18" charset="0"/>
                <a:cs typeface="Times New Roman" panose="02020603050405020304" pitchFamily="18" charset="0"/>
              </a:rPr>
              <a:t>– (1) Kanalizasyon sistemlerinin planlanması, tasarımı ve projelendirilmesi, yapımı ve işletilmesi sürecinde;</a:t>
            </a:r>
          </a:p>
          <a:p>
            <a:pPr algn="just"/>
            <a:r>
              <a:rPr lang="tr-TR" sz="2000" dirty="0" smtClean="0">
                <a:latin typeface="Times New Roman" panose="02020603050405020304" pitchFamily="18" charset="0"/>
                <a:cs typeface="Times New Roman" panose="02020603050405020304" pitchFamily="18" charset="0"/>
              </a:rPr>
              <a:t>a</a:t>
            </a:r>
            <a:r>
              <a:rPr lang="tr-TR" sz="2000" dirty="0">
                <a:latin typeface="Times New Roman" panose="02020603050405020304" pitchFamily="18" charset="0"/>
                <a:cs typeface="Times New Roman" panose="02020603050405020304" pitchFamily="18" charset="0"/>
              </a:rPr>
              <a:t>) Çevresel, sosyal ve ekonomik açıdan, sağlık ve güvenlik riskleri asgari düzeyde olacak şekilde, doğal kaynakların korunması, sürdürülebilir en iyi sistemin tasarlanarak en uygun şekilde işletilmesi, bakım ve onarımının sağlanması</a:t>
            </a:r>
            <a:r>
              <a:rPr lang="tr-TR" sz="2000" dirty="0" smtClean="0">
                <a:latin typeface="Times New Roman" panose="02020603050405020304" pitchFamily="18" charset="0"/>
                <a:cs typeface="Times New Roman" panose="02020603050405020304" pitchFamily="18" charset="0"/>
              </a:rPr>
              <a:t>,</a:t>
            </a:r>
          </a:p>
          <a:p>
            <a:pPr algn="just"/>
            <a:r>
              <a:rPr lang="tr-TR" sz="2000" dirty="0" smtClean="0">
                <a:latin typeface="Times New Roman" panose="02020603050405020304" pitchFamily="18" charset="0"/>
                <a:cs typeface="Times New Roman" panose="02020603050405020304" pitchFamily="18" charset="0"/>
              </a:rPr>
              <a:t>b) Kanalizasyon sisteminin çevre üzerindeki olumsuz etkilerini en aza indirmek için gerekli tüm tedbirlerin alınması,</a:t>
            </a:r>
          </a:p>
          <a:p>
            <a:pPr algn="just"/>
            <a:r>
              <a:rPr lang="tr-TR" sz="2000" dirty="0" smtClean="0">
                <a:latin typeface="Times New Roman" panose="02020603050405020304" pitchFamily="18" charset="0"/>
                <a:cs typeface="Times New Roman" panose="02020603050405020304" pitchFamily="18" charset="0"/>
              </a:rPr>
              <a:t>c</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Atıksu</a:t>
            </a:r>
            <a:r>
              <a:rPr lang="tr-TR" sz="2000" dirty="0">
                <a:latin typeface="Times New Roman" panose="02020603050405020304" pitchFamily="18" charset="0"/>
                <a:cs typeface="Times New Roman" panose="02020603050405020304" pitchFamily="18" charset="0"/>
              </a:rPr>
              <a:t> kanalı hidrolik kapasitesinin, su baskınlarını azami frekanslarla sınırlandıracak düzeyde ve tesis ömrü boyunca öngörülebilen artışları sağlayacak şekilde seçilmesi; sistemde arıza riski olan bileşenler varsa, bu bileşenlerin arıza yapması durumunda gerçekleşebilecek su baskınlarını en aza indirmek ya da ortadan kaldırmak için gereken önlemlerin alınması,</a:t>
            </a:r>
          </a:p>
          <a:p>
            <a:pPr algn="just"/>
            <a:r>
              <a:rPr lang="tr-TR" sz="2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494766424"/>
      </p:ext>
    </p:extLst>
  </p:cSld>
  <p:clrMapOvr>
    <a:masterClrMapping/>
  </p:clrMapOvr>
  <p:transition spd="med">
    <p:cover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67544" y="1124744"/>
            <a:ext cx="8064896" cy="4708981"/>
          </a:xfrm>
          <a:prstGeom prst="rect">
            <a:avLst/>
          </a:prstGeom>
        </p:spPr>
        <p:txBody>
          <a:bodyPr wrap="square">
            <a:spAutoFit/>
          </a:bodyPr>
          <a:lstStyle/>
          <a:p>
            <a:pPr algn="just"/>
            <a:r>
              <a:rPr lang="tr-TR" sz="2000" dirty="0">
                <a:latin typeface="Times New Roman" panose="02020603050405020304" pitchFamily="18" charset="0"/>
                <a:cs typeface="Times New Roman" panose="02020603050405020304" pitchFamily="18" charset="0"/>
              </a:rPr>
              <a:t>ç) Kanalizasyon sisteminin, bakım ve onarım işlemlerinin güvenli ve personel açısından sağlık riski oluşturmadan yürütülmesini sağlayacak şekilde planlanması, tasarlanması ve inşa edilmesi,</a:t>
            </a:r>
          </a:p>
          <a:p>
            <a:pPr algn="just"/>
            <a:r>
              <a:rPr lang="tr-TR" sz="2000" dirty="0" smtClean="0">
                <a:latin typeface="Times New Roman" panose="02020603050405020304" pitchFamily="18" charset="0"/>
                <a:cs typeface="Times New Roman" panose="02020603050405020304" pitchFamily="18" charset="0"/>
              </a:rPr>
              <a:t>d</a:t>
            </a:r>
            <a:r>
              <a:rPr lang="tr-TR" sz="2000" dirty="0">
                <a:latin typeface="Times New Roman" panose="02020603050405020304" pitchFamily="18" charset="0"/>
                <a:cs typeface="Times New Roman" panose="02020603050405020304" pitchFamily="18" charset="0"/>
              </a:rPr>
              <a:t>) Yüzeysel suların ve yeraltı sularının korunması,</a:t>
            </a:r>
          </a:p>
          <a:p>
            <a:pPr algn="just"/>
            <a:r>
              <a:rPr lang="tr-TR" sz="2000" dirty="0" smtClean="0">
                <a:latin typeface="Times New Roman" panose="02020603050405020304" pitchFamily="18" charset="0"/>
                <a:cs typeface="Times New Roman" panose="02020603050405020304" pitchFamily="18" charset="0"/>
              </a:rPr>
              <a:t>e</a:t>
            </a:r>
            <a:r>
              <a:rPr lang="tr-TR" sz="2000" dirty="0">
                <a:latin typeface="Times New Roman" panose="02020603050405020304" pitchFamily="18" charset="0"/>
                <a:cs typeface="Times New Roman" panose="02020603050405020304" pitchFamily="18" charset="0"/>
              </a:rPr>
              <a:t>) Kanalizasyon sisteminin istenmeyen kokuları veya zehirli, patlayıcı ve aşındırıcı gazları engelleyecek şekilde tasarlanması, inşa edilmesi, bakım ve onarımı sağlanarak işletilmesi,</a:t>
            </a:r>
          </a:p>
          <a:p>
            <a:pPr algn="just"/>
            <a:r>
              <a:rPr lang="tr-TR" sz="2000" dirty="0" smtClean="0">
                <a:latin typeface="Times New Roman" panose="02020603050405020304" pitchFamily="18" charset="0"/>
                <a:cs typeface="Times New Roman" panose="02020603050405020304" pitchFamily="18" charset="0"/>
              </a:rPr>
              <a:t>f</a:t>
            </a:r>
            <a:r>
              <a:rPr lang="tr-TR" sz="2000" dirty="0">
                <a:latin typeface="Times New Roman" panose="02020603050405020304" pitchFamily="18" charset="0"/>
                <a:cs typeface="Times New Roman" panose="02020603050405020304" pitchFamily="18" charset="0"/>
              </a:rPr>
              <a:t>) Kanalizasyon sisteminin gürültü ve titreşimi en aza indirecek şekilde tasarlanması, inşa edilmesi, bakım ve onarımı sağlanarak işletilmesi,</a:t>
            </a:r>
          </a:p>
          <a:p>
            <a:pPr algn="just"/>
            <a:r>
              <a:rPr lang="tr-TR" sz="2000" dirty="0" smtClean="0">
                <a:latin typeface="Times New Roman" panose="02020603050405020304" pitchFamily="18" charset="0"/>
                <a:cs typeface="Times New Roman" panose="02020603050405020304" pitchFamily="18" charset="0"/>
              </a:rPr>
              <a:t>g</a:t>
            </a:r>
            <a:r>
              <a:rPr lang="tr-TR" sz="2000" dirty="0">
                <a:latin typeface="Times New Roman" panose="02020603050405020304" pitchFamily="18" charset="0"/>
                <a:cs typeface="Times New Roman" panose="02020603050405020304" pitchFamily="18" charset="0"/>
              </a:rPr>
              <a:t>) Kanalizasyon sisteminde kullanılan malzeme ve bunların yapım metotlarının, kaynak israfını en aza indirecek şekilde, bu bileşenlerin tasarım ömrünü, tekrar kullanımını ve geri dönüşümünün hesaba katılarak seçilmesi,</a:t>
            </a:r>
          </a:p>
          <a:p>
            <a:pPr algn="just"/>
            <a:r>
              <a:rPr lang="tr-TR" sz="2000" dirty="0" smtClean="0">
                <a:latin typeface="Times New Roman" panose="02020603050405020304" pitchFamily="18" charset="0"/>
                <a:cs typeface="Times New Roman" panose="02020603050405020304" pitchFamily="18" charset="0"/>
              </a:rPr>
              <a:t>ğ</a:t>
            </a:r>
            <a:r>
              <a:rPr lang="tr-TR" sz="2000" dirty="0">
                <a:latin typeface="Times New Roman" panose="02020603050405020304" pitchFamily="18" charset="0"/>
                <a:cs typeface="Times New Roman" panose="02020603050405020304" pitchFamily="18" charset="0"/>
              </a:rPr>
              <a:t>) Kanalizasyon sisteminin tasarımı ve işletiminin, sistemin ömrü boyunca kullanılan enerjiyi en aza indirecek şekilde yapılması,</a:t>
            </a:r>
          </a:p>
        </p:txBody>
      </p:sp>
    </p:spTree>
    <p:extLst>
      <p:ext uri="{BB962C8B-B14F-4D97-AF65-F5344CB8AC3E}">
        <p14:creationId xmlns:p14="http://schemas.microsoft.com/office/powerpoint/2010/main" val="3726593219"/>
      </p:ext>
    </p:extLst>
  </p:cSld>
  <p:clrMapOvr>
    <a:masterClrMapping/>
  </p:clrMapOvr>
  <p:transition spd="med">
    <p:cover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83568" y="548680"/>
            <a:ext cx="7920880" cy="5878532"/>
          </a:xfrm>
          <a:prstGeom prst="rect">
            <a:avLst/>
          </a:prstGeom>
        </p:spPr>
        <p:txBody>
          <a:bodyPr wrap="square">
            <a:spAutoFit/>
          </a:bodyPr>
          <a:lstStyle/>
          <a:p>
            <a:pPr algn="just"/>
            <a:r>
              <a:rPr lang="tr-TR" sz="2000" dirty="0">
                <a:latin typeface="Times New Roman" panose="02020603050405020304" pitchFamily="18" charset="0"/>
                <a:cs typeface="Times New Roman" panose="02020603050405020304" pitchFamily="18" charset="0"/>
              </a:rPr>
              <a:t>h) Kanalizasyon sistemi ve tüm bileşenlerinin, 35 yıllık tasarım ömrünü sağlayacak ve ömrünü tamamladıktan sonra çevre üzerindeki etkilerini en aza indirecek şekilde tasarlanması, inşa edilmesi, bakım ve onarımı sağlanarak işletilmesi,</a:t>
            </a:r>
          </a:p>
          <a:p>
            <a:pPr algn="just"/>
            <a:r>
              <a:rPr lang="tr-TR" sz="2000" dirty="0" smtClean="0">
                <a:latin typeface="Times New Roman" panose="02020603050405020304" pitchFamily="18" charset="0"/>
                <a:cs typeface="Times New Roman" panose="02020603050405020304" pitchFamily="18" charset="0"/>
              </a:rPr>
              <a:t>ı</a:t>
            </a:r>
            <a:r>
              <a:rPr lang="tr-TR" sz="2000" dirty="0">
                <a:latin typeface="Times New Roman" panose="02020603050405020304" pitchFamily="18" charset="0"/>
                <a:cs typeface="Times New Roman" panose="02020603050405020304" pitchFamily="18" charset="0"/>
              </a:rPr>
              <a:t>) Kanalizasyon sisteminin, </a:t>
            </a:r>
            <a:r>
              <a:rPr lang="tr-TR" sz="2000" dirty="0" err="1">
                <a:latin typeface="Times New Roman" panose="02020603050405020304" pitchFamily="18" charset="0"/>
                <a:cs typeface="Times New Roman" panose="02020603050405020304" pitchFamily="18" charset="0"/>
              </a:rPr>
              <a:t>atıksuyun</a:t>
            </a:r>
            <a:r>
              <a:rPr lang="tr-TR" sz="2000" dirty="0">
                <a:latin typeface="Times New Roman" panose="02020603050405020304" pitchFamily="18" charset="0"/>
                <a:cs typeface="Times New Roman" panose="02020603050405020304" pitchFamily="18" charset="0"/>
              </a:rPr>
              <a:t> kanal içerisinde katı madde birikimini engelleyecek hızda akması ve en uygun noktadan tahliye edilmesi için güvenli, ekonomik ve çevresel açıdan uygun tasarlanması, inşa edilmesi, bakım ve onarımı sağlanarak işletilmesi,</a:t>
            </a:r>
          </a:p>
          <a:p>
            <a:pPr algn="just"/>
            <a:r>
              <a:rPr lang="tr-TR" sz="2000" dirty="0" smtClean="0">
                <a:latin typeface="Times New Roman" panose="02020603050405020304" pitchFamily="18" charset="0"/>
                <a:cs typeface="Times New Roman" panose="02020603050405020304" pitchFamily="18" charset="0"/>
              </a:rPr>
              <a:t>i</a:t>
            </a:r>
            <a:r>
              <a:rPr lang="tr-TR" sz="2000" dirty="0">
                <a:latin typeface="Times New Roman" panose="02020603050405020304" pitchFamily="18" charset="0"/>
                <a:cs typeface="Times New Roman" panose="02020603050405020304" pitchFamily="18" charset="0"/>
              </a:rPr>
              <a:t>) Kanalizasyon sisteminin ve yardımcı yapılarının yapılacak testler kapsamında sızdırmaz olması,</a:t>
            </a:r>
          </a:p>
          <a:p>
            <a:pPr algn="just"/>
            <a:r>
              <a:rPr lang="tr-TR" sz="2000" dirty="0" smtClean="0">
                <a:latin typeface="Times New Roman" panose="02020603050405020304" pitchFamily="18" charset="0"/>
                <a:cs typeface="Times New Roman" panose="02020603050405020304" pitchFamily="18" charset="0"/>
              </a:rPr>
              <a:t>j</a:t>
            </a:r>
            <a:r>
              <a:rPr lang="tr-TR" sz="2000" dirty="0">
                <a:latin typeface="Times New Roman" panose="02020603050405020304" pitchFamily="18" charset="0"/>
                <a:cs typeface="Times New Roman" panose="02020603050405020304" pitchFamily="18" charset="0"/>
              </a:rPr>
              <a:t>) Planlama, tasarım ve projelendirme aşamalarında, kanalizasyon kapasitesinin zamanla artmasına neden olabilecek unsurların belirlenmesi, yeni bir yapının inşa edilmesi veya uzun vadede gerçekleştirilecek yapıların kapasiteye olan etkisinin analizinin yapılması, altyapı sistemlerinin ömrü tamamlanmadan kanalın kapasite </a:t>
            </a:r>
            <a:r>
              <a:rPr lang="tr-TR" sz="2000" dirty="0" err="1">
                <a:latin typeface="Times New Roman" panose="02020603050405020304" pitchFamily="18" charset="0"/>
                <a:cs typeface="Times New Roman" panose="02020603050405020304" pitchFamily="18" charset="0"/>
              </a:rPr>
              <a:t>arttırımına</a:t>
            </a:r>
            <a:r>
              <a:rPr lang="tr-TR" sz="2000" dirty="0">
                <a:latin typeface="Times New Roman" panose="02020603050405020304" pitchFamily="18" charset="0"/>
                <a:cs typeface="Times New Roman" panose="02020603050405020304" pitchFamily="18" charset="0"/>
              </a:rPr>
              <a:t> gidilmemesi için şehir ve bölge planları ile uyumunun sağlanması,</a:t>
            </a:r>
          </a:p>
          <a:p>
            <a:pPr algn="just"/>
            <a:r>
              <a:rPr lang="tr-TR" sz="2000" dirty="0" smtClean="0">
                <a:latin typeface="Times New Roman" panose="02020603050405020304" pitchFamily="18" charset="0"/>
                <a:cs typeface="Times New Roman" panose="02020603050405020304" pitchFamily="18" charset="0"/>
              </a:rPr>
              <a:t>k</a:t>
            </a:r>
            <a:r>
              <a:rPr lang="tr-TR" sz="2000" dirty="0">
                <a:latin typeface="Times New Roman" panose="02020603050405020304" pitchFamily="18" charset="0"/>
                <a:cs typeface="Times New Roman" panose="02020603050405020304" pitchFamily="18" charset="0"/>
              </a:rPr>
              <a:t>) Kanalizasyon sistemlerinin planlanması aşamasında ayrık sistemlerin tercih edilmesi</a:t>
            </a:r>
            <a:r>
              <a:rPr lang="tr-TR" sz="2000" dirty="0" smtClean="0">
                <a:latin typeface="Times New Roman" panose="02020603050405020304" pitchFamily="18" charset="0"/>
                <a:cs typeface="Times New Roman" panose="02020603050405020304" pitchFamily="18" charset="0"/>
              </a:rPr>
              <a:t>,</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3255280"/>
      </p:ext>
    </p:extLst>
  </p:cSld>
  <p:clrMapOvr>
    <a:masterClrMapping/>
  </p:clrMapOvr>
  <p:transition spd="med">
    <p:cover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611560" y="980728"/>
            <a:ext cx="8316416" cy="4031873"/>
          </a:xfrm>
          <a:prstGeom prst="rect">
            <a:avLst/>
          </a:prstGeom>
        </p:spPr>
        <p:txBody>
          <a:bodyPr wrap="square">
            <a:spAutoFit/>
          </a:bodyPr>
          <a:lstStyle/>
          <a:p>
            <a:pPr algn="just"/>
            <a:r>
              <a:rPr lang="tr-TR" sz="2000" dirty="0">
                <a:latin typeface="Times New Roman" panose="02020603050405020304" pitchFamily="18" charset="0"/>
                <a:cs typeface="Times New Roman" panose="02020603050405020304" pitchFamily="18" charset="0"/>
              </a:rPr>
              <a:t>l) Tesisin işletilmesi, bakım ve rehabilitasyonu sırasında oluşabilecek muhtemel iş sağlığı ve güvenliği risklerini en aza indirmek için gerekli tedbirlerin alınması,</a:t>
            </a:r>
          </a:p>
          <a:p>
            <a:pPr algn="just"/>
            <a:r>
              <a:rPr lang="tr-TR" sz="2000" dirty="0" smtClean="0">
                <a:latin typeface="Times New Roman" panose="02020603050405020304" pitchFamily="18" charset="0"/>
                <a:cs typeface="Times New Roman" panose="02020603050405020304" pitchFamily="18" charset="0"/>
              </a:rPr>
              <a:t>m</a:t>
            </a:r>
            <a:r>
              <a:rPr lang="tr-TR" sz="2000" dirty="0">
                <a:latin typeface="Times New Roman" panose="02020603050405020304" pitchFamily="18" charset="0"/>
                <a:cs typeface="Times New Roman" panose="02020603050405020304" pitchFamily="18" charset="0"/>
              </a:rPr>
              <a:t>) İşletme aşamasında kanalın performansının periyodik olarak denetlenmesi ve gerekli iyileştirmelerin </a:t>
            </a:r>
            <a:r>
              <a:rPr lang="tr-TR" sz="2000" dirty="0" smtClean="0">
                <a:latin typeface="Times New Roman" panose="02020603050405020304" pitchFamily="18" charset="0"/>
                <a:cs typeface="Times New Roman" panose="02020603050405020304" pitchFamily="18" charset="0"/>
              </a:rPr>
              <a:t>yapılması, esastır</a:t>
            </a:r>
            <a:r>
              <a:rPr lang="tr-TR" sz="2000" dirty="0">
                <a:latin typeface="Times New Roman" panose="02020603050405020304" pitchFamily="18" charset="0"/>
                <a:cs typeface="Times New Roman" panose="02020603050405020304" pitchFamily="18" charset="0"/>
              </a:rPr>
              <a:t>.</a:t>
            </a:r>
          </a:p>
          <a:p>
            <a:pPr algn="just"/>
            <a:r>
              <a:rPr lang="tr-TR" sz="2000" dirty="0" smtClean="0">
                <a:latin typeface="Times New Roman" panose="02020603050405020304" pitchFamily="18" charset="0"/>
                <a:cs typeface="Times New Roman" panose="02020603050405020304" pitchFamily="18" charset="0"/>
              </a:rPr>
              <a:t>(</a:t>
            </a:r>
            <a:r>
              <a:rPr lang="tr-TR" sz="2000" dirty="0">
                <a:latin typeface="Times New Roman" panose="02020603050405020304" pitchFamily="18" charset="0"/>
                <a:cs typeface="Times New Roman" panose="02020603050405020304" pitchFamily="18" charset="0"/>
              </a:rPr>
              <a:t>2) </a:t>
            </a:r>
            <a:r>
              <a:rPr lang="tr-TR" sz="2000" dirty="0" err="1">
                <a:latin typeface="Times New Roman" panose="02020603050405020304" pitchFamily="18" charset="0"/>
                <a:cs typeface="Times New Roman" panose="02020603050405020304" pitchFamily="18" charset="0"/>
              </a:rPr>
              <a:t>Atıksu</a:t>
            </a:r>
            <a:r>
              <a:rPr lang="tr-TR" sz="2000" dirty="0">
                <a:latin typeface="Times New Roman" panose="02020603050405020304" pitchFamily="18" charset="0"/>
                <a:cs typeface="Times New Roman" panose="02020603050405020304" pitchFamily="18" charset="0"/>
              </a:rPr>
              <a:t> teknik altyapı sistemlerinin planlanması, tasarımı ve projelendirilmesi ile ilgili teknik esaslar ile bu tesislere ait tip yol </a:t>
            </a:r>
            <a:r>
              <a:rPr lang="tr-TR" sz="2000" dirty="0" err="1">
                <a:latin typeface="Times New Roman" panose="02020603050405020304" pitchFamily="18" charset="0"/>
                <a:cs typeface="Times New Roman" panose="02020603050405020304" pitchFamily="18" charset="0"/>
              </a:rPr>
              <a:t>enkesitleri</a:t>
            </a:r>
            <a:r>
              <a:rPr lang="tr-TR" sz="2000" dirty="0">
                <a:latin typeface="Times New Roman" panose="02020603050405020304" pitchFamily="18" charset="0"/>
                <a:cs typeface="Times New Roman" panose="02020603050405020304" pitchFamily="18" charset="0"/>
              </a:rPr>
              <a:t> EK-1’de, yapımıyla ilgili teknik esaslar EK-2’de, işletme ve bakımı ilgili teknik esaslar EK-3’de belirtilen şekilde uygulanır.</a:t>
            </a:r>
          </a:p>
          <a:p>
            <a:pPr algn="just"/>
            <a:r>
              <a:rPr lang="tr-TR" sz="2000" dirty="0" smtClean="0">
                <a:latin typeface="Times New Roman" panose="02020603050405020304" pitchFamily="18" charset="0"/>
                <a:cs typeface="Times New Roman" panose="02020603050405020304" pitchFamily="18" charset="0"/>
              </a:rPr>
              <a:t>(</a:t>
            </a:r>
            <a:r>
              <a:rPr lang="tr-TR" sz="2000" dirty="0">
                <a:latin typeface="Times New Roman" panose="02020603050405020304" pitchFamily="18" charset="0"/>
                <a:cs typeface="Times New Roman" panose="02020603050405020304" pitchFamily="18" charset="0"/>
              </a:rPr>
              <a:t>3) Bu Yönetmelik ve eklerinde yer almayan veya belirtilmeyen hususlarda, öncelikle TSE standartları yoksa Avrupa Birliği (EN) standartları geçerlidir.</a:t>
            </a:r>
          </a:p>
          <a:p>
            <a:pPr algn="just"/>
            <a:r>
              <a:rPr lang="tr-TR" sz="2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844706735"/>
      </p:ext>
    </p:extLst>
  </p:cSld>
  <p:clrMapOvr>
    <a:masterClrMapping/>
  </p:clrMapOvr>
  <p:transition spd="med">
    <p:cover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95536" y="620688"/>
            <a:ext cx="8208912" cy="5558445"/>
          </a:xfrm>
          <a:prstGeom prst="rect">
            <a:avLst/>
          </a:prstGeom>
        </p:spPr>
        <p:txBody>
          <a:bodyPr wrap="square">
            <a:spAutoFit/>
          </a:bodyPr>
          <a:lstStyle/>
          <a:p>
            <a:pPr algn="just"/>
            <a:r>
              <a:rPr lang="tr-TR" b="1" dirty="0" smtClean="0">
                <a:solidFill>
                  <a:srgbClr val="0070C0"/>
                </a:solidFill>
                <a:latin typeface="Times New Roman" panose="02020603050405020304" pitchFamily="18" charset="0"/>
                <a:cs typeface="Times New Roman" panose="02020603050405020304" pitchFamily="18" charset="0"/>
              </a:rPr>
              <a:t>DÖRDÜNCÜ </a:t>
            </a:r>
            <a:r>
              <a:rPr lang="tr-TR" b="1" dirty="0">
                <a:solidFill>
                  <a:srgbClr val="0070C0"/>
                </a:solidFill>
                <a:latin typeface="Times New Roman" panose="02020603050405020304" pitchFamily="18" charset="0"/>
                <a:cs typeface="Times New Roman" panose="02020603050405020304" pitchFamily="18" charset="0"/>
              </a:rPr>
              <a:t>BÖLÜM</a:t>
            </a:r>
          </a:p>
          <a:p>
            <a:pPr algn="just"/>
            <a:r>
              <a:rPr lang="tr-TR" dirty="0" smtClean="0">
                <a:latin typeface="Times New Roman" panose="02020603050405020304" pitchFamily="18" charset="0"/>
                <a:cs typeface="Times New Roman" panose="02020603050405020304" pitchFamily="18" charset="0"/>
              </a:rPr>
              <a:t>Kanalizasyon </a:t>
            </a:r>
            <a:r>
              <a:rPr lang="tr-TR" dirty="0">
                <a:latin typeface="Times New Roman" panose="02020603050405020304" pitchFamily="18" charset="0"/>
                <a:cs typeface="Times New Roman" panose="02020603050405020304" pitchFamily="18" charset="0"/>
              </a:rPr>
              <a:t>Sistemlerinin Tasarımı ve Projelendirilmesine İlişkin Esaslar</a:t>
            </a:r>
          </a:p>
          <a:p>
            <a:pPr algn="just"/>
            <a:r>
              <a:rPr lang="tr-TR" b="1" dirty="0" smtClean="0">
                <a:solidFill>
                  <a:srgbClr val="0070C0"/>
                </a:solidFill>
                <a:latin typeface="Times New Roman" panose="02020603050405020304" pitchFamily="18" charset="0"/>
                <a:cs typeface="Times New Roman" panose="02020603050405020304" pitchFamily="18" charset="0"/>
              </a:rPr>
              <a:t>Genel </a:t>
            </a:r>
            <a:r>
              <a:rPr lang="tr-TR" b="1" dirty="0">
                <a:solidFill>
                  <a:srgbClr val="0070C0"/>
                </a:solidFill>
                <a:latin typeface="Times New Roman" panose="02020603050405020304" pitchFamily="18" charset="0"/>
                <a:cs typeface="Times New Roman" panose="02020603050405020304" pitchFamily="18" charset="0"/>
              </a:rPr>
              <a:t>esaslar</a:t>
            </a:r>
          </a:p>
          <a:p>
            <a:pPr algn="just"/>
            <a:r>
              <a:rPr lang="tr-TR" b="1" dirty="0" smtClean="0">
                <a:latin typeface="Times New Roman" panose="02020603050405020304" pitchFamily="18" charset="0"/>
                <a:cs typeface="Times New Roman" panose="02020603050405020304" pitchFamily="18" charset="0"/>
              </a:rPr>
              <a:t>MADDE </a:t>
            </a:r>
            <a:r>
              <a:rPr lang="tr-TR" b="1" dirty="0">
                <a:latin typeface="Times New Roman" panose="02020603050405020304" pitchFamily="18" charset="0"/>
                <a:cs typeface="Times New Roman" panose="02020603050405020304" pitchFamily="18" charset="0"/>
              </a:rPr>
              <a:t>11</a:t>
            </a:r>
            <a:r>
              <a:rPr lang="tr-TR" dirty="0">
                <a:latin typeface="Times New Roman" panose="02020603050405020304" pitchFamily="18" charset="0"/>
                <a:cs typeface="Times New Roman" panose="02020603050405020304" pitchFamily="18" charset="0"/>
              </a:rPr>
              <a:t> – (1) </a:t>
            </a:r>
            <a:r>
              <a:rPr lang="tr-TR" dirty="0" err="1">
                <a:latin typeface="Times New Roman" panose="02020603050405020304" pitchFamily="18" charset="0"/>
                <a:cs typeface="Times New Roman" panose="02020603050405020304" pitchFamily="18" charset="0"/>
              </a:rPr>
              <a:t>Atıksu</a:t>
            </a:r>
            <a:r>
              <a:rPr lang="tr-TR" dirty="0">
                <a:latin typeface="Times New Roman" panose="02020603050405020304" pitchFamily="18" charset="0"/>
                <a:cs typeface="Times New Roman" panose="02020603050405020304" pitchFamily="18" charset="0"/>
              </a:rPr>
              <a:t> toplama ve uzaklaştırma sistemleri, alıcı ortam ve </a:t>
            </a:r>
            <a:r>
              <a:rPr lang="tr-TR" dirty="0" err="1">
                <a:latin typeface="Times New Roman" panose="02020603050405020304" pitchFamily="18" charset="0"/>
                <a:cs typeface="Times New Roman" panose="02020603050405020304" pitchFamily="18" charset="0"/>
              </a:rPr>
              <a:t>atıksu</a:t>
            </a:r>
            <a:r>
              <a:rPr lang="tr-TR" dirty="0">
                <a:latin typeface="Times New Roman" panose="02020603050405020304" pitchFamily="18" charset="0"/>
                <a:cs typeface="Times New Roman" panose="02020603050405020304" pitchFamily="18" charset="0"/>
              </a:rPr>
              <a:t> arıtma tesisi üzerindeki etkileri de dahil olmak üzere kanalizasyon sisteminin güzergahı, terfi istasyonunun yeri ve diğer bileşenler belirlenerek sağlık ve güvenlik riski oluşturmayacak şekilde aşağıdaki hususlar dikkate alınarak tasarlanır ve projelendirilir</a:t>
            </a:r>
            <a:r>
              <a:rPr lang="tr-TR" dirty="0" smtClean="0">
                <a:latin typeface="Times New Roman" panose="02020603050405020304" pitchFamily="18" charset="0"/>
                <a:cs typeface="Times New Roman" panose="02020603050405020304" pitchFamily="18" charset="0"/>
              </a:rPr>
              <a:t>:</a:t>
            </a:r>
          </a:p>
          <a:p>
            <a:pPr algn="just"/>
            <a:r>
              <a:rPr lang="tr-TR" dirty="0">
                <a:cs typeface="Times New Roman" panose="02020603050405020304" pitchFamily="18" charset="0"/>
              </a:rPr>
              <a:t>a) </a:t>
            </a:r>
            <a:r>
              <a:rPr lang="tr-TR" dirty="0" err="1">
                <a:cs typeface="Times New Roman" panose="02020603050405020304" pitchFamily="18" charset="0"/>
              </a:rPr>
              <a:t>Atıksu</a:t>
            </a:r>
            <a:r>
              <a:rPr lang="tr-TR" dirty="0">
                <a:cs typeface="Times New Roman" panose="02020603050405020304" pitchFamily="18" charset="0"/>
              </a:rPr>
              <a:t> toplama ve uzaklaştırma sistemlerinden kaynaklanan kirliliğin kontrolü, çevre mevzuatına uygun olarak sağlanır. Dikkate alınan etkilerin hem kısa hem de uzun vadeli sonuçları göz önünde bulundurulur</a:t>
            </a:r>
            <a:r>
              <a:rPr lang="tr-TR" dirty="0" smtClean="0">
                <a:cs typeface="Times New Roman" panose="02020603050405020304" pitchFamily="18" charset="0"/>
              </a:rPr>
              <a:t>.</a:t>
            </a:r>
            <a:endParaRPr lang="tr-TR" dirty="0">
              <a:cs typeface="Times New Roman" panose="02020603050405020304" pitchFamily="18" charset="0"/>
            </a:endParaRPr>
          </a:p>
        </p:txBody>
      </p:sp>
    </p:spTree>
    <p:extLst>
      <p:ext uri="{BB962C8B-B14F-4D97-AF65-F5344CB8AC3E}">
        <p14:creationId xmlns:p14="http://schemas.microsoft.com/office/powerpoint/2010/main" val="352753412"/>
      </p:ext>
    </p:extLst>
  </p:cSld>
  <p:clrMapOvr>
    <a:masterClrMapping/>
  </p:clrMapOvr>
  <p:transition spd="med">
    <p:cover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89856" y="315933"/>
            <a:ext cx="8496944" cy="5570756"/>
          </a:xfrm>
          <a:prstGeom prst="rect">
            <a:avLst/>
          </a:prstGeom>
        </p:spPr>
        <p:txBody>
          <a:bodyPr wrap="square">
            <a:spAutoFit/>
          </a:bodyPr>
          <a:lstStyle/>
          <a:p>
            <a:r>
              <a:rPr lang="tr-TR" sz="2000" dirty="0" smtClean="0">
                <a:latin typeface="Times New Roman" panose="02020603050405020304" pitchFamily="18" charset="0"/>
                <a:cs typeface="Times New Roman" panose="02020603050405020304" pitchFamily="18" charset="0"/>
              </a:rPr>
              <a:t> b) Koku emisyonlarını en aza indirebilmek amacıyla sistem, içerisinden yeterince hava geçişine izin verecek şekilde tasarlanır.</a:t>
            </a:r>
          </a:p>
          <a:p>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c</a:t>
            </a:r>
            <a:r>
              <a:rPr lang="tr-TR" sz="2000" dirty="0">
                <a:latin typeface="Times New Roman" panose="02020603050405020304" pitchFamily="18" charset="0"/>
                <a:cs typeface="Times New Roman" panose="02020603050405020304" pitchFamily="18" charset="0"/>
              </a:rPr>
              <a:t>) Sistem, inşa, işletme ve bakım aşamalarında yardımcı yapılar ve diğer altyapı sistemleri (telekomünikasyon, elektrik, doğalgaz, içme suyu şebekesi) için tehlike arz etmeyecek veya etkilemeyecek şekilde tasarlanır.</a:t>
            </a:r>
          </a:p>
          <a:p>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ç</a:t>
            </a:r>
            <a:r>
              <a:rPr lang="tr-TR" sz="2000" dirty="0">
                <a:latin typeface="Times New Roman" panose="02020603050405020304" pitchFamily="18" charset="0"/>
                <a:cs typeface="Times New Roman" panose="02020603050405020304" pitchFamily="18" charset="0"/>
              </a:rPr>
              <a:t>) Sistemdeki borular, mümkün olduğunca zeminin doğal eğimleri takip edecek şekilde, ekonomik olarak mümkünse cazibeli şekilde tasarlanır. Kanal tabanlarında katı madde birikimini önlemek için yeterli eğim verilir. Yol seçiminde, mevcut alt yapı sistemlerini etkileyecek rotalardan kaçınılır. Yön değişikliği zorunluluğunda ise hattın </a:t>
            </a:r>
            <a:r>
              <a:rPr lang="tr-TR" sz="2000" dirty="0" err="1">
                <a:latin typeface="Times New Roman" panose="02020603050405020304" pitchFamily="18" charset="0"/>
                <a:cs typeface="Times New Roman" panose="02020603050405020304" pitchFamily="18" charset="0"/>
              </a:rPr>
              <a:t>doğrusallığının</a:t>
            </a:r>
            <a:r>
              <a:rPr lang="tr-TR" sz="2000" dirty="0">
                <a:latin typeface="Times New Roman" panose="02020603050405020304" pitchFamily="18" charset="0"/>
                <a:cs typeface="Times New Roman" panose="02020603050405020304" pitchFamily="18" charset="0"/>
              </a:rPr>
              <a:t> bozulduğu noktada ilave baca yerleştirilerek hatta </a:t>
            </a:r>
            <a:r>
              <a:rPr lang="tr-TR" sz="2000" dirty="0" err="1">
                <a:latin typeface="Times New Roman" panose="02020603050405020304" pitchFamily="18" charset="0"/>
                <a:cs typeface="Times New Roman" panose="02020603050405020304" pitchFamily="18" charset="0"/>
              </a:rPr>
              <a:t>doğrusallık</a:t>
            </a:r>
            <a:r>
              <a:rPr lang="tr-TR" sz="2000" dirty="0">
                <a:latin typeface="Times New Roman" panose="02020603050405020304" pitchFamily="18" charset="0"/>
                <a:cs typeface="Times New Roman" panose="02020603050405020304" pitchFamily="18" charset="0"/>
              </a:rPr>
              <a:t> kazandırılır.</a:t>
            </a:r>
          </a:p>
          <a:p>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d</a:t>
            </a:r>
            <a:r>
              <a:rPr lang="tr-TR" sz="2000" dirty="0">
                <a:latin typeface="Times New Roman" panose="02020603050405020304" pitchFamily="18" charset="0"/>
                <a:cs typeface="Times New Roman" panose="02020603050405020304" pitchFamily="18" charset="0"/>
              </a:rPr>
              <a:t>) Arazi durumuna göre </a:t>
            </a:r>
            <a:r>
              <a:rPr lang="tr-TR" sz="2000" dirty="0" err="1">
                <a:latin typeface="Times New Roman" panose="02020603050405020304" pitchFamily="18" charset="0"/>
                <a:cs typeface="Times New Roman" panose="02020603050405020304" pitchFamily="18" charset="0"/>
              </a:rPr>
              <a:t>atıksuyu</a:t>
            </a:r>
            <a:r>
              <a:rPr lang="tr-TR" sz="2000" dirty="0">
                <a:latin typeface="Times New Roman" panose="02020603050405020304" pitchFamily="18" charset="0"/>
                <a:cs typeface="Times New Roman" panose="02020603050405020304" pitchFamily="18" charset="0"/>
              </a:rPr>
              <a:t> pompalamak için bir veya daha fazla pompa istasyonu kullanılabilir. Bu durum, uzun vadeli enerji ihtiyacı göz önünde bulundurularak değerlendirilir.</a:t>
            </a:r>
          </a:p>
          <a:p>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e</a:t>
            </a:r>
            <a:r>
              <a:rPr lang="tr-TR" sz="2000" dirty="0">
                <a:latin typeface="Times New Roman" panose="02020603050405020304" pitchFamily="18" charset="0"/>
                <a:cs typeface="Times New Roman" panose="02020603050405020304" pitchFamily="18" charset="0"/>
              </a:rPr>
              <a:t>) Hidrolik tasarımda kanallarda sürekli akış sağlayacak sürdürülebilir bir sistem tasarlamak esastır. Sistemin hidrolik tasarımı, aşağıdaki hususlar dikkate alınarak EK-1’de yer alan kriterlere göre yapılır:</a:t>
            </a:r>
          </a:p>
        </p:txBody>
      </p:sp>
    </p:spTree>
    <p:extLst>
      <p:ext uri="{BB962C8B-B14F-4D97-AF65-F5344CB8AC3E}">
        <p14:creationId xmlns:p14="http://schemas.microsoft.com/office/powerpoint/2010/main" val="1436239907"/>
      </p:ext>
    </p:extLst>
  </p:cSld>
  <p:clrMapOvr>
    <a:masterClrMapping/>
  </p:clrMapOvr>
  <p:transition spd="med">
    <p:cover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51620" y="476672"/>
            <a:ext cx="8208912" cy="6130909"/>
          </a:xfrm>
          <a:prstGeom prst="rect">
            <a:avLst/>
          </a:prstGeom>
        </p:spPr>
        <p:txBody>
          <a:bodyPr wrap="square">
            <a:spAutoFit/>
          </a:bodyPr>
          <a:lstStyle/>
          <a:p>
            <a:pPr algn="just"/>
            <a:r>
              <a:rPr lang="tr-TR" sz="1800" dirty="0">
                <a:latin typeface="Times New Roman" panose="02020603050405020304" pitchFamily="18" charset="0"/>
                <a:cs typeface="Times New Roman" panose="02020603050405020304" pitchFamily="18" charset="0"/>
              </a:rPr>
              <a:t>1) </a:t>
            </a:r>
            <a:r>
              <a:rPr lang="tr-TR" sz="1800" dirty="0" err="1">
                <a:latin typeface="Times New Roman" panose="02020603050405020304" pitchFamily="18" charset="0"/>
                <a:cs typeface="Times New Roman" panose="02020603050405020304" pitchFamily="18" charset="0"/>
              </a:rPr>
              <a:t>Atıksu</a:t>
            </a:r>
            <a:r>
              <a:rPr lang="tr-TR" sz="1800" dirty="0">
                <a:latin typeface="Times New Roman" panose="02020603050405020304" pitchFamily="18" charset="0"/>
                <a:cs typeface="Times New Roman" panose="02020603050405020304" pitchFamily="18" charset="0"/>
              </a:rPr>
              <a:t> toplama ve uzaklaştırma sistemlerinin hidrolik kapasitesi belirlenirken evsel </a:t>
            </a:r>
            <a:r>
              <a:rPr lang="tr-TR" sz="1800" dirty="0" err="1">
                <a:latin typeface="Times New Roman" panose="02020603050405020304" pitchFamily="18" charset="0"/>
                <a:cs typeface="Times New Roman" panose="02020603050405020304" pitchFamily="18" charset="0"/>
              </a:rPr>
              <a:t>atıksu</a:t>
            </a:r>
            <a:r>
              <a:rPr lang="tr-TR" sz="1800" dirty="0">
                <a:latin typeface="Times New Roman" panose="02020603050405020304" pitchFamily="18" charset="0"/>
                <a:cs typeface="Times New Roman" panose="02020603050405020304" pitchFamily="18" charset="0"/>
              </a:rPr>
              <a:t> debileri ve izinli ticari/endüstriyel </a:t>
            </a:r>
            <a:r>
              <a:rPr lang="tr-TR" sz="1800" dirty="0" err="1">
                <a:latin typeface="Times New Roman" panose="02020603050405020304" pitchFamily="18" charset="0"/>
                <a:cs typeface="Times New Roman" panose="02020603050405020304" pitchFamily="18" charset="0"/>
              </a:rPr>
              <a:t>atıksu</a:t>
            </a:r>
            <a:r>
              <a:rPr lang="tr-TR" sz="1800" dirty="0">
                <a:latin typeface="Times New Roman" panose="02020603050405020304" pitchFamily="18" charset="0"/>
                <a:cs typeface="Times New Roman" panose="02020603050405020304" pitchFamily="18" charset="0"/>
              </a:rPr>
              <a:t> debileri göz önünde bulundurulur.</a:t>
            </a:r>
          </a:p>
          <a:p>
            <a:pPr algn="just"/>
            <a:r>
              <a:rPr lang="tr-TR" sz="1800" dirty="0">
                <a:latin typeface="Times New Roman" panose="02020603050405020304" pitchFamily="18" charset="0"/>
                <a:cs typeface="Times New Roman" panose="02020603050405020304" pitchFamily="18" charset="0"/>
              </a:rPr>
              <a:t> </a:t>
            </a:r>
            <a:r>
              <a:rPr lang="tr-TR" sz="1800" dirty="0" smtClean="0">
                <a:latin typeface="Times New Roman" panose="02020603050405020304" pitchFamily="18" charset="0"/>
                <a:cs typeface="Times New Roman" panose="02020603050405020304" pitchFamily="18" charset="0"/>
              </a:rPr>
              <a:t>2</a:t>
            </a:r>
            <a:r>
              <a:rPr lang="tr-TR" sz="1800" dirty="0">
                <a:latin typeface="Times New Roman" panose="02020603050405020304" pitchFamily="18" charset="0"/>
                <a:cs typeface="Times New Roman" panose="02020603050405020304" pitchFamily="18" charset="0"/>
              </a:rPr>
              <a:t>) Tasarım debileri EK-1’e göre belirlenir.</a:t>
            </a:r>
          </a:p>
          <a:p>
            <a:pPr algn="just"/>
            <a:r>
              <a:rPr lang="tr-TR" sz="1800" dirty="0">
                <a:latin typeface="Times New Roman" panose="02020603050405020304" pitchFamily="18" charset="0"/>
                <a:cs typeface="Times New Roman" panose="02020603050405020304" pitchFamily="18" charset="0"/>
              </a:rPr>
              <a:t> </a:t>
            </a:r>
            <a:r>
              <a:rPr lang="tr-TR" sz="1800" dirty="0" smtClean="0">
                <a:latin typeface="Times New Roman" panose="02020603050405020304" pitchFamily="18" charset="0"/>
                <a:cs typeface="Times New Roman" panose="02020603050405020304" pitchFamily="18" charset="0"/>
              </a:rPr>
              <a:t>3</a:t>
            </a:r>
            <a:r>
              <a:rPr lang="tr-TR" sz="1800" dirty="0">
                <a:latin typeface="Times New Roman" panose="02020603050405020304" pitchFamily="18" charset="0"/>
                <a:cs typeface="Times New Roman" panose="02020603050405020304" pitchFamily="18" charset="0"/>
              </a:rPr>
              <a:t>) Boruların hidrolik kapasiteleri EK-1’e göre hesaplanır.</a:t>
            </a:r>
          </a:p>
          <a:p>
            <a:pPr algn="just"/>
            <a:r>
              <a:rPr lang="tr-TR" sz="1800" dirty="0">
                <a:latin typeface="Times New Roman" panose="02020603050405020304" pitchFamily="18" charset="0"/>
                <a:cs typeface="Times New Roman" panose="02020603050405020304" pitchFamily="18" charset="0"/>
              </a:rPr>
              <a:t> </a:t>
            </a:r>
            <a:r>
              <a:rPr lang="tr-TR" sz="1800" dirty="0" smtClean="0">
                <a:latin typeface="Times New Roman" panose="02020603050405020304" pitchFamily="18" charset="0"/>
                <a:cs typeface="Times New Roman" panose="02020603050405020304" pitchFamily="18" charset="0"/>
              </a:rPr>
              <a:t>4</a:t>
            </a:r>
            <a:r>
              <a:rPr lang="tr-TR" sz="1800" dirty="0">
                <a:latin typeface="Times New Roman" panose="02020603050405020304" pitchFamily="18" charset="0"/>
                <a:cs typeface="Times New Roman" panose="02020603050405020304" pitchFamily="18" charset="0"/>
              </a:rPr>
              <a:t>) Cazibeli sistemlerde aşırı yüklere </a:t>
            </a:r>
            <a:r>
              <a:rPr lang="tr-TR" sz="1800" dirty="0" err="1">
                <a:latin typeface="Times New Roman" panose="02020603050405020304" pitchFamily="18" charset="0"/>
                <a:cs typeface="Times New Roman" panose="02020603050405020304" pitchFamily="18" charset="0"/>
              </a:rPr>
              <a:t>müsade</a:t>
            </a:r>
            <a:r>
              <a:rPr lang="tr-TR" sz="1800" dirty="0">
                <a:latin typeface="Times New Roman" panose="02020603050405020304" pitchFamily="18" charset="0"/>
                <a:cs typeface="Times New Roman" panose="02020603050405020304" pitchFamily="18" charset="0"/>
              </a:rPr>
              <a:t> edilmez.</a:t>
            </a:r>
          </a:p>
          <a:p>
            <a:pPr algn="just"/>
            <a:r>
              <a:rPr lang="tr-TR" sz="1800" dirty="0" smtClean="0">
                <a:latin typeface="Times New Roman" panose="02020603050405020304" pitchFamily="18" charset="0"/>
                <a:cs typeface="Times New Roman" panose="02020603050405020304" pitchFamily="18" charset="0"/>
              </a:rPr>
              <a:t>f</a:t>
            </a:r>
            <a:r>
              <a:rPr lang="tr-TR" sz="1800" dirty="0">
                <a:latin typeface="Times New Roman" panose="02020603050405020304" pitchFamily="18" charset="0"/>
                <a:cs typeface="Times New Roman" panose="02020603050405020304" pitchFamily="18" charset="0"/>
              </a:rPr>
              <a:t>) Yangın söndürmek için kullanılan ve yüksek miktarda zararlı kirleticiler içeren suyun kanallara sızması veya dökülmesine karşı uygun tedbirler alınır.</a:t>
            </a:r>
          </a:p>
          <a:p>
            <a:pPr algn="just"/>
            <a:r>
              <a:rPr lang="tr-TR" sz="1800" dirty="0" smtClean="0">
                <a:latin typeface="Times New Roman" panose="02020603050405020304" pitchFamily="18" charset="0"/>
                <a:cs typeface="Times New Roman" panose="02020603050405020304" pitchFamily="18" charset="0"/>
              </a:rPr>
              <a:t>g</a:t>
            </a:r>
            <a:r>
              <a:rPr lang="tr-TR" sz="1800" dirty="0">
                <a:latin typeface="Times New Roman" panose="02020603050405020304" pitchFamily="18" charset="0"/>
                <a:cs typeface="Times New Roman" panose="02020603050405020304" pitchFamily="18" charset="0"/>
              </a:rPr>
              <a:t>) Borular, yeraltı suyuna sızıntı olmasını engelleyecek şekilde tasarlanır.</a:t>
            </a:r>
          </a:p>
          <a:p>
            <a:pPr algn="just"/>
            <a:r>
              <a:rPr lang="tr-TR" sz="1800" dirty="0" smtClean="0">
                <a:latin typeface="Times New Roman" panose="02020603050405020304" pitchFamily="18" charset="0"/>
                <a:cs typeface="Times New Roman" panose="02020603050405020304" pitchFamily="18" charset="0"/>
              </a:rPr>
              <a:t>ğ</a:t>
            </a:r>
            <a:r>
              <a:rPr lang="tr-TR" sz="1800" dirty="0">
                <a:latin typeface="Times New Roman" panose="02020603050405020304" pitchFamily="18" charset="0"/>
                <a:cs typeface="Times New Roman" panose="02020603050405020304" pitchFamily="18" charset="0"/>
              </a:rPr>
              <a:t>) Tasarımda, hidrojen sülfür ve metan gibi zararlı gazların oluşumunu ve etkilerini en aza indirmek için gerekli tedbirler alınır.</a:t>
            </a:r>
          </a:p>
          <a:p>
            <a:pPr algn="just"/>
            <a:r>
              <a:rPr lang="tr-TR" sz="1800" dirty="0" smtClean="0">
                <a:latin typeface="Times New Roman" panose="02020603050405020304" pitchFamily="18" charset="0"/>
                <a:cs typeface="Times New Roman" panose="02020603050405020304" pitchFamily="18" charset="0"/>
              </a:rPr>
              <a:t>h</a:t>
            </a:r>
            <a:r>
              <a:rPr lang="tr-TR" sz="1800" dirty="0">
                <a:latin typeface="Times New Roman" panose="02020603050405020304" pitchFamily="18" charset="0"/>
                <a:cs typeface="Times New Roman" panose="02020603050405020304" pitchFamily="18" charset="0"/>
              </a:rPr>
              <a:t>) İçme suyuna kanalizasyon sızıntılarının olabileceği ihtimaline karşılık; içme suyu hatları döşenirken daima yatayda ve düşeyde kanalizasyon borularından uzak döşenir.</a:t>
            </a:r>
          </a:p>
          <a:p>
            <a:pPr algn="just"/>
            <a:r>
              <a:rPr lang="tr-TR" sz="1800" dirty="0" smtClean="0">
                <a:latin typeface="Times New Roman" panose="02020603050405020304" pitchFamily="18" charset="0"/>
                <a:cs typeface="Times New Roman" panose="02020603050405020304" pitchFamily="18" charset="0"/>
              </a:rPr>
              <a:t>ı</a:t>
            </a:r>
            <a:r>
              <a:rPr lang="tr-TR" sz="1800" dirty="0">
                <a:latin typeface="Times New Roman" panose="02020603050405020304" pitchFamily="18" charset="0"/>
                <a:cs typeface="Times New Roman" panose="02020603050405020304" pitchFamily="18" charset="0"/>
              </a:rPr>
              <a:t>) Bacalar ve denetim odaları, bu yapıları kullanması gereken personelin ulaşabileceği noktalara konulur. Bunların tasarımında özellikle muhtemel acil durumlar göz önünde bulundurulur. Birden fazla altyapı sistemine hizmet eden kanallar, tamir için erişime olanak sağlanacak şekilde yerleştirilir</a:t>
            </a:r>
            <a:r>
              <a:rPr lang="tr-TR" sz="1800" dirty="0" smtClean="0">
                <a:latin typeface="Times New Roman" panose="02020603050405020304" pitchFamily="18" charset="0"/>
                <a:cs typeface="Times New Roman" panose="02020603050405020304" pitchFamily="18" charset="0"/>
              </a:rPr>
              <a:t>.</a:t>
            </a:r>
          </a:p>
          <a:p>
            <a:pPr algn="just"/>
            <a:r>
              <a:rPr lang="tr-TR" sz="1800" dirty="0" smtClean="0">
                <a:latin typeface="Times New Roman" panose="02020603050405020304" pitchFamily="18" charset="0"/>
                <a:cs typeface="Times New Roman" panose="02020603050405020304" pitchFamily="18" charset="0"/>
              </a:rPr>
              <a:t>i</a:t>
            </a:r>
            <a:r>
              <a:rPr lang="tr-TR" sz="1800" dirty="0">
                <a:latin typeface="Times New Roman" panose="02020603050405020304" pitchFamily="18" charset="0"/>
                <a:cs typeface="Times New Roman" panose="02020603050405020304" pitchFamily="18" charset="0"/>
              </a:rPr>
              <a:t>) Ön projede belirlenen kazı derinlikleri tasarım aşamasında kesinleştirilir. Kesin kazı derinlikleri belirlenirken zemin özellikleri, taşma riskleri, yeraltı su seviyesi, diğer altyapı hizmetlerine yakınlık, ağaçlara ve diğer köklü bitkilere yakınlık, donma riski ve asgari örtü kalınlığı göz önünde bulundurulur</a:t>
            </a:r>
            <a:r>
              <a:rPr lang="tr-TR" sz="1800" dirty="0" smtClean="0">
                <a:latin typeface="Times New Roman" panose="02020603050405020304" pitchFamily="18" charset="0"/>
                <a:cs typeface="Times New Roman" panose="02020603050405020304" pitchFamily="18" charset="0"/>
              </a:rPr>
              <a:t>.</a:t>
            </a:r>
            <a:endParaRPr lang="tr-T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7229974"/>
      </p:ext>
    </p:extLst>
  </p:cSld>
  <p:clrMapOvr>
    <a:masterClrMapping/>
  </p:clrMapOvr>
  <p:transition spd="med">
    <p:cover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95536" y="332656"/>
            <a:ext cx="8352928" cy="6186309"/>
          </a:xfrm>
          <a:prstGeom prst="rect">
            <a:avLst/>
          </a:prstGeom>
        </p:spPr>
        <p:txBody>
          <a:bodyPr wrap="square">
            <a:spAutoFit/>
          </a:bodyPr>
          <a:lstStyle/>
          <a:p>
            <a:pPr algn="just"/>
            <a:r>
              <a:rPr lang="tr-TR" sz="2000" dirty="0">
                <a:latin typeface="Times New Roman" panose="02020603050405020304" pitchFamily="18" charset="0"/>
                <a:cs typeface="Times New Roman" panose="02020603050405020304" pitchFamily="18" charset="0"/>
              </a:rPr>
              <a:t>(2) Sistemin yapısal tasarımı, gürültü ve titreşimin önlenmesi, malzemelerin sürdürülebilir kullanımı, yapısal bütünlük ve tasarım ömrü, komşu yapıların güvenliği gibi sistemin işlevleri ile ilgili bütün şartları sağlayacak şekilde yapılır. Tasarımda, yapıya zarar verebilecek bütün yükler, su sızdırmazlığı, </a:t>
            </a:r>
            <a:r>
              <a:rPr lang="tr-TR" sz="2000" dirty="0" err="1">
                <a:latin typeface="Times New Roman" panose="02020603050405020304" pitchFamily="18" charset="0"/>
                <a:cs typeface="Times New Roman" panose="02020603050405020304" pitchFamily="18" charset="0"/>
              </a:rPr>
              <a:t>flotasyonun</a:t>
            </a:r>
            <a:r>
              <a:rPr lang="tr-TR" sz="2000" dirty="0">
                <a:latin typeface="Times New Roman" panose="02020603050405020304" pitchFamily="18" charset="0"/>
                <a:cs typeface="Times New Roman" panose="02020603050405020304" pitchFamily="18" charset="0"/>
              </a:rPr>
              <a:t> engellenmesi, toprağın taşıma kapasitesi, toprağın kimyasal yapısının kullanılan malzemeler üzerindeki etkileri, </a:t>
            </a:r>
            <a:r>
              <a:rPr lang="tr-TR" sz="2000" dirty="0" err="1">
                <a:latin typeface="Times New Roman" panose="02020603050405020304" pitchFamily="18" charset="0"/>
                <a:cs typeface="Times New Roman" panose="02020603050405020304" pitchFamily="18" charset="0"/>
              </a:rPr>
              <a:t>atıksuyun</a:t>
            </a:r>
            <a:r>
              <a:rPr lang="tr-TR" sz="2000" dirty="0">
                <a:latin typeface="Times New Roman" panose="02020603050405020304" pitchFamily="18" charset="0"/>
                <a:cs typeface="Times New Roman" panose="02020603050405020304" pitchFamily="18" charset="0"/>
              </a:rPr>
              <a:t> kullanılan malzemeler üzerindeki aşındırıcı etkisi dikkate alınır.</a:t>
            </a:r>
          </a:p>
          <a:p>
            <a:pPr algn="just"/>
            <a:r>
              <a:rPr lang="tr-TR" sz="2000" dirty="0" smtClean="0">
                <a:latin typeface="Times New Roman" panose="02020603050405020304" pitchFamily="18" charset="0"/>
                <a:cs typeface="Times New Roman" panose="02020603050405020304" pitchFamily="18" charset="0"/>
              </a:rPr>
              <a:t>(</a:t>
            </a:r>
            <a:r>
              <a:rPr lang="tr-TR" sz="2000" dirty="0">
                <a:latin typeface="Times New Roman" panose="02020603050405020304" pitchFamily="18" charset="0"/>
                <a:cs typeface="Times New Roman" panose="02020603050405020304" pitchFamily="18" charset="0"/>
              </a:rPr>
              <a:t>3) Malzeme seçiminde </a:t>
            </a:r>
            <a:r>
              <a:rPr lang="tr-TR" sz="2000" dirty="0" err="1">
                <a:latin typeface="Times New Roman" panose="02020603050405020304" pitchFamily="18" charset="0"/>
                <a:cs typeface="Times New Roman" panose="02020603050405020304" pitchFamily="18" charset="0"/>
              </a:rPr>
              <a:t>atıksuyun</a:t>
            </a:r>
            <a:r>
              <a:rPr lang="tr-TR" sz="2000" dirty="0">
                <a:latin typeface="Times New Roman" panose="02020603050405020304" pitchFamily="18" charset="0"/>
                <a:cs typeface="Times New Roman" panose="02020603050405020304" pitchFamily="18" charset="0"/>
              </a:rPr>
              <a:t> kimyasal içeriği, </a:t>
            </a:r>
            <a:r>
              <a:rPr lang="tr-TR" sz="2000" dirty="0" err="1">
                <a:latin typeface="Times New Roman" panose="02020603050405020304" pitchFamily="18" charset="0"/>
                <a:cs typeface="Times New Roman" panose="02020603050405020304" pitchFamily="18" charset="0"/>
              </a:rPr>
              <a:t>atıksuda</a:t>
            </a:r>
            <a:r>
              <a:rPr lang="tr-TR" sz="2000" dirty="0">
                <a:latin typeface="Times New Roman" panose="02020603050405020304" pitchFamily="18" charset="0"/>
                <a:cs typeface="Times New Roman" panose="02020603050405020304" pitchFamily="18" charset="0"/>
              </a:rPr>
              <a:t> hidrojen sülfür bulunması veya oluşma ihtimali, </a:t>
            </a:r>
            <a:r>
              <a:rPr lang="tr-TR" sz="2000" dirty="0" err="1">
                <a:latin typeface="Times New Roman" panose="02020603050405020304" pitchFamily="18" charset="0"/>
                <a:cs typeface="Times New Roman" panose="02020603050405020304" pitchFamily="18" charset="0"/>
              </a:rPr>
              <a:t>atıksu</a:t>
            </a:r>
            <a:r>
              <a:rPr lang="tr-TR" sz="2000" dirty="0">
                <a:latin typeface="Times New Roman" panose="02020603050405020304" pitchFamily="18" charset="0"/>
                <a:cs typeface="Times New Roman" panose="02020603050405020304" pitchFamily="18" charset="0"/>
              </a:rPr>
              <a:t> içerisinde taşınan </a:t>
            </a:r>
            <a:r>
              <a:rPr lang="tr-TR" sz="2000" dirty="0" err="1">
                <a:latin typeface="Times New Roman" panose="02020603050405020304" pitchFamily="18" charset="0"/>
                <a:cs typeface="Times New Roman" panose="02020603050405020304" pitchFamily="18" charset="0"/>
              </a:rPr>
              <a:t>sedimentin</a:t>
            </a:r>
            <a:r>
              <a:rPr lang="tr-TR" sz="2000" dirty="0">
                <a:latin typeface="Times New Roman" panose="02020603050405020304" pitchFamily="18" charset="0"/>
                <a:cs typeface="Times New Roman" panose="02020603050405020304" pitchFamily="18" charset="0"/>
              </a:rPr>
              <a:t> aşındırıcı özelliği, yeraltı suyunun kimyasal içeriği, toprağın fiziksel özellikleri ve inşa esnasında açığa çıkabilecek olan kimyasalların çevresel etkileri göz önünde bulundurulur.</a:t>
            </a:r>
          </a:p>
          <a:p>
            <a:pPr algn="just"/>
            <a:r>
              <a:rPr lang="tr-TR" sz="2000" b="1" dirty="0" smtClean="0">
                <a:solidFill>
                  <a:srgbClr val="0070C0"/>
                </a:solidFill>
                <a:latin typeface="Times New Roman" panose="02020603050405020304" pitchFamily="18" charset="0"/>
                <a:cs typeface="Times New Roman" panose="02020603050405020304" pitchFamily="18" charset="0"/>
              </a:rPr>
              <a:t>Projelendirme </a:t>
            </a:r>
            <a:r>
              <a:rPr lang="tr-TR" sz="2000" b="1" dirty="0">
                <a:solidFill>
                  <a:srgbClr val="0070C0"/>
                </a:solidFill>
                <a:latin typeface="Times New Roman" panose="02020603050405020304" pitchFamily="18" charset="0"/>
                <a:cs typeface="Times New Roman" panose="02020603050405020304" pitchFamily="18" charset="0"/>
              </a:rPr>
              <a:t>için gerekli olan bilgiler</a:t>
            </a:r>
          </a:p>
          <a:p>
            <a:pPr algn="just"/>
            <a:r>
              <a:rPr lang="tr-TR" sz="2000" b="1" dirty="0" smtClean="0">
                <a:latin typeface="Times New Roman" panose="02020603050405020304" pitchFamily="18" charset="0"/>
                <a:cs typeface="Times New Roman" panose="02020603050405020304" pitchFamily="18" charset="0"/>
              </a:rPr>
              <a:t>MADDE </a:t>
            </a:r>
            <a:r>
              <a:rPr lang="tr-TR" sz="2000" b="1" dirty="0">
                <a:latin typeface="Times New Roman" panose="02020603050405020304" pitchFamily="18" charset="0"/>
                <a:cs typeface="Times New Roman" panose="02020603050405020304" pitchFamily="18" charset="0"/>
              </a:rPr>
              <a:t>12 </a:t>
            </a:r>
            <a:r>
              <a:rPr lang="tr-TR" sz="2000" dirty="0">
                <a:latin typeface="Times New Roman" panose="02020603050405020304" pitchFamily="18" charset="0"/>
                <a:cs typeface="Times New Roman" panose="02020603050405020304" pitchFamily="18" charset="0"/>
              </a:rPr>
              <a:t>– (1) İlgili mevzuatta belirtilen hususlara uygun olarak proje alanı civarındaki bütün alıcı ortamlar akarsu, göl ve deniz suları incelenerek kaydedilir.</a:t>
            </a:r>
          </a:p>
          <a:p>
            <a:pPr algn="just"/>
            <a:r>
              <a:rPr lang="tr-TR" sz="2000" dirty="0" smtClean="0">
                <a:latin typeface="Times New Roman" panose="02020603050405020304" pitchFamily="18" charset="0"/>
                <a:cs typeface="Times New Roman" panose="02020603050405020304" pitchFamily="18" charset="0"/>
              </a:rPr>
              <a:t>(</a:t>
            </a:r>
            <a:r>
              <a:rPr lang="tr-TR" sz="2000" dirty="0">
                <a:latin typeface="Times New Roman" panose="02020603050405020304" pitchFamily="18" charset="0"/>
                <a:cs typeface="Times New Roman" panose="02020603050405020304" pitchFamily="18" charset="0"/>
              </a:rPr>
              <a:t>2) Projeden yararlanması gereken endüstri, liman, istasyon, askeri ve turistik ve benzeri tesislerin mevcut ve gelecekteki su tüketim durumları ile bunların nüfus hareketleri araştırılır.</a:t>
            </a:r>
          </a:p>
        </p:txBody>
      </p:sp>
    </p:spTree>
    <p:extLst>
      <p:ext uri="{BB962C8B-B14F-4D97-AF65-F5344CB8AC3E}">
        <p14:creationId xmlns:p14="http://schemas.microsoft.com/office/powerpoint/2010/main" val="637649665"/>
      </p:ext>
    </p:extLst>
  </p:cSld>
  <p:clrMapOvr>
    <a:masterClrMapping/>
  </p:clrMapOvr>
  <p:transition spd="med">
    <p:cover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5536" y="332656"/>
            <a:ext cx="8424936" cy="6247864"/>
          </a:xfrm>
          <a:prstGeom prst="rect">
            <a:avLst/>
          </a:prstGeom>
        </p:spPr>
        <p:txBody>
          <a:bodyPr wrap="square">
            <a:spAutoFit/>
          </a:bodyPr>
          <a:lstStyle/>
          <a:p>
            <a:pPr algn="just"/>
            <a:r>
              <a:rPr lang="tr-TR" sz="2000" dirty="0">
                <a:latin typeface="Times New Roman" panose="02020603050405020304" pitchFamily="18" charset="0"/>
                <a:cs typeface="Times New Roman" panose="02020603050405020304" pitchFamily="18" charset="0"/>
              </a:rPr>
              <a:t>(3) Şebeke taslak planlarının; halihazır haritaya, imar planına ve mevcut son duruma uyup uymadığı, bütün yerleşimler ile sokak ve değişiklikleri, gecekondu önleme bölgeleri, toplu konut ve sanayi siteleri ile afet yerleşim sahalarını kapsayıp kapsamadığı, belediye sınırları içinde mevcut başka yerleşim yerlerini kapsayıp kapsamadığı araştırılır</a:t>
            </a:r>
            <a:r>
              <a:rPr lang="tr-TR" sz="2000" dirty="0" smtClean="0">
                <a:latin typeface="Times New Roman" panose="02020603050405020304" pitchFamily="18" charset="0"/>
                <a:cs typeface="Times New Roman" panose="02020603050405020304" pitchFamily="18" charset="0"/>
              </a:rPr>
              <a:t>.</a:t>
            </a:r>
          </a:p>
          <a:p>
            <a:pPr algn="just"/>
            <a:r>
              <a:rPr lang="tr-TR" sz="2000" dirty="0" smtClean="0">
                <a:latin typeface="Times New Roman" panose="02020603050405020304" pitchFamily="18" charset="0"/>
                <a:cs typeface="Times New Roman" panose="02020603050405020304" pitchFamily="18" charset="0"/>
              </a:rPr>
              <a:t>(</a:t>
            </a:r>
            <a:r>
              <a:rPr lang="tr-TR" sz="2000" dirty="0">
                <a:latin typeface="Times New Roman" panose="02020603050405020304" pitchFamily="18" charset="0"/>
                <a:cs typeface="Times New Roman" panose="02020603050405020304" pitchFamily="18" charset="0"/>
              </a:rPr>
              <a:t>4) 1/25.000 ölçekli plan, imar planı, halihazır harita, belediye ve mücavir alan sınırlarını içerecek biçimde hazırlanır. İmar planının bulunmaması halinde, yapılmakta olup olmadığı, yapılıyorsa, hangi aşamada olduğuna ilişkin bilgi ve belgeler temin edilir.</a:t>
            </a:r>
          </a:p>
          <a:p>
            <a:pPr algn="just"/>
            <a:r>
              <a:rPr lang="tr-TR" sz="2000" dirty="0" smtClean="0">
                <a:latin typeface="Times New Roman" panose="02020603050405020304" pitchFamily="18" charset="0"/>
                <a:cs typeface="Times New Roman" panose="02020603050405020304" pitchFamily="18" charset="0"/>
              </a:rPr>
              <a:t>(</a:t>
            </a:r>
            <a:r>
              <a:rPr lang="tr-TR" sz="2000" dirty="0">
                <a:latin typeface="Times New Roman" panose="02020603050405020304" pitchFamily="18" charset="0"/>
                <a:cs typeface="Times New Roman" panose="02020603050405020304" pitchFamily="18" charset="0"/>
              </a:rPr>
              <a:t>5) İmar planı ile halihazırdaki yerleşim karşılaştırılarak, 1. ve 2. kademe olarak projelendirilecek hatlar belirlenir.</a:t>
            </a:r>
          </a:p>
          <a:p>
            <a:pPr algn="just"/>
            <a:r>
              <a:rPr lang="tr-TR" sz="2000" dirty="0" smtClean="0">
                <a:latin typeface="Times New Roman" panose="02020603050405020304" pitchFamily="18" charset="0"/>
                <a:cs typeface="Times New Roman" panose="02020603050405020304" pitchFamily="18" charset="0"/>
              </a:rPr>
              <a:t>(</a:t>
            </a:r>
            <a:r>
              <a:rPr lang="tr-TR" sz="2000" dirty="0">
                <a:latin typeface="Times New Roman" panose="02020603050405020304" pitchFamily="18" charset="0"/>
                <a:cs typeface="Times New Roman" panose="02020603050405020304" pitchFamily="18" charset="0"/>
              </a:rPr>
              <a:t>6) Terfi merkezi, arıtma tesisleri ve </a:t>
            </a:r>
            <a:r>
              <a:rPr lang="tr-TR" sz="2000" dirty="0" err="1">
                <a:latin typeface="Times New Roman" panose="02020603050405020304" pitchFamily="18" charset="0"/>
                <a:cs typeface="Times New Roman" panose="02020603050405020304" pitchFamily="18" charset="0"/>
              </a:rPr>
              <a:t>kollektör</a:t>
            </a:r>
            <a:r>
              <a:rPr lang="tr-TR" sz="2000" dirty="0">
                <a:latin typeface="Times New Roman" panose="02020603050405020304" pitchFamily="18" charset="0"/>
                <a:cs typeface="Times New Roman" panose="02020603050405020304" pitchFamily="18" charset="0"/>
              </a:rPr>
              <a:t> hatları ve saire yerlerin kamulaştırılmasının veya irtifak hakkı tesis edilmesinin zorunlu olması halinde; bunların yaklaşık bedellerine yer verilir.</a:t>
            </a:r>
          </a:p>
          <a:p>
            <a:pPr algn="just"/>
            <a:r>
              <a:rPr lang="tr-TR" sz="2000" dirty="0" smtClean="0">
                <a:latin typeface="Times New Roman" panose="02020603050405020304" pitchFamily="18" charset="0"/>
                <a:cs typeface="Times New Roman" panose="02020603050405020304" pitchFamily="18" charset="0"/>
              </a:rPr>
              <a:t>(</a:t>
            </a:r>
            <a:r>
              <a:rPr lang="tr-TR" sz="2000" dirty="0">
                <a:latin typeface="Times New Roman" panose="02020603050405020304" pitchFamily="18" charset="0"/>
                <a:cs typeface="Times New Roman" panose="02020603050405020304" pitchFamily="18" charset="0"/>
              </a:rPr>
              <a:t>7) Kum, çakıl, taş ocakları ile kireç, tuğla çimento, kiremit ve benzeri ana malzemenin temin edileceği yer ve nakliye mesafeleri belirlenir</a:t>
            </a:r>
            <a:r>
              <a:rPr lang="tr-TR" sz="2000" dirty="0" smtClean="0">
                <a:latin typeface="Times New Roman" panose="02020603050405020304" pitchFamily="18" charset="0"/>
                <a:cs typeface="Times New Roman" panose="02020603050405020304" pitchFamily="18" charset="0"/>
              </a:rPr>
              <a:t>.</a:t>
            </a:r>
          </a:p>
          <a:p>
            <a:pPr algn="just"/>
            <a:r>
              <a:rPr lang="tr-TR" sz="2000" dirty="0" smtClean="0">
                <a:latin typeface="Times New Roman" panose="02020603050405020304" pitchFamily="18" charset="0"/>
                <a:cs typeface="Times New Roman" panose="02020603050405020304" pitchFamily="18" charset="0"/>
              </a:rPr>
              <a:t>(</a:t>
            </a:r>
            <a:r>
              <a:rPr lang="tr-TR" sz="2000" dirty="0">
                <a:latin typeface="Times New Roman" panose="02020603050405020304" pitchFamily="18" charset="0"/>
                <a:cs typeface="Times New Roman" panose="02020603050405020304" pitchFamily="18" charset="0"/>
              </a:rPr>
              <a:t>8) Mevcut kanalizasyon tesisleri ile projelendirilecek kanalizasyon tesislerini etkileyebilecek mevcut veya planlanan diğer tesislere ilişkin bilgi ve belgeler temin edilir</a:t>
            </a:r>
            <a:r>
              <a:rPr lang="tr-TR" sz="2000" dirty="0" smtClean="0">
                <a:latin typeface="Times New Roman" panose="02020603050405020304" pitchFamily="18" charset="0"/>
                <a:cs typeface="Times New Roman" panose="02020603050405020304" pitchFamily="18" charset="0"/>
              </a:rPr>
              <a:t>.</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4945259"/>
      </p:ext>
    </p:extLst>
  </p:cSld>
  <p:clrMapOvr>
    <a:masterClrMapping/>
  </p:clrMapOvr>
  <p:transition spd="med">
    <p:cover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95536" y="404664"/>
            <a:ext cx="8136904" cy="6247864"/>
          </a:xfrm>
          <a:prstGeom prst="rect">
            <a:avLst/>
          </a:prstGeom>
        </p:spPr>
        <p:txBody>
          <a:bodyPr wrap="square">
            <a:spAutoFit/>
          </a:bodyPr>
          <a:lstStyle/>
          <a:p>
            <a:pPr algn="ctr"/>
            <a:r>
              <a:rPr lang="tr-TR" sz="2000" b="1" dirty="0">
                <a:solidFill>
                  <a:srgbClr val="C00000"/>
                </a:solidFill>
                <a:latin typeface="Times New Roman" panose="02020603050405020304" pitchFamily="18" charset="0"/>
                <a:cs typeface="Times New Roman" panose="02020603050405020304" pitchFamily="18" charset="0"/>
              </a:rPr>
              <a:t>ATIKSU TOPLAMA VE UZAKLAŞTIRMA SİSTEMLERİ HAKKINDA YÖNETMELİK</a:t>
            </a:r>
          </a:p>
          <a:p>
            <a:pPr algn="just"/>
            <a:r>
              <a:rPr lang="tr-TR" sz="2000" dirty="0">
                <a:latin typeface="Times New Roman" panose="02020603050405020304" pitchFamily="18" charset="0"/>
                <a:cs typeface="Times New Roman" panose="02020603050405020304" pitchFamily="18" charset="0"/>
              </a:rPr>
              <a:t> </a:t>
            </a:r>
          </a:p>
          <a:p>
            <a:pPr algn="just"/>
            <a:r>
              <a:rPr lang="tr-TR" sz="2000" b="1" dirty="0">
                <a:solidFill>
                  <a:srgbClr val="0070C0"/>
                </a:solidFill>
                <a:latin typeface="Times New Roman" panose="02020603050405020304" pitchFamily="18" charset="0"/>
                <a:cs typeface="Times New Roman" panose="02020603050405020304" pitchFamily="18" charset="0"/>
              </a:rPr>
              <a:t>BİRİNCİ BÖLÜM</a:t>
            </a:r>
          </a:p>
          <a:p>
            <a:pPr algn="just"/>
            <a:r>
              <a:rPr lang="tr-TR" sz="2000" dirty="0">
                <a:latin typeface="Times New Roman" panose="02020603050405020304" pitchFamily="18" charset="0"/>
                <a:cs typeface="Times New Roman" panose="02020603050405020304" pitchFamily="18" charset="0"/>
              </a:rPr>
              <a:t> </a:t>
            </a:r>
          </a:p>
          <a:p>
            <a:pPr algn="just"/>
            <a:r>
              <a:rPr lang="tr-TR" sz="2000" b="1" dirty="0">
                <a:latin typeface="Times New Roman" panose="02020603050405020304" pitchFamily="18" charset="0"/>
                <a:cs typeface="Times New Roman" panose="02020603050405020304" pitchFamily="18" charset="0"/>
              </a:rPr>
              <a:t>Amaç, Kapsam, Dayanak ve Tanımlar</a:t>
            </a:r>
          </a:p>
          <a:p>
            <a:pPr algn="just"/>
            <a:r>
              <a:rPr lang="tr-TR" sz="2000" b="1" dirty="0">
                <a:latin typeface="Times New Roman" panose="02020603050405020304" pitchFamily="18" charset="0"/>
                <a:cs typeface="Times New Roman" panose="02020603050405020304" pitchFamily="18" charset="0"/>
              </a:rPr>
              <a:t> </a:t>
            </a:r>
          </a:p>
          <a:p>
            <a:pPr algn="just"/>
            <a:r>
              <a:rPr lang="tr-TR" sz="2000" b="1" dirty="0">
                <a:solidFill>
                  <a:srgbClr val="0070C0"/>
                </a:solidFill>
                <a:latin typeface="Times New Roman" panose="02020603050405020304" pitchFamily="18" charset="0"/>
                <a:cs typeface="Times New Roman" panose="02020603050405020304" pitchFamily="18" charset="0"/>
              </a:rPr>
              <a:t>Amaç ve kapsam</a:t>
            </a:r>
          </a:p>
          <a:p>
            <a:pPr algn="just"/>
            <a:r>
              <a:rPr lang="tr-TR" sz="2000" b="1" dirty="0">
                <a:latin typeface="Times New Roman" panose="02020603050405020304" pitchFamily="18" charset="0"/>
                <a:cs typeface="Times New Roman" panose="02020603050405020304" pitchFamily="18" charset="0"/>
              </a:rPr>
              <a:t> </a:t>
            </a:r>
          </a:p>
          <a:p>
            <a:pPr algn="just"/>
            <a:r>
              <a:rPr lang="tr-TR" sz="2000" b="1" dirty="0">
                <a:latin typeface="Times New Roman" panose="02020603050405020304" pitchFamily="18" charset="0"/>
                <a:cs typeface="Times New Roman" panose="02020603050405020304" pitchFamily="18" charset="0"/>
              </a:rPr>
              <a:t>MADDE 1 – </a:t>
            </a:r>
            <a:r>
              <a:rPr lang="tr-TR" sz="2000" dirty="0">
                <a:latin typeface="Times New Roman" panose="02020603050405020304" pitchFamily="18" charset="0"/>
                <a:cs typeface="Times New Roman" panose="02020603050405020304" pitchFamily="18" charset="0"/>
              </a:rPr>
              <a:t>(1) Bu Yönetmeliğin amacı; </a:t>
            </a:r>
            <a:r>
              <a:rPr lang="tr-TR" sz="2000" dirty="0" err="1">
                <a:latin typeface="Times New Roman" panose="02020603050405020304" pitchFamily="18" charset="0"/>
                <a:cs typeface="Times New Roman" panose="02020603050405020304" pitchFamily="18" charset="0"/>
              </a:rPr>
              <a:t>atıksu</a:t>
            </a:r>
            <a:r>
              <a:rPr lang="tr-TR" sz="2000" dirty="0">
                <a:latin typeface="Times New Roman" panose="02020603050405020304" pitchFamily="18" charset="0"/>
                <a:cs typeface="Times New Roman" panose="02020603050405020304" pitchFamily="18" charset="0"/>
              </a:rPr>
              <a:t> toplama ve uzaklaştırma sistemlerinin planlanması, tasarımı ve projelendirilmesi, yapımı ve işletilmesine ilişkin usul ve esasları düzenlemektir.</a:t>
            </a:r>
          </a:p>
          <a:p>
            <a:pPr algn="just"/>
            <a:r>
              <a:rPr lang="tr-TR" sz="2000" dirty="0">
                <a:latin typeface="Times New Roman" panose="02020603050405020304" pitchFamily="18" charset="0"/>
                <a:cs typeface="Times New Roman" panose="02020603050405020304" pitchFamily="18" charset="0"/>
              </a:rPr>
              <a:t> </a:t>
            </a:r>
          </a:p>
          <a:p>
            <a:pPr algn="just"/>
            <a:r>
              <a:rPr lang="tr-TR" sz="2000" dirty="0">
                <a:latin typeface="Times New Roman" panose="02020603050405020304" pitchFamily="18" charset="0"/>
                <a:cs typeface="Times New Roman" panose="02020603050405020304" pitchFamily="18" charset="0"/>
              </a:rPr>
              <a:t>(2) Bu Yönetmelik; halk sağlığı ve güvenliğini, çevrenin korunmasını, sistemin sürdürülebilir olmasını, </a:t>
            </a:r>
            <a:r>
              <a:rPr lang="tr-TR" sz="2000" dirty="0" err="1">
                <a:latin typeface="Times New Roman" panose="02020603050405020304" pitchFamily="18" charset="0"/>
                <a:cs typeface="Times New Roman" panose="02020603050405020304" pitchFamily="18" charset="0"/>
              </a:rPr>
              <a:t>içmesuyu</a:t>
            </a:r>
            <a:r>
              <a:rPr lang="tr-TR" sz="2000" dirty="0">
                <a:latin typeface="Times New Roman" panose="02020603050405020304" pitchFamily="18" charset="0"/>
                <a:cs typeface="Times New Roman" panose="02020603050405020304" pitchFamily="18" charset="0"/>
              </a:rPr>
              <a:t> kaynaklarının suyla taşınan kirliliklerden korunmasını esas alarak kanalizasyon sistemlerinin planlanması, tasarımı ve projelendirilmesi ile yapımı ve işletilmesine ilişkin usul ve esasları kapsar.</a:t>
            </a:r>
          </a:p>
        </p:txBody>
      </p:sp>
    </p:spTree>
    <p:extLst>
      <p:ext uri="{BB962C8B-B14F-4D97-AF65-F5344CB8AC3E}">
        <p14:creationId xmlns:p14="http://schemas.microsoft.com/office/powerpoint/2010/main" val="2506436214"/>
      </p:ext>
    </p:extLst>
  </p:cSld>
  <p:clrMapOvr>
    <a:masterClrMapping/>
  </p:clrMapOvr>
  <p:transition spd="med">
    <p:cover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9512" y="188640"/>
            <a:ext cx="8496944" cy="6370975"/>
          </a:xfrm>
          <a:prstGeom prst="rect">
            <a:avLst/>
          </a:prstGeom>
        </p:spPr>
        <p:txBody>
          <a:bodyPr wrap="square">
            <a:spAutoFit/>
          </a:bodyPr>
          <a:lstStyle/>
          <a:p>
            <a:pPr algn="just"/>
            <a:r>
              <a:rPr lang="tr-TR" sz="2000" b="1" dirty="0">
                <a:solidFill>
                  <a:srgbClr val="0070C0"/>
                </a:solidFill>
                <a:latin typeface="Times New Roman" panose="02020603050405020304" pitchFamily="18" charset="0"/>
                <a:cs typeface="Times New Roman" panose="02020603050405020304" pitchFamily="18" charset="0"/>
              </a:rPr>
              <a:t>Proje etap çalışmaları</a:t>
            </a:r>
          </a:p>
          <a:p>
            <a:pPr algn="just"/>
            <a:r>
              <a:rPr lang="tr-TR" sz="2000" dirty="0">
                <a:latin typeface="Times New Roman" panose="02020603050405020304" pitchFamily="18" charset="0"/>
                <a:cs typeface="Times New Roman" panose="02020603050405020304" pitchFamily="18" charset="0"/>
              </a:rPr>
              <a:t> </a:t>
            </a:r>
            <a:r>
              <a:rPr lang="tr-TR" sz="2000" b="1" dirty="0" smtClean="0">
                <a:latin typeface="Times New Roman" panose="02020603050405020304" pitchFamily="18" charset="0"/>
                <a:cs typeface="Times New Roman" panose="02020603050405020304" pitchFamily="18" charset="0"/>
              </a:rPr>
              <a:t>MADDE </a:t>
            </a:r>
            <a:r>
              <a:rPr lang="tr-TR" sz="2000" b="1" dirty="0">
                <a:latin typeface="Times New Roman" panose="02020603050405020304" pitchFamily="18" charset="0"/>
                <a:cs typeface="Times New Roman" panose="02020603050405020304" pitchFamily="18" charset="0"/>
              </a:rPr>
              <a:t>13</a:t>
            </a:r>
            <a:r>
              <a:rPr lang="tr-TR" sz="2000" dirty="0">
                <a:latin typeface="Times New Roman" panose="02020603050405020304" pitchFamily="18" charset="0"/>
                <a:cs typeface="Times New Roman" panose="02020603050405020304" pitchFamily="18" charset="0"/>
              </a:rPr>
              <a:t> – (1) Proje raporları ve </a:t>
            </a:r>
            <a:r>
              <a:rPr lang="tr-TR" sz="2000" dirty="0" err="1">
                <a:latin typeface="Times New Roman" panose="02020603050405020304" pitchFamily="18" charset="0"/>
                <a:cs typeface="Times New Roman" panose="02020603050405020304" pitchFamily="18" charset="0"/>
              </a:rPr>
              <a:t>jeoteknik</a:t>
            </a:r>
            <a:r>
              <a:rPr lang="tr-TR" sz="2000" dirty="0">
                <a:latin typeface="Times New Roman" panose="02020603050405020304" pitchFamily="18" charset="0"/>
                <a:cs typeface="Times New Roman" panose="02020603050405020304" pitchFamily="18" charset="0"/>
              </a:rPr>
              <a:t> çalışmalarda yerleşimlerin ihtiyaç duyduğu her türlü tesisi öngören bir kanalizasyon sisteminin şebeke projeleri ile ilgili mühendislik hizmetleri aşağıda belirtilen sıra ve esaslara göre yapılır:</a:t>
            </a:r>
          </a:p>
          <a:p>
            <a:pPr algn="just"/>
            <a:r>
              <a:rPr lang="tr-TR" sz="2000" dirty="0" smtClean="0">
                <a:latin typeface="Times New Roman" panose="02020603050405020304" pitchFamily="18" charset="0"/>
                <a:cs typeface="Times New Roman" panose="02020603050405020304" pitchFamily="18" charset="0"/>
              </a:rPr>
              <a:t>a</a:t>
            </a:r>
            <a:r>
              <a:rPr lang="tr-TR" sz="2000" dirty="0">
                <a:latin typeface="Times New Roman" panose="02020603050405020304" pitchFamily="18" charset="0"/>
                <a:cs typeface="Times New Roman" panose="02020603050405020304" pitchFamily="18" charset="0"/>
              </a:rPr>
              <a:t>) 1/1000 ölçekli halihazır haritalar ile 1/1000 ölçekli imar planları temin edilir. Harita ve imar planlarında yeni ilavelerin, imar tadilatlarının olup olmadığı araştırılır, varsa yeni ilave harita ve imar planları ile imar planı tadilatları da dikkate alınır.</a:t>
            </a:r>
          </a:p>
          <a:p>
            <a:pPr algn="just"/>
            <a:r>
              <a:rPr lang="tr-TR" sz="2000" dirty="0" smtClean="0">
                <a:latin typeface="Times New Roman" panose="02020603050405020304" pitchFamily="18" charset="0"/>
                <a:cs typeface="Times New Roman" panose="02020603050405020304" pitchFamily="18" charset="0"/>
              </a:rPr>
              <a:t>b</a:t>
            </a:r>
            <a:r>
              <a:rPr lang="tr-TR" sz="2000" dirty="0">
                <a:latin typeface="Times New Roman" panose="02020603050405020304" pitchFamily="18" charset="0"/>
                <a:cs typeface="Times New Roman" panose="02020603050405020304" pitchFamily="18" charset="0"/>
              </a:rPr>
              <a:t>) Projeler, yerleşimin kısa (yaklaşık 10 yıl), orta (yaklaşık 20 yıl) ve uzun (yaklaşık 35 yıl) süredeki ihtiyaçları göz önünde bulundurularak hazırlanır.</a:t>
            </a:r>
          </a:p>
          <a:p>
            <a:pPr algn="just"/>
            <a:r>
              <a:rPr lang="tr-TR" sz="2000" dirty="0" smtClean="0">
                <a:latin typeface="Times New Roman" panose="02020603050405020304" pitchFamily="18" charset="0"/>
                <a:cs typeface="Times New Roman" panose="02020603050405020304" pitchFamily="18" charset="0"/>
              </a:rPr>
              <a:t>c</a:t>
            </a:r>
            <a:r>
              <a:rPr lang="tr-TR" sz="2000" dirty="0">
                <a:latin typeface="Times New Roman" panose="02020603050405020304" pitchFamily="18" charset="0"/>
                <a:cs typeface="Times New Roman" panose="02020603050405020304" pitchFamily="18" charset="0"/>
              </a:rPr>
              <a:t>) Gelecekteki nüfus projeksiyonları, su kullanımlarının tespiti ile proje kriterleri EK-1’e göre belirlenir.</a:t>
            </a:r>
          </a:p>
          <a:p>
            <a:pPr algn="just"/>
            <a:r>
              <a:rPr lang="tr-TR" sz="2000" dirty="0" smtClean="0">
                <a:latin typeface="Times New Roman" panose="02020603050405020304" pitchFamily="18" charset="0"/>
                <a:cs typeface="Times New Roman" panose="02020603050405020304" pitchFamily="18" charset="0"/>
              </a:rPr>
              <a:t>ç</a:t>
            </a:r>
            <a:r>
              <a:rPr lang="tr-TR" sz="2000" dirty="0">
                <a:latin typeface="Times New Roman" panose="02020603050405020304" pitchFamily="18" charset="0"/>
                <a:cs typeface="Times New Roman" panose="02020603050405020304" pitchFamily="18" charset="0"/>
              </a:rPr>
              <a:t>) Özel sarfiyat veren ve verecek olan tesisler atık su kapasiteleri ile birlikte EK-1’e göre belirlenir.</a:t>
            </a:r>
          </a:p>
          <a:p>
            <a:pPr algn="just"/>
            <a:r>
              <a:rPr lang="tr-TR" sz="2000" dirty="0" smtClean="0">
                <a:latin typeface="Times New Roman" panose="02020603050405020304" pitchFamily="18" charset="0"/>
                <a:cs typeface="Times New Roman" panose="02020603050405020304" pitchFamily="18" charset="0"/>
              </a:rPr>
              <a:t>d</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Atıksuların</a:t>
            </a:r>
            <a:r>
              <a:rPr lang="tr-TR" sz="2000" dirty="0">
                <a:latin typeface="Times New Roman" panose="02020603050405020304" pitchFamily="18" charset="0"/>
                <a:cs typeface="Times New Roman" panose="02020603050405020304" pitchFamily="18" charset="0"/>
              </a:rPr>
              <a:t> problem oluşturduğu bölgeler tespit edilerek, proje kriterleri ve güzergahları belirlenir.</a:t>
            </a:r>
          </a:p>
          <a:p>
            <a:pPr algn="just"/>
            <a:r>
              <a:rPr lang="tr-TR" sz="2000" dirty="0" smtClean="0">
                <a:latin typeface="Times New Roman" panose="02020603050405020304" pitchFamily="18" charset="0"/>
                <a:cs typeface="Times New Roman" panose="02020603050405020304" pitchFamily="18" charset="0"/>
              </a:rPr>
              <a:t>e</a:t>
            </a:r>
            <a:r>
              <a:rPr lang="tr-TR" sz="2000" dirty="0">
                <a:latin typeface="Times New Roman" panose="02020603050405020304" pitchFamily="18" charset="0"/>
                <a:cs typeface="Times New Roman" panose="02020603050405020304" pitchFamily="18" charset="0"/>
              </a:rPr>
              <a:t>) Mevcut altyapı tesisleri ile ilgili projeler temin edilir. Projenin olmaması halinde mevcut tesislerin geçtiği tahmin edilen sokaklar tespit edilir ve mevcut altyapı tesisleri tip ve derinlikleri belirlenir.</a:t>
            </a:r>
          </a:p>
        </p:txBody>
      </p:sp>
    </p:spTree>
    <p:extLst>
      <p:ext uri="{BB962C8B-B14F-4D97-AF65-F5344CB8AC3E}">
        <p14:creationId xmlns:p14="http://schemas.microsoft.com/office/powerpoint/2010/main" val="1862004989"/>
      </p:ext>
    </p:extLst>
  </p:cSld>
  <p:clrMapOvr>
    <a:masterClrMapping/>
  </p:clrMapOvr>
  <p:transition spd="med">
    <p:cover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9512" y="188640"/>
            <a:ext cx="8640960" cy="6241709"/>
          </a:xfrm>
          <a:prstGeom prst="rect">
            <a:avLst/>
          </a:prstGeom>
        </p:spPr>
        <p:txBody>
          <a:bodyPr wrap="square">
            <a:spAutoFit/>
          </a:bodyPr>
          <a:lstStyle/>
          <a:p>
            <a:pPr algn="just"/>
            <a:r>
              <a:rPr lang="tr-TR" sz="1800" dirty="0">
                <a:cs typeface="Times New Roman" panose="02020603050405020304" pitchFamily="18" charset="0"/>
              </a:rPr>
              <a:t>f) Mevcut altyapı tesislerinin birbirleri ile olan durumları da dikkate alınarak mevcut kanalizasyon tesislerinden ileride de yararlanılacağı düşünülerek projeye işlenir.</a:t>
            </a:r>
          </a:p>
          <a:p>
            <a:pPr algn="just"/>
            <a:r>
              <a:rPr lang="tr-TR" sz="1800" dirty="0" smtClean="0">
                <a:cs typeface="Times New Roman" panose="02020603050405020304" pitchFamily="18" charset="0"/>
              </a:rPr>
              <a:t>g</a:t>
            </a:r>
            <a:r>
              <a:rPr lang="tr-TR" sz="1800" dirty="0">
                <a:cs typeface="Times New Roman" panose="02020603050405020304" pitchFamily="18" charset="0"/>
              </a:rPr>
              <a:t>) </a:t>
            </a:r>
            <a:r>
              <a:rPr lang="tr-TR" sz="1800" dirty="0" err="1">
                <a:cs typeface="Times New Roman" panose="02020603050405020304" pitchFamily="18" charset="0"/>
              </a:rPr>
              <a:t>Atıksu</a:t>
            </a:r>
            <a:r>
              <a:rPr lang="tr-TR" sz="1800" dirty="0">
                <a:cs typeface="Times New Roman" panose="02020603050405020304" pitchFamily="18" charset="0"/>
              </a:rPr>
              <a:t> sisteminin iskeletinin belirlenmesi için alternatif mukayeseler ile birlikte gerekli ön çalışmalar yapılır.</a:t>
            </a:r>
          </a:p>
          <a:p>
            <a:pPr algn="just"/>
            <a:r>
              <a:rPr lang="tr-TR" sz="1800" dirty="0" smtClean="0">
                <a:cs typeface="Times New Roman" panose="02020603050405020304" pitchFamily="18" charset="0"/>
              </a:rPr>
              <a:t>ğ</a:t>
            </a:r>
            <a:r>
              <a:rPr lang="tr-TR" sz="1800" dirty="0">
                <a:cs typeface="Times New Roman" panose="02020603050405020304" pitchFamily="18" charset="0"/>
              </a:rPr>
              <a:t>) Proje kapsamına giren birimlerin yapılabilirliği gösterilerek ve bu birimlerin en uygun birleşimini belirleyebilmek için her türlü seçenek maliyetlerinin yeter doğrulukta tahmin edilmesi suretiyle maliyet hesaplarına dayalı inşaat sırası ve kademeli uygulamalar önerilir.</a:t>
            </a:r>
          </a:p>
          <a:p>
            <a:pPr algn="just"/>
            <a:r>
              <a:rPr lang="tr-TR" sz="1800" dirty="0" smtClean="0">
                <a:cs typeface="Times New Roman" panose="02020603050405020304" pitchFamily="18" charset="0"/>
              </a:rPr>
              <a:t>h</a:t>
            </a:r>
            <a:r>
              <a:rPr lang="tr-TR" sz="1800" dirty="0">
                <a:cs typeface="Times New Roman" panose="02020603050405020304" pitchFamily="18" charset="0"/>
              </a:rPr>
              <a:t>) Proje etap çalışmaları ile paralel yürütülecek olan </a:t>
            </a:r>
            <a:r>
              <a:rPr lang="tr-TR" sz="1800" dirty="0" err="1">
                <a:cs typeface="Times New Roman" panose="02020603050405020304" pitchFamily="18" charset="0"/>
              </a:rPr>
              <a:t>jeoteknik</a:t>
            </a:r>
            <a:r>
              <a:rPr lang="tr-TR" sz="1800" dirty="0">
                <a:cs typeface="Times New Roman" panose="02020603050405020304" pitchFamily="18" charset="0"/>
              </a:rPr>
              <a:t> çalışmalar kademelendirilerek yapılır.</a:t>
            </a:r>
          </a:p>
          <a:p>
            <a:pPr algn="just"/>
            <a:r>
              <a:rPr lang="tr-TR" sz="1800" dirty="0" smtClean="0">
                <a:cs typeface="Times New Roman" panose="02020603050405020304" pitchFamily="18" charset="0"/>
              </a:rPr>
              <a:t>ı</a:t>
            </a:r>
            <a:r>
              <a:rPr lang="tr-TR" sz="1800" dirty="0">
                <a:cs typeface="Times New Roman" panose="02020603050405020304" pitchFamily="18" charset="0"/>
              </a:rPr>
              <a:t>) </a:t>
            </a:r>
            <a:r>
              <a:rPr lang="tr-TR" sz="1800" dirty="0" err="1">
                <a:cs typeface="Times New Roman" panose="02020603050405020304" pitchFamily="18" charset="0"/>
              </a:rPr>
              <a:t>Jeoteknik</a:t>
            </a:r>
            <a:r>
              <a:rPr lang="tr-TR" sz="1800" dirty="0">
                <a:cs typeface="Times New Roman" panose="02020603050405020304" pitchFamily="18" charset="0"/>
              </a:rPr>
              <a:t> çalışmalarla elde edilen veriler 1/1000 ve 1/5000 ölçekli imar planları üzerine aktarılır.</a:t>
            </a:r>
          </a:p>
          <a:p>
            <a:pPr algn="just"/>
            <a:r>
              <a:rPr lang="tr-TR" sz="1800" dirty="0" smtClean="0">
                <a:cs typeface="Times New Roman" panose="02020603050405020304" pitchFamily="18" charset="0"/>
              </a:rPr>
              <a:t>i) Proje </a:t>
            </a:r>
            <a:r>
              <a:rPr lang="tr-TR" sz="1800" dirty="0">
                <a:cs typeface="Times New Roman" panose="02020603050405020304" pitchFamily="18" charset="0"/>
              </a:rPr>
              <a:t>raporları, üçüncü bölümde yer alan etüt ve araştırmalar yapılarak hazırlanır. Bu rapor; mevcut tesislerin durumu, şebeke ve arıtma sistemleri, tespit edilen </a:t>
            </a:r>
            <a:r>
              <a:rPr lang="tr-TR" sz="1800" dirty="0" err="1">
                <a:cs typeface="Times New Roman" panose="02020603050405020304" pitchFamily="18" charset="0"/>
              </a:rPr>
              <a:t>kollektör</a:t>
            </a:r>
            <a:r>
              <a:rPr lang="tr-TR" sz="1800" dirty="0">
                <a:cs typeface="Times New Roman" panose="02020603050405020304" pitchFamily="18" charset="0"/>
              </a:rPr>
              <a:t> güzergahı, terfi tesisleri ve benzeri yapım yerleri, kum, çakıl, taş ocakları ve bunların tesise ortalama mesafelerini içerir</a:t>
            </a:r>
            <a:r>
              <a:rPr lang="tr-TR" sz="1800" dirty="0" smtClean="0">
                <a:cs typeface="Times New Roman" panose="02020603050405020304" pitchFamily="18" charset="0"/>
              </a:rPr>
              <a:t>.</a:t>
            </a:r>
            <a:endParaRPr lang="tr-TR" sz="1800" dirty="0">
              <a:cs typeface="Times New Roman" panose="02020603050405020304" pitchFamily="18" charset="0"/>
            </a:endParaRPr>
          </a:p>
          <a:p>
            <a:pPr algn="just"/>
            <a:r>
              <a:rPr lang="tr-TR" sz="1800" dirty="0">
                <a:cs typeface="Times New Roman" panose="02020603050405020304" pitchFamily="18" charset="0"/>
              </a:rPr>
              <a:t> </a:t>
            </a:r>
            <a:r>
              <a:rPr lang="tr-TR" sz="1800" dirty="0">
                <a:cs typeface="Times New Roman" panose="02020603050405020304" pitchFamily="18" charset="0"/>
              </a:rPr>
              <a:t>j) Projelendirmesi yapılan yerleşimin harita ve imar planı değişikliği ve ekleriyle şebeke taslağının son duruma uyup uymadığı, taslağın kapsamadığı başka yerleşimlerin olup olmadığı, boru geçirilmesi gereken sokakların dışında kalan yerler, imar planında olan açılmamış ve ilk kademede boru döşenmeyecek olan sokaklar, ilk kademede boru döşenecek olan mevcut sokaklar, gelecekte yerleşime açılacak gelişme alanları, </a:t>
            </a:r>
            <a:r>
              <a:rPr lang="tr-TR" sz="1800" dirty="0" err="1">
                <a:cs typeface="Times New Roman" panose="02020603050405020304" pitchFamily="18" charset="0"/>
              </a:rPr>
              <a:t>kollektör</a:t>
            </a:r>
            <a:r>
              <a:rPr lang="tr-TR" sz="1800" dirty="0">
                <a:cs typeface="Times New Roman" panose="02020603050405020304" pitchFamily="18" charset="0"/>
              </a:rPr>
              <a:t> hatları ve arıtma tesisi yerlerinde kamulaştırma durumu ve yaklaşık bedelleri tespit edilir</a:t>
            </a:r>
            <a:r>
              <a:rPr lang="tr-TR" sz="1800" dirty="0" smtClean="0">
                <a:cs typeface="Times New Roman" panose="02020603050405020304" pitchFamily="18" charset="0"/>
              </a:rPr>
              <a:t>.</a:t>
            </a:r>
            <a:endParaRPr lang="tr-TR" sz="1800" dirty="0">
              <a:cs typeface="Times New Roman" panose="02020603050405020304" pitchFamily="18" charset="0"/>
            </a:endParaRPr>
          </a:p>
        </p:txBody>
      </p:sp>
    </p:spTree>
    <p:extLst>
      <p:ext uri="{BB962C8B-B14F-4D97-AF65-F5344CB8AC3E}">
        <p14:creationId xmlns:p14="http://schemas.microsoft.com/office/powerpoint/2010/main" val="1974306798"/>
      </p:ext>
    </p:extLst>
  </p:cSld>
  <p:clrMapOvr>
    <a:masterClrMapping/>
  </p:clrMapOvr>
  <p:transition spd="med">
    <p:cover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3528" y="332656"/>
            <a:ext cx="8709024" cy="5576911"/>
          </a:xfrm>
          <a:prstGeom prst="rect">
            <a:avLst/>
          </a:prstGeom>
        </p:spPr>
        <p:txBody>
          <a:bodyPr wrap="square">
            <a:spAutoFit/>
          </a:bodyPr>
          <a:lstStyle/>
          <a:p>
            <a:pPr algn="just"/>
            <a:r>
              <a:rPr lang="tr-TR" sz="1800" dirty="0" smtClean="0">
                <a:cs typeface="Times New Roman" panose="02020603050405020304" pitchFamily="18" charset="0"/>
              </a:rPr>
              <a:t>k</a:t>
            </a:r>
            <a:r>
              <a:rPr lang="tr-TR" sz="1800" dirty="0">
                <a:cs typeface="Times New Roman" panose="02020603050405020304" pitchFamily="18" charset="0"/>
              </a:rPr>
              <a:t>) </a:t>
            </a:r>
            <a:r>
              <a:rPr lang="tr-TR" sz="1800" dirty="0" err="1">
                <a:cs typeface="Times New Roman" panose="02020603050405020304" pitchFamily="18" charset="0"/>
              </a:rPr>
              <a:t>Atıksu</a:t>
            </a:r>
            <a:r>
              <a:rPr lang="tr-TR" sz="1800" dirty="0">
                <a:cs typeface="Times New Roman" panose="02020603050405020304" pitchFamily="18" charset="0"/>
              </a:rPr>
              <a:t> arıtma tesisi ve/veya derin deniz deşarjı ile ilgili olarak nüfus, debi, kirlilik yükleri hesaplanır, endüstriyel tesisler de incelenir. İstenen çıkış suyu kalitesi, deşarj yeri ve havzası alıcı ortam özellikleri, arazi ihtiyacı, inşaat ve işletme maliyetleri göz önüne alınarak uygulanabilir teknolojiye sahip </a:t>
            </a:r>
            <a:r>
              <a:rPr lang="tr-TR" sz="1800" dirty="0" err="1">
                <a:cs typeface="Times New Roman" panose="02020603050405020304" pitchFamily="18" charset="0"/>
              </a:rPr>
              <a:t>atıksu</a:t>
            </a:r>
            <a:r>
              <a:rPr lang="tr-TR" sz="1800" dirty="0">
                <a:cs typeface="Times New Roman" panose="02020603050405020304" pitchFamily="18" charset="0"/>
              </a:rPr>
              <a:t> arıtma ve/veya derin deniz deşarjı tipi seçilir.</a:t>
            </a:r>
          </a:p>
          <a:p>
            <a:pPr algn="just"/>
            <a:r>
              <a:rPr lang="tr-TR" sz="1800" b="1" dirty="0" smtClean="0">
                <a:solidFill>
                  <a:srgbClr val="0070C0"/>
                </a:solidFill>
                <a:cs typeface="Times New Roman" panose="02020603050405020304" pitchFamily="18" charset="0"/>
              </a:rPr>
              <a:t>(</a:t>
            </a:r>
            <a:r>
              <a:rPr lang="tr-TR" sz="1800" b="1" dirty="0">
                <a:solidFill>
                  <a:srgbClr val="0070C0"/>
                </a:solidFill>
                <a:cs typeface="Times New Roman" panose="02020603050405020304" pitchFamily="18" charset="0"/>
              </a:rPr>
              <a:t>2) Arazi ve </a:t>
            </a:r>
            <a:r>
              <a:rPr lang="tr-TR" sz="1800" b="1" dirty="0" err="1">
                <a:solidFill>
                  <a:srgbClr val="0070C0"/>
                </a:solidFill>
                <a:cs typeface="Times New Roman" panose="02020603050405020304" pitchFamily="18" charset="0"/>
              </a:rPr>
              <a:t>Jeoteknik</a:t>
            </a:r>
            <a:r>
              <a:rPr lang="tr-TR" sz="1800" b="1" dirty="0">
                <a:solidFill>
                  <a:srgbClr val="0070C0"/>
                </a:solidFill>
                <a:cs typeface="Times New Roman" panose="02020603050405020304" pitchFamily="18" charset="0"/>
              </a:rPr>
              <a:t> Çalışmalar:</a:t>
            </a:r>
          </a:p>
          <a:p>
            <a:pPr algn="just"/>
            <a:r>
              <a:rPr lang="tr-TR" sz="1800" dirty="0" smtClean="0">
                <a:cs typeface="Times New Roman" panose="02020603050405020304" pitchFamily="18" charset="0"/>
              </a:rPr>
              <a:t>a) Harita </a:t>
            </a:r>
            <a:r>
              <a:rPr lang="tr-TR" sz="1800" dirty="0">
                <a:cs typeface="Times New Roman" panose="02020603050405020304" pitchFamily="18" charset="0"/>
              </a:rPr>
              <a:t>ölçmeleri yapılarak </a:t>
            </a:r>
            <a:r>
              <a:rPr lang="tr-TR" sz="1800" dirty="0" err="1">
                <a:cs typeface="Times New Roman" panose="02020603050405020304" pitchFamily="18" charset="0"/>
              </a:rPr>
              <a:t>kollektör</a:t>
            </a:r>
            <a:r>
              <a:rPr lang="tr-TR" sz="1800" dirty="0">
                <a:cs typeface="Times New Roman" panose="02020603050405020304" pitchFamily="18" charset="0"/>
              </a:rPr>
              <a:t> hatlarında gerekmesi durumunda </a:t>
            </a:r>
            <a:r>
              <a:rPr lang="tr-TR" sz="1800" dirty="0" err="1">
                <a:cs typeface="Times New Roman" panose="02020603050405020304" pitchFamily="18" charset="0"/>
              </a:rPr>
              <a:t>şeritvari</a:t>
            </a:r>
            <a:r>
              <a:rPr lang="tr-TR" sz="1800" dirty="0">
                <a:cs typeface="Times New Roman" panose="02020603050405020304" pitchFamily="18" charset="0"/>
              </a:rPr>
              <a:t> harita ve terfi merkezleri ile </a:t>
            </a:r>
            <a:r>
              <a:rPr lang="tr-TR" sz="1800" dirty="0" err="1">
                <a:cs typeface="Times New Roman" panose="02020603050405020304" pitchFamily="18" charset="0"/>
              </a:rPr>
              <a:t>atıksu</a:t>
            </a:r>
            <a:r>
              <a:rPr lang="tr-TR" sz="1800" dirty="0">
                <a:cs typeface="Times New Roman" panose="02020603050405020304" pitchFamily="18" charset="0"/>
              </a:rPr>
              <a:t> arıtma tesisi ve/veya derin deniz deşarjı </a:t>
            </a:r>
            <a:r>
              <a:rPr lang="tr-TR" sz="1800" dirty="0" err="1">
                <a:cs typeface="Times New Roman" panose="02020603050405020304" pitchFamily="18" charset="0"/>
              </a:rPr>
              <a:t>batimetrik</a:t>
            </a:r>
            <a:r>
              <a:rPr lang="tr-TR" sz="1800" dirty="0">
                <a:cs typeface="Times New Roman" panose="02020603050405020304" pitchFamily="18" charset="0"/>
              </a:rPr>
              <a:t> haritalar sahasının yeterli büyüklükte 1/500 ölçekli </a:t>
            </a:r>
            <a:r>
              <a:rPr lang="tr-TR" sz="1800" dirty="0" err="1">
                <a:cs typeface="Times New Roman" panose="02020603050405020304" pitchFamily="18" charset="0"/>
              </a:rPr>
              <a:t>plankoteleri</a:t>
            </a:r>
            <a:r>
              <a:rPr lang="tr-TR" sz="1800" dirty="0">
                <a:cs typeface="Times New Roman" panose="02020603050405020304" pitchFamily="18" charset="0"/>
              </a:rPr>
              <a:t> çıkarılır. Bunlara dayalı olarak saptanan </a:t>
            </a:r>
            <a:r>
              <a:rPr lang="tr-TR" sz="1800" dirty="0" err="1">
                <a:cs typeface="Times New Roman" panose="02020603050405020304" pitchFamily="18" charset="0"/>
              </a:rPr>
              <a:t>kollektör</a:t>
            </a:r>
            <a:r>
              <a:rPr lang="tr-TR" sz="1800" dirty="0">
                <a:cs typeface="Times New Roman" panose="02020603050405020304" pitchFamily="18" charset="0"/>
              </a:rPr>
              <a:t> hatları güzergahı ve baca yapım yerleri araziye uygulanır. GNSS, yersel kutupsal, lazer tarama, </a:t>
            </a:r>
            <a:r>
              <a:rPr lang="tr-TR" sz="1800" dirty="0" err="1">
                <a:cs typeface="Times New Roman" panose="02020603050405020304" pitchFamily="18" charset="0"/>
              </a:rPr>
              <a:t>nivelman</a:t>
            </a:r>
            <a:r>
              <a:rPr lang="tr-TR" sz="1800" dirty="0">
                <a:cs typeface="Times New Roman" panose="02020603050405020304" pitchFamily="18" charset="0"/>
              </a:rPr>
              <a:t> ve diğer uygulamalardan uygun olan bir alım yöntemi ile boyuna kesitler çıkarılır. Bu Yönetmeliğe uygun </a:t>
            </a:r>
            <a:r>
              <a:rPr lang="tr-TR" sz="1800" dirty="0" err="1">
                <a:cs typeface="Times New Roman" panose="02020603050405020304" pitchFamily="18" charset="0"/>
              </a:rPr>
              <a:t>röperleme</a:t>
            </a:r>
            <a:r>
              <a:rPr lang="tr-TR" sz="1800" dirty="0">
                <a:cs typeface="Times New Roman" panose="02020603050405020304" pitchFamily="18" charset="0"/>
              </a:rPr>
              <a:t> yapılır ve planda gösterilir. Şebekeye ait ek harita hazırlanır</a:t>
            </a:r>
            <a:r>
              <a:rPr lang="tr-TR" sz="1800" dirty="0" smtClean="0">
                <a:cs typeface="Times New Roman" panose="02020603050405020304" pitchFamily="18" charset="0"/>
              </a:rPr>
              <a:t>.</a:t>
            </a:r>
          </a:p>
          <a:p>
            <a:pPr algn="just"/>
            <a:r>
              <a:rPr lang="tr-TR" sz="1800" dirty="0">
                <a:cs typeface="Times New Roman" panose="02020603050405020304" pitchFamily="18" charset="0"/>
              </a:rPr>
              <a:t>b) </a:t>
            </a:r>
            <a:r>
              <a:rPr lang="tr-TR" sz="1800" dirty="0" err="1">
                <a:cs typeface="Times New Roman" panose="02020603050405020304" pitchFamily="18" charset="0"/>
              </a:rPr>
              <a:t>Jeoteknik</a:t>
            </a:r>
            <a:r>
              <a:rPr lang="tr-TR" sz="1800" dirty="0">
                <a:cs typeface="Times New Roman" panose="02020603050405020304" pitchFamily="18" charset="0"/>
              </a:rPr>
              <a:t> çalışmalar; saha çalışmaları, laboratuvar çalışmaları ve büro çalışmaları aşamaları ile yürütülür.</a:t>
            </a:r>
          </a:p>
          <a:p>
            <a:pPr algn="just"/>
            <a:r>
              <a:rPr lang="tr-TR" sz="1800" dirty="0" smtClean="0">
                <a:cs typeface="Times New Roman" panose="02020603050405020304" pitchFamily="18" charset="0"/>
              </a:rPr>
              <a:t>c</a:t>
            </a:r>
            <a:r>
              <a:rPr lang="tr-TR" sz="1800" dirty="0">
                <a:cs typeface="Times New Roman" panose="02020603050405020304" pitchFamily="18" charset="0"/>
              </a:rPr>
              <a:t>) Araştırma çukuru ve sondajlarına ait </a:t>
            </a:r>
            <a:r>
              <a:rPr lang="tr-TR" sz="1800" dirty="0" err="1">
                <a:cs typeface="Times New Roman" panose="02020603050405020304" pitchFamily="18" charset="0"/>
              </a:rPr>
              <a:t>loglar</a:t>
            </a:r>
            <a:r>
              <a:rPr lang="tr-TR" sz="1800" dirty="0">
                <a:cs typeface="Times New Roman" panose="02020603050405020304" pitchFamily="18" charset="0"/>
              </a:rPr>
              <a:t> ile kot ve koordinat değerleri, laboratuvar çalışmalarına ait test sonuçları, proje alanı kapsamındaki zeminlere ait 1/5000 ölçekli zemin haritaları, araştırma çukur-sondaj </a:t>
            </a:r>
            <a:r>
              <a:rPr lang="tr-TR" sz="1800" dirty="0" err="1">
                <a:cs typeface="Times New Roman" panose="02020603050405020304" pitchFamily="18" charset="0"/>
              </a:rPr>
              <a:t>lokasyonları</a:t>
            </a:r>
            <a:r>
              <a:rPr lang="tr-TR" sz="1800" dirty="0">
                <a:cs typeface="Times New Roman" panose="02020603050405020304" pitchFamily="18" charset="0"/>
              </a:rPr>
              <a:t> planı ile idealize zemin profilleri, proje alanındaki hidrojeolojik şartların yansıtıldığı (yeraltı su seviyesi derinliğinin, eş yeraltı su derinlik eğrileri ile gösterildiği) zemin hidrojeolojik haritalarına yer verilir</a:t>
            </a:r>
            <a:r>
              <a:rPr lang="tr-TR" sz="1800" dirty="0" smtClean="0">
                <a:cs typeface="Times New Roman" panose="02020603050405020304" pitchFamily="18" charset="0"/>
              </a:rPr>
              <a:t>.</a:t>
            </a:r>
            <a:endParaRPr lang="tr-TR" sz="1800" dirty="0">
              <a:cs typeface="Times New Roman" panose="02020603050405020304" pitchFamily="18" charset="0"/>
            </a:endParaRPr>
          </a:p>
        </p:txBody>
      </p:sp>
    </p:spTree>
    <p:extLst>
      <p:ext uri="{BB962C8B-B14F-4D97-AF65-F5344CB8AC3E}">
        <p14:creationId xmlns:p14="http://schemas.microsoft.com/office/powerpoint/2010/main" val="3793053573"/>
      </p:ext>
    </p:extLst>
  </p:cSld>
  <p:clrMapOvr>
    <a:masterClrMapping/>
  </p:clrMapOvr>
  <p:transition spd="med">
    <p:cover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1306" y="692696"/>
            <a:ext cx="8315150" cy="5022914"/>
          </a:xfrm>
          <a:prstGeom prst="rect">
            <a:avLst/>
          </a:prstGeom>
        </p:spPr>
        <p:txBody>
          <a:bodyPr wrap="square">
            <a:spAutoFit/>
          </a:bodyPr>
          <a:lstStyle/>
          <a:p>
            <a:pPr algn="just"/>
            <a:r>
              <a:rPr lang="tr-TR" sz="1800" dirty="0">
                <a:cs typeface="Times New Roman" panose="02020603050405020304" pitchFamily="18" charset="0"/>
              </a:rPr>
              <a:t> </a:t>
            </a:r>
          </a:p>
          <a:p>
            <a:pPr algn="just"/>
            <a:r>
              <a:rPr lang="tr-TR" sz="1800" dirty="0">
                <a:cs typeface="Times New Roman" panose="02020603050405020304" pitchFamily="18" charset="0"/>
              </a:rPr>
              <a:t>ç) Tasarımda bölgedeki </a:t>
            </a:r>
            <a:r>
              <a:rPr lang="tr-TR" sz="1800" dirty="0" err="1">
                <a:cs typeface="Times New Roman" panose="02020603050405020304" pitchFamily="18" charset="0"/>
              </a:rPr>
              <a:t>topografik</a:t>
            </a:r>
            <a:r>
              <a:rPr lang="tr-TR" sz="1800" dirty="0">
                <a:cs typeface="Times New Roman" panose="02020603050405020304" pitchFamily="18" charset="0"/>
              </a:rPr>
              <a:t> ve jeolojik koşullara dikkat edilir. Derin açık kazı ve/veya kazısız inşa seçenekleri düşünülüyorsa tesviye eğrileri ile birlikte yeterli jeolojik veya </a:t>
            </a:r>
            <a:r>
              <a:rPr lang="tr-TR" sz="1800" dirty="0" err="1">
                <a:cs typeface="Times New Roman" panose="02020603050405020304" pitchFamily="18" charset="0"/>
              </a:rPr>
              <a:t>jeoteknik</a:t>
            </a:r>
            <a:r>
              <a:rPr lang="tr-TR" sz="1800" dirty="0">
                <a:cs typeface="Times New Roman" panose="02020603050405020304" pitchFamily="18" charset="0"/>
              </a:rPr>
              <a:t> araştırma verisi kullanılır.</a:t>
            </a:r>
          </a:p>
          <a:p>
            <a:pPr algn="just"/>
            <a:r>
              <a:rPr lang="tr-TR" sz="1800" dirty="0" smtClean="0">
                <a:cs typeface="Times New Roman" panose="02020603050405020304" pitchFamily="18" charset="0"/>
              </a:rPr>
              <a:t>d</a:t>
            </a:r>
            <a:r>
              <a:rPr lang="tr-TR" sz="1800" dirty="0">
                <a:cs typeface="Times New Roman" panose="02020603050405020304" pitchFamily="18" charset="0"/>
              </a:rPr>
              <a:t>) Güzergah seçimi ve inşa yöntemlerinin kesinleştirilmesi aşamasında zemin özellikleri ile ilgili detaylı analiz sonuçları kullanılır.</a:t>
            </a:r>
          </a:p>
          <a:p>
            <a:pPr algn="just"/>
            <a:r>
              <a:rPr lang="tr-TR" sz="1800" dirty="0" smtClean="0">
                <a:cs typeface="Times New Roman" panose="02020603050405020304" pitchFamily="18" charset="0"/>
              </a:rPr>
              <a:t>e</a:t>
            </a:r>
            <a:r>
              <a:rPr lang="tr-TR" sz="1800" dirty="0">
                <a:cs typeface="Times New Roman" panose="02020603050405020304" pitchFamily="18" charset="0"/>
              </a:rPr>
              <a:t>) Proje alanında daha önce değişik kurumlarca yapılmış tüm </a:t>
            </a:r>
            <a:r>
              <a:rPr lang="tr-TR" sz="1800" dirty="0" err="1" smtClean="0">
                <a:cs typeface="Times New Roman" panose="02020603050405020304" pitchFamily="18" charset="0"/>
              </a:rPr>
              <a:t>topografik</a:t>
            </a:r>
            <a:r>
              <a:rPr lang="tr-TR" sz="1800" dirty="0">
                <a:cs typeface="Times New Roman" panose="02020603050405020304" pitchFamily="18" charset="0"/>
              </a:rPr>
              <a:t>, jeolojik ve </a:t>
            </a:r>
            <a:r>
              <a:rPr lang="tr-TR" sz="1800" dirty="0" err="1">
                <a:cs typeface="Times New Roman" panose="02020603050405020304" pitchFamily="18" charset="0"/>
              </a:rPr>
              <a:t>geoteknik</a:t>
            </a:r>
            <a:r>
              <a:rPr lang="tr-TR" sz="1800" dirty="0">
                <a:cs typeface="Times New Roman" panose="02020603050405020304" pitchFamily="18" charset="0"/>
              </a:rPr>
              <a:t> zemin çalışmaları derlenerek; bölgesel jeolojik birimler ve yersel jeolojik yapının belirlendiği zemin ön </a:t>
            </a:r>
            <a:r>
              <a:rPr lang="tr-TR" sz="1800" dirty="0" err="1">
                <a:cs typeface="Times New Roman" panose="02020603050405020304" pitchFamily="18" charset="0"/>
              </a:rPr>
              <a:t>etüd</a:t>
            </a:r>
            <a:r>
              <a:rPr lang="tr-TR" sz="1800" dirty="0">
                <a:cs typeface="Times New Roman" panose="02020603050405020304" pitchFamily="18" charset="0"/>
              </a:rPr>
              <a:t> çalışmaları yapılır. Devamında projede yer alan tesislerin ve şebekenin yer alacağı jeolojik birimlerin </a:t>
            </a:r>
            <a:r>
              <a:rPr lang="tr-TR" sz="1800" dirty="0" err="1">
                <a:cs typeface="Times New Roman" panose="02020603050405020304" pitchFamily="18" charset="0"/>
              </a:rPr>
              <a:t>geoteknik</a:t>
            </a:r>
            <a:r>
              <a:rPr lang="tr-TR" sz="1800" dirty="0">
                <a:cs typeface="Times New Roman" panose="02020603050405020304" pitchFamily="18" charset="0"/>
              </a:rPr>
              <a:t> özelliklerinin belirlenmesi ve tasarımına yönelik hesapların gerçekleşmesi amacıyla; proje alanının jeolojik gözlemlerinin yapılması, araştırma çukurlarının ve/veya sondaj kuyularının açılması ve buralardan alınan suyun betona etkisini belirlemek ve gerekirse önlem almak için, yerinde deneyler ve zemin örnekleme çalışmaları yapılır</a:t>
            </a:r>
            <a:r>
              <a:rPr lang="tr-TR" sz="1800" dirty="0" smtClean="0">
                <a:cs typeface="Times New Roman" panose="02020603050405020304" pitchFamily="18" charset="0"/>
              </a:rPr>
              <a:t>.</a:t>
            </a:r>
          </a:p>
          <a:p>
            <a:pPr algn="just"/>
            <a:r>
              <a:rPr lang="tr-TR" sz="1800" dirty="0">
                <a:cs typeface="Times New Roman" panose="02020603050405020304" pitchFamily="18" charset="0"/>
              </a:rPr>
              <a:t>f) Yeraltı su seviyeleri belirlenirken mevsimsel değişiklikler dikkate alınır. Yeraltı su seviyeleri ile ilgili altyapı sisteminin bütünlüğüne zarar verebilecek hususlara ilişkin bilgi toplanır ve değerlendirilir.</a:t>
            </a:r>
            <a:endParaRPr lang="tr-TR" sz="1800" dirty="0">
              <a:cs typeface="Times New Roman" panose="02020603050405020304" pitchFamily="18" charset="0"/>
            </a:endParaRPr>
          </a:p>
        </p:txBody>
      </p:sp>
    </p:spTree>
    <p:extLst>
      <p:ext uri="{BB962C8B-B14F-4D97-AF65-F5344CB8AC3E}">
        <p14:creationId xmlns:p14="http://schemas.microsoft.com/office/powerpoint/2010/main" val="3746222298"/>
      </p:ext>
    </p:extLst>
  </p:cSld>
  <p:clrMapOvr>
    <a:masterClrMapping/>
  </p:clrMapOvr>
  <p:transition spd="med">
    <p:cover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9512" y="332656"/>
            <a:ext cx="8568952" cy="6309420"/>
          </a:xfrm>
          <a:prstGeom prst="rect">
            <a:avLst/>
          </a:prstGeom>
        </p:spPr>
        <p:txBody>
          <a:bodyPr wrap="square">
            <a:spAutoFit/>
          </a:bodyPr>
          <a:lstStyle/>
          <a:p>
            <a:pPr algn="just"/>
            <a:r>
              <a:rPr lang="tr-TR" sz="2000" dirty="0">
                <a:latin typeface="Times New Roman" panose="02020603050405020304" pitchFamily="18" charset="0"/>
                <a:cs typeface="Times New Roman" panose="02020603050405020304" pitchFamily="18" charset="0"/>
              </a:rPr>
              <a:t> </a:t>
            </a:r>
            <a:r>
              <a:rPr lang="tr-TR" sz="2000" b="1" dirty="0" smtClean="0">
                <a:solidFill>
                  <a:srgbClr val="0070C0"/>
                </a:solidFill>
                <a:latin typeface="Times New Roman" panose="02020603050405020304" pitchFamily="18" charset="0"/>
                <a:cs typeface="Times New Roman" panose="02020603050405020304" pitchFamily="18" charset="0"/>
              </a:rPr>
              <a:t>(</a:t>
            </a:r>
            <a:r>
              <a:rPr lang="tr-TR" sz="2000" b="1" dirty="0">
                <a:solidFill>
                  <a:srgbClr val="0070C0"/>
                </a:solidFill>
                <a:latin typeface="Times New Roman" panose="02020603050405020304" pitchFamily="18" charset="0"/>
                <a:cs typeface="Times New Roman" panose="02020603050405020304" pitchFamily="18" charset="0"/>
              </a:rPr>
              <a:t>3) Proje Çözüm Çalışmaları:</a:t>
            </a:r>
          </a:p>
          <a:p>
            <a:pPr algn="just"/>
            <a:r>
              <a:rPr lang="tr-TR" sz="2000" dirty="0" smtClean="0">
                <a:latin typeface="Times New Roman" panose="02020603050405020304" pitchFamily="18" charset="0"/>
                <a:cs typeface="Times New Roman" panose="02020603050405020304" pitchFamily="18" charset="0"/>
              </a:rPr>
              <a:t>a</a:t>
            </a:r>
            <a:r>
              <a:rPr lang="tr-TR" sz="2000" dirty="0">
                <a:latin typeface="Times New Roman" panose="02020603050405020304" pitchFamily="18" charset="0"/>
                <a:cs typeface="Times New Roman" panose="02020603050405020304" pitchFamily="18" charset="0"/>
              </a:rPr>
              <a:t>) Proje raporundan sonra meydana gelecek değişiklikler ile projenin, şebeke, toplayıcılar, ana toplayıcılar, </a:t>
            </a:r>
            <a:r>
              <a:rPr lang="tr-TR" sz="2000" dirty="0" err="1">
                <a:latin typeface="Times New Roman" panose="02020603050405020304" pitchFamily="18" charset="0"/>
                <a:cs typeface="Times New Roman" panose="02020603050405020304" pitchFamily="18" charset="0"/>
              </a:rPr>
              <a:t>kollektör</a:t>
            </a:r>
            <a:r>
              <a:rPr lang="tr-TR" sz="2000" dirty="0">
                <a:latin typeface="Times New Roman" panose="02020603050405020304" pitchFamily="18" charset="0"/>
                <a:cs typeface="Times New Roman" panose="02020603050405020304" pitchFamily="18" charset="0"/>
              </a:rPr>
              <a:t> projeleri ve sisteme entegre edilecek mevcut hatların tahkiki ile varsa terfi hattı ve terfi merkezi hidrolik hesapları ile terfi yeri mimari projeleri verilir.</a:t>
            </a:r>
          </a:p>
          <a:p>
            <a:pPr algn="just"/>
            <a:r>
              <a:rPr lang="tr-TR" sz="2000" dirty="0" smtClean="0">
                <a:latin typeface="Times New Roman" panose="02020603050405020304" pitchFamily="18" charset="0"/>
                <a:cs typeface="Times New Roman" panose="02020603050405020304" pitchFamily="18" charset="0"/>
              </a:rPr>
              <a:t>b</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Jeoteknik</a:t>
            </a:r>
            <a:r>
              <a:rPr lang="tr-TR" sz="2000" dirty="0">
                <a:latin typeface="Times New Roman" panose="02020603050405020304" pitchFamily="18" charset="0"/>
                <a:cs typeface="Times New Roman" panose="02020603050405020304" pitchFamily="18" charset="0"/>
              </a:rPr>
              <a:t> Çalışmalar kapsamında;</a:t>
            </a:r>
          </a:p>
          <a:p>
            <a:pPr algn="just"/>
            <a:r>
              <a:rPr lang="tr-TR" sz="2000" dirty="0" smtClean="0">
                <a:latin typeface="Times New Roman" panose="02020603050405020304" pitchFamily="18" charset="0"/>
                <a:cs typeface="Times New Roman" panose="02020603050405020304" pitchFamily="18" charset="0"/>
              </a:rPr>
              <a:t>1</a:t>
            </a:r>
            <a:r>
              <a:rPr lang="tr-TR" sz="2000" dirty="0">
                <a:latin typeface="Times New Roman" panose="02020603050405020304" pitchFamily="18" charset="0"/>
                <a:cs typeface="Times New Roman" panose="02020603050405020304" pitchFamily="18" charset="0"/>
              </a:rPr>
              <a:t>) Kanalizasyon borularının hendek içinde yerleştirilme şekilleri, geri dolgu işlemleri, boruların </a:t>
            </a:r>
            <a:r>
              <a:rPr lang="tr-TR" sz="2000" dirty="0" err="1">
                <a:latin typeface="Times New Roman" panose="02020603050405020304" pitchFamily="18" charset="0"/>
                <a:cs typeface="Times New Roman" panose="02020603050405020304" pitchFamily="18" charset="0"/>
              </a:rPr>
              <a:t>gömleklenmesi</a:t>
            </a:r>
            <a:r>
              <a:rPr lang="tr-TR" sz="2000" dirty="0">
                <a:latin typeface="Times New Roman" panose="02020603050405020304" pitchFamily="18" charset="0"/>
                <a:cs typeface="Times New Roman" panose="02020603050405020304" pitchFamily="18" charset="0"/>
              </a:rPr>
              <a:t> ve </a:t>
            </a:r>
            <a:r>
              <a:rPr lang="tr-TR" sz="2000" dirty="0" err="1">
                <a:latin typeface="Times New Roman" panose="02020603050405020304" pitchFamily="18" charset="0"/>
                <a:cs typeface="Times New Roman" panose="02020603050405020304" pitchFamily="18" charset="0"/>
              </a:rPr>
              <a:t>yataklanması</a:t>
            </a:r>
            <a:r>
              <a:rPr lang="tr-TR" sz="2000" dirty="0">
                <a:latin typeface="Times New Roman" panose="02020603050405020304" pitchFamily="18" charset="0"/>
                <a:cs typeface="Times New Roman" panose="02020603050405020304" pitchFamily="18" charset="0"/>
              </a:rPr>
              <a:t> tipleri ile gerekli olabilecek zemin iyileştirme analizleri EK-2’ye göre belirlenir.</a:t>
            </a:r>
          </a:p>
          <a:p>
            <a:pPr algn="just"/>
            <a:r>
              <a:rPr lang="tr-TR" sz="2000" dirty="0" smtClean="0">
                <a:latin typeface="Times New Roman" panose="02020603050405020304" pitchFamily="18" charset="0"/>
                <a:cs typeface="Times New Roman" panose="02020603050405020304" pitchFamily="18" charset="0"/>
              </a:rPr>
              <a:t>2</a:t>
            </a:r>
            <a:r>
              <a:rPr lang="tr-TR" sz="2000" dirty="0">
                <a:latin typeface="Times New Roman" panose="02020603050405020304" pitchFamily="18" charset="0"/>
                <a:cs typeface="Times New Roman" panose="02020603050405020304" pitchFamily="18" charset="0"/>
              </a:rPr>
              <a:t>) Tüm proje alanı kapsamında </a:t>
            </a:r>
            <a:r>
              <a:rPr lang="tr-TR" sz="2000" dirty="0" err="1">
                <a:latin typeface="Times New Roman" panose="02020603050405020304" pitchFamily="18" charset="0"/>
                <a:cs typeface="Times New Roman" panose="02020603050405020304" pitchFamily="18" charset="0"/>
              </a:rPr>
              <a:t>iksalı</a:t>
            </a:r>
            <a:r>
              <a:rPr lang="tr-TR" sz="2000" dirty="0">
                <a:latin typeface="Times New Roman" panose="02020603050405020304" pitchFamily="18" charset="0"/>
                <a:cs typeface="Times New Roman" panose="02020603050405020304" pitchFamily="18" charset="0"/>
              </a:rPr>
              <a:t> ve </a:t>
            </a:r>
            <a:r>
              <a:rPr lang="tr-TR" sz="2000" dirty="0" err="1">
                <a:latin typeface="Times New Roman" panose="02020603050405020304" pitchFamily="18" charset="0"/>
                <a:cs typeface="Times New Roman" panose="02020603050405020304" pitchFamily="18" charset="0"/>
              </a:rPr>
              <a:t>şevli</a:t>
            </a:r>
            <a:r>
              <a:rPr lang="tr-TR" sz="2000" dirty="0">
                <a:latin typeface="Times New Roman" panose="02020603050405020304" pitchFamily="18" charset="0"/>
                <a:cs typeface="Times New Roman" panose="02020603050405020304" pitchFamily="18" charset="0"/>
              </a:rPr>
              <a:t> kazının gerçekleştirilebileceği alanları gösteren </a:t>
            </a:r>
            <a:r>
              <a:rPr lang="tr-TR" sz="2000" dirty="0" err="1">
                <a:latin typeface="Times New Roman" panose="02020603050405020304" pitchFamily="18" charset="0"/>
                <a:cs typeface="Times New Roman" panose="02020603050405020304" pitchFamily="18" charset="0"/>
              </a:rPr>
              <a:t>iksa</a:t>
            </a:r>
            <a:r>
              <a:rPr lang="tr-TR" sz="2000" dirty="0">
                <a:latin typeface="Times New Roman" panose="02020603050405020304" pitchFamily="18" charset="0"/>
                <a:cs typeface="Times New Roman" panose="02020603050405020304" pitchFamily="18" charset="0"/>
              </a:rPr>
              <a:t> sistemleri haritaları oluşturularak, zemin </a:t>
            </a:r>
            <a:r>
              <a:rPr lang="tr-TR" sz="2000" dirty="0" err="1">
                <a:latin typeface="Times New Roman" panose="02020603050405020304" pitchFamily="18" charset="0"/>
                <a:cs typeface="Times New Roman" panose="02020603050405020304" pitchFamily="18" charset="0"/>
              </a:rPr>
              <a:t>jeoteknik</a:t>
            </a:r>
            <a:r>
              <a:rPr lang="tr-TR" sz="2000" dirty="0">
                <a:latin typeface="Times New Roman" panose="02020603050405020304" pitchFamily="18" charset="0"/>
                <a:cs typeface="Times New Roman" panose="02020603050405020304" pitchFamily="18" charset="0"/>
              </a:rPr>
              <a:t> parametrelerine bağlı, değişik tipte </a:t>
            </a:r>
            <a:r>
              <a:rPr lang="tr-TR" sz="2000" dirty="0" err="1">
                <a:latin typeface="Times New Roman" panose="02020603050405020304" pitchFamily="18" charset="0"/>
                <a:cs typeface="Times New Roman" panose="02020603050405020304" pitchFamily="18" charset="0"/>
              </a:rPr>
              <a:t>iksa</a:t>
            </a:r>
            <a:r>
              <a:rPr lang="tr-TR" sz="2000" dirty="0">
                <a:latin typeface="Times New Roman" panose="02020603050405020304" pitchFamily="18" charset="0"/>
                <a:cs typeface="Times New Roman" panose="02020603050405020304" pitchFamily="18" charset="0"/>
              </a:rPr>
              <a:t> sistemlerinin uygulanabileceği hatlar belirlenir.</a:t>
            </a:r>
          </a:p>
          <a:p>
            <a:pPr algn="just"/>
            <a:r>
              <a:rPr lang="tr-TR" sz="2000" dirty="0" smtClean="0">
                <a:latin typeface="Times New Roman" panose="02020603050405020304" pitchFamily="18" charset="0"/>
                <a:cs typeface="Times New Roman" panose="02020603050405020304" pitchFamily="18" charset="0"/>
              </a:rPr>
              <a:t>3</a:t>
            </a:r>
            <a:r>
              <a:rPr lang="tr-TR" sz="2000" dirty="0">
                <a:latin typeface="Times New Roman" panose="02020603050405020304" pitchFamily="18" charset="0"/>
                <a:cs typeface="Times New Roman" panose="02020603050405020304" pitchFamily="18" charset="0"/>
              </a:rPr>
              <a:t>) Uygulanabilecek her türlü zemin iyileştirme yöntemleri ile bu yöntemler için en güvenli, ekonomik ve teknik uygulanabilir alternatif gerekli mukayeseler yapılarak belirlenir</a:t>
            </a:r>
            <a:r>
              <a:rPr lang="tr-TR" sz="2000" dirty="0" smtClean="0">
                <a:latin typeface="Times New Roman" panose="02020603050405020304" pitchFamily="18" charset="0"/>
                <a:cs typeface="Times New Roman" panose="02020603050405020304" pitchFamily="18" charset="0"/>
              </a:rPr>
              <a:t>.</a:t>
            </a:r>
          </a:p>
          <a:p>
            <a:pPr algn="just"/>
            <a:r>
              <a:rPr lang="tr-TR" sz="2000" dirty="0">
                <a:cs typeface="Times New Roman" panose="02020603050405020304" pitchFamily="18" charset="0"/>
              </a:rPr>
              <a:t>4) Kanalizasyon sisteminin ağır yapılarının temel tasarımlarına yönelik olarak sıvılaşma analizi, zemin oturma-şişme özelliklerinin belirlenmesi ve zemin emniyet gerilmesi değerleri bulunarak, en uygun temel tipi belirlenir</a:t>
            </a:r>
            <a:r>
              <a:rPr lang="tr-TR" sz="2000" dirty="0" smtClean="0">
                <a:cs typeface="Times New Roman" panose="02020603050405020304" pitchFamily="18" charset="0"/>
              </a:rPr>
              <a:t>.</a:t>
            </a:r>
            <a:endParaRPr lang="tr-TR" sz="2000" dirty="0">
              <a:cs typeface="Times New Roman" panose="02020603050405020304" pitchFamily="18" charset="0"/>
            </a:endParaRPr>
          </a:p>
        </p:txBody>
      </p:sp>
    </p:spTree>
    <p:extLst>
      <p:ext uri="{BB962C8B-B14F-4D97-AF65-F5344CB8AC3E}">
        <p14:creationId xmlns:p14="http://schemas.microsoft.com/office/powerpoint/2010/main" val="2809579456"/>
      </p:ext>
    </p:extLst>
  </p:cSld>
  <p:clrMapOvr>
    <a:masterClrMapping/>
  </p:clrMapOvr>
  <p:transition spd="med">
    <p:cover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1520" y="332656"/>
            <a:ext cx="8352928" cy="6186309"/>
          </a:xfrm>
          <a:prstGeom prst="rect">
            <a:avLst/>
          </a:prstGeom>
        </p:spPr>
        <p:txBody>
          <a:bodyPr wrap="square">
            <a:spAutoFit/>
          </a:bodyPr>
          <a:lstStyle/>
          <a:p>
            <a:pPr algn="just"/>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5</a:t>
            </a:r>
            <a:r>
              <a:rPr lang="tr-TR" sz="2000" dirty="0">
                <a:latin typeface="Times New Roman" panose="02020603050405020304" pitchFamily="18" charset="0"/>
                <a:cs typeface="Times New Roman" panose="02020603050405020304" pitchFamily="18" charset="0"/>
              </a:rPr>
              <a:t>) Proje alanı kapsamında geçerli olacak kazı sınıf değerleri, kazı sınıf tabloları oluşturularak belirlenir.</a:t>
            </a:r>
          </a:p>
          <a:p>
            <a:pPr algn="just"/>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c</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Atıksuyun</a:t>
            </a:r>
            <a:r>
              <a:rPr lang="tr-TR" sz="2000" dirty="0">
                <a:latin typeface="Times New Roman" panose="02020603050405020304" pitchFamily="18" charset="0"/>
                <a:cs typeface="Times New Roman" panose="02020603050405020304" pitchFamily="18" charset="0"/>
              </a:rPr>
              <a:t>, arıtma ve/veya derin deniz deşarjı ile uzaklaştırılması halinde, arıtma ünitelerinin yerleri belirlenir, birinci ve ikinci kademe üniteleri boyutlandırılır, 1/500 ölçekli </a:t>
            </a:r>
            <a:r>
              <a:rPr lang="tr-TR" sz="2000" dirty="0" err="1">
                <a:latin typeface="Times New Roman" panose="02020603050405020304" pitchFamily="18" charset="0"/>
                <a:cs typeface="Times New Roman" panose="02020603050405020304" pitchFamily="18" charset="0"/>
              </a:rPr>
              <a:t>plankote</a:t>
            </a:r>
            <a:r>
              <a:rPr lang="tr-TR" sz="2000" dirty="0">
                <a:latin typeface="Times New Roman" panose="02020603050405020304" pitchFamily="18" charset="0"/>
                <a:cs typeface="Times New Roman" panose="02020603050405020304" pitchFamily="18" charset="0"/>
              </a:rPr>
              <a:t> üzerinde gösterilir. Arıtma tesisi karakteristik cetveli ve/veya derin deniz deşarjı boyuna kesiti, hendek kesitleri ile </a:t>
            </a:r>
            <a:r>
              <a:rPr lang="tr-TR" sz="2000" dirty="0" err="1">
                <a:latin typeface="Times New Roman" panose="02020603050405020304" pitchFamily="18" charset="0"/>
                <a:cs typeface="Times New Roman" panose="02020603050405020304" pitchFamily="18" charset="0"/>
              </a:rPr>
              <a:t>difüzör</a:t>
            </a:r>
            <a:r>
              <a:rPr lang="tr-TR" sz="2000" dirty="0">
                <a:latin typeface="Times New Roman" panose="02020603050405020304" pitchFamily="18" charset="0"/>
                <a:cs typeface="Times New Roman" panose="02020603050405020304" pitchFamily="18" charset="0"/>
              </a:rPr>
              <a:t> ve seyrelme hesapları verilir. Deniz deşarjı için temin edilecek </a:t>
            </a:r>
            <a:r>
              <a:rPr lang="tr-TR" sz="2000" dirty="0" err="1">
                <a:latin typeface="Times New Roman" panose="02020603050405020304" pitchFamily="18" charset="0"/>
                <a:cs typeface="Times New Roman" panose="02020603050405020304" pitchFamily="18" charset="0"/>
              </a:rPr>
              <a:t>batimetrik</a:t>
            </a:r>
            <a:r>
              <a:rPr lang="tr-TR" sz="2000" dirty="0">
                <a:latin typeface="Times New Roman" panose="02020603050405020304" pitchFamily="18" charset="0"/>
                <a:cs typeface="Times New Roman" panose="02020603050405020304" pitchFamily="18" charset="0"/>
              </a:rPr>
              <a:t> deniz haritalarından yararlanılarak deşarj borusu cinsleri ile yaklaşık boru çapı ve boyu, teorik deşarj standartlarına göre tespit edilir.</a:t>
            </a:r>
          </a:p>
          <a:p>
            <a:pPr algn="just"/>
            <a:r>
              <a:rPr lang="tr-TR" sz="2000" dirty="0" smtClean="0">
                <a:latin typeface="Times New Roman" panose="02020603050405020304" pitchFamily="18" charset="0"/>
                <a:cs typeface="Times New Roman" panose="02020603050405020304" pitchFamily="18" charset="0"/>
              </a:rPr>
              <a:t>ç</a:t>
            </a:r>
            <a:r>
              <a:rPr lang="tr-TR" sz="2000" dirty="0">
                <a:latin typeface="Times New Roman" panose="02020603050405020304" pitchFamily="18" charset="0"/>
                <a:cs typeface="Times New Roman" panose="02020603050405020304" pitchFamily="18" charset="0"/>
              </a:rPr>
              <a:t>) Şebeke planlarında koordinat ve pafta </a:t>
            </a:r>
            <a:r>
              <a:rPr lang="tr-TR" sz="2000" dirty="0" err="1">
                <a:latin typeface="Times New Roman" panose="02020603050405020304" pitchFamily="18" charset="0"/>
                <a:cs typeface="Times New Roman" panose="02020603050405020304" pitchFamily="18" charset="0"/>
              </a:rPr>
              <a:t>grid</a:t>
            </a:r>
            <a:r>
              <a:rPr lang="tr-TR" sz="2000" dirty="0">
                <a:latin typeface="Times New Roman" panose="02020603050405020304" pitchFamily="18" charset="0"/>
                <a:cs typeface="Times New Roman" panose="02020603050405020304" pitchFamily="18" charset="0"/>
              </a:rPr>
              <a:t> değerleri ve varsa gecekondu önleme bölgeleri ile küçük sanayi siteleri hudutları proje üzerinde ayrı ayrı </a:t>
            </a:r>
            <a:r>
              <a:rPr lang="tr-TR" sz="2000" dirty="0" err="1">
                <a:latin typeface="Times New Roman" panose="02020603050405020304" pitchFamily="18" charset="0"/>
                <a:cs typeface="Times New Roman" panose="02020603050405020304" pitchFamily="18" charset="0"/>
              </a:rPr>
              <a:t>notasyonlarla</a:t>
            </a:r>
            <a:r>
              <a:rPr lang="tr-TR" sz="2000" dirty="0">
                <a:latin typeface="Times New Roman" panose="02020603050405020304" pitchFamily="18" charset="0"/>
                <a:cs typeface="Times New Roman" panose="02020603050405020304" pitchFamily="18" charset="0"/>
              </a:rPr>
              <a:t> gösterilir.</a:t>
            </a:r>
          </a:p>
          <a:p>
            <a:pPr algn="just"/>
            <a:r>
              <a:rPr lang="tr-TR" sz="2000" b="1" dirty="0" smtClean="0">
                <a:solidFill>
                  <a:srgbClr val="0070C0"/>
                </a:solidFill>
                <a:latin typeface="Times New Roman" panose="02020603050405020304" pitchFamily="18" charset="0"/>
                <a:cs typeface="Times New Roman" panose="02020603050405020304" pitchFamily="18" charset="0"/>
              </a:rPr>
              <a:t>(</a:t>
            </a:r>
            <a:r>
              <a:rPr lang="tr-TR" sz="2000" b="1" dirty="0">
                <a:solidFill>
                  <a:srgbClr val="0070C0"/>
                </a:solidFill>
                <a:latin typeface="Times New Roman" panose="02020603050405020304" pitchFamily="18" charset="0"/>
                <a:cs typeface="Times New Roman" panose="02020603050405020304" pitchFamily="18" charset="0"/>
              </a:rPr>
              <a:t>4) Detay Proje Çalışmaları:</a:t>
            </a:r>
          </a:p>
          <a:p>
            <a:pPr algn="just"/>
            <a:r>
              <a:rPr lang="tr-TR" sz="2000" dirty="0" smtClean="0">
                <a:latin typeface="Times New Roman" panose="02020603050405020304" pitchFamily="18" charset="0"/>
                <a:cs typeface="Times New Roman" panose="02020603050405020304" pitchFamily="18" charset="0"/>
              </a:rPr>
              <a:t>a</a:t>
            </a:r>
            <a:r>
              <a:rPr lang="tr-TR" sz="2000" dirty="0">
                <a:latin typeface="Times New Roman" panose="02020603050405020304" pitchFamily="18" charset="0"/>
                <a:cs typeface="Times New Roman" panose="02020603050405020304" pitchFamily="18" charset="0"/>
              </a:rPr>
              <a:t>) Tüm detay projelerde; terfi merkezi onaylı </a:t>
            </a:r>
            <a:r>
              <a:rPr lang="tr-TR" sz="2000" dirty="0" err="1">
                <a:latin typeface="Times New Roman" panose="02020603050405020304" pitchFamily="18" charset="0"/>
                <a:cs typeface="Times New Roman" panose="02020603050405020304" pitchFamily="18" charset="0"/>
              </a:rPr>
              <a:t>plankoteleri</a:t>
            </a:r>
            <a:r>
              <a:rPr lang="tr-TR" sz="2000" dirty="0">
                <a:latin typeface="Times New Roman" panose="02020603050405020304" pitchFamily="18" charset="0"/>
                <a:cs typeface="Times New Roman" panose="02020603050405020304" pitchFamily="18" charset="0"/>
              </a:rPr>
              <a:t> ile betonarme statik, elektrik, sıhhi tesisat, havalandırma tesisatı hesaplarının, dere, karayolu, köprü geçişi mevcut altyapı tesisleri ile kesişme detay projeleri, gerekmesi halinde </a:t>
            </a:r>
            <a:r>
              <a:rPr lang="tr-TR" sz="2000" dirty="0" err="1">
                <a:latin typeface="Times New Roman" panose="02020603050405020304" pitchFamily="18" charset="0"/>
                <a:cs typeface="Times New Roman" panose="02020603050405020304" pitchFamily="18" charset="0"/>
              </a:rPr>
              <a:t>yataklama</a:t>
            </a:r>
            <a:r>
              <a:rPr lang="tr-TR" sz="2000" dirty="0">
                <a:latin typeface="Times New Roman" panose="02020603050405020304" pitchFamily="18" charset="0"/>
                <a:cs typeface="Times New Roman" panose="02020603050405020304" pitchFamily="18" charset="0"/>
              </a:rPr>
              <a:t> projeleri, temel ıslah projeleri, 1000 mm ve daha büyük çaplı borulara ait dönüş ve birleşim bacaları hesap ve projeleri ile özel sanat yapıları projelerine yer verilir.</a:t>
            </a:r>
          </a:p>
        </p:txBody>
      </p:sp>
    </p:spTree>
    <p:extLst>
      <p:ext uri="{BB962C8B-B14F-4D97-AF65-F5344CB8AC3E}">
        <p14:creationId xmlns:p14="http://schemas.microsoft.com/office/powerpoint/2010/main" val="1049412289"/>
      </p:ext>
    </p:extLst>
  </p:cSld>
  <p:clrMapOvr>
    <a:masterClrMapping/>
  </p:clrMapOvr>
  <p:transition spd="med">
    <p:cover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1520" y="980728"/>
            <a:ext cx="8352928" cy="5016758"/>
          </a:xfrm>
          <a:prstGeom prst="rect">
            <a:avLst/>
          </a:prstGeom>
        </p:spPr>
        <p:txBody>
          <a:bodyPr wrap="square">
            <a:spAutoFit/>
          </a:bodyPr>
          <a:lstStyle/>
          <a:p>
            <a:pPr algn="just"/>
            <a:r>
              <a:rPr lang="tr-TR" sz="2000" dirty="0">
                <a:latin typeface="Times New Roman" panose="02020603050405020304" pitchFamily="18" charset="0"/>
                <a:cs typeface="Times New Roman" panose="02020603050405020304" pitchFamily="18" charset="0"/>
              </a:rPr>
              <a:t>b) </a:t>
            </a:r>
            <a:r>
              <a:rPr lang="tr-TR" sz="2000" dirty="0" err="1">
                <a:latin typeface="Times New Roman" panose="02020603050405020304" pitchFamily="18" charset="0"/>
                <a:cs typeface="Times New Roman" panose="02020603050405020304" pitchFamily="18" charset="0"/>
              </a:rPr>
              <a:t>Atıksu</a:t>
            </a:r>
            <a:r>
              <a:rPr lang="tr-TR" sz="2000" dirty="0">
                <a:latin typeface="Times New Roman" panose="02020603050405020304" pitchFamily="18" charset="0"/>
                <a:cs typeface="Times New Roman" panose="02020603050405020304" pitchFamily="18" charset="0"/>
              </a:rPr>
              <a:t> toplama ve uzaklaştırma sistemlerinin hidrolik tasarımına ilişkin bilgiler EK-1’de yer almaktadır. </a:t>
            </a:r>
            <a:r>
              <a:rPr lang="tr-TR" sz="2000" dirty="0" err="1">
                <a:latin typeface="Times New Roman" panose="02020603050405020304" pitchFamily="18" charset="0"/>
                <a:cs typeface="Times New Roman" panose="02020603050405020304" pitchFamily="18" charset="0"/>
              </a:rPr>
              <a:t>Atıksu</a:t>
            </a:r>
            <a:r>
              <a:rPr lang="tr-TR" sz="2000" dirty="0">
                <a:latin typeface="Times New Roman" panose="02020603050405020304" pitchFamily="18" charset="0"/>
                <a:cs typeface="Times New Roman" panose="02020603050405020304" pitchFamily="18" charset="0"/>
              </a:rPr>
              <a:t> toplama ve uzaklaştırma sistemlerine gelen </a:t>
            </a:r>
            <a:r>
              <a:rPr lang="tr-TR" sz="2000" dirty="0" err="1">
                <a:latin typeface="Times New Roman" panose="02020603050405020304" pitchFamily="18" charset="0"/>
                <a:cs typeface="Times New Roman" panose="02020603050405020304" pitchFamily="18" charset="0"/>
              </a:rPr>
              <a:t>atıksu</a:t>
            </a:r>
            <a:r>
              <a:rPr lang="tr-TR" sz="2000" dirty="0">
                <a:latin typeface="Times New Roman" panose="02020603050405020304" pitchFamily="18" charset="0"/>
                <a:cs typeface="Times New Roman" panose="02020603050405020304" pitchFamily="18" charset="0"/>
              </a:rPr>
              <a:t> debileri nüfus ve kişi başına tüketilen su miktarına bakılarak belirlenir.</a:t>
            </a:r>
          </a:p>
          <a:p>
            <a:pPr algn="just"/>
            <a:r>
              <a:rPr lang="tr-TR" sz="2000" dirty="0" smtClean="0">
                <a:latin typeface="Times New Roman" panose="02020603050405020304" pitchFamily="18" charset="0"/>
                <a:cs typeface="Times New Roman" panose="02020603050405020304" pitchFamily="18" charset="0"/>
              </a:rPr>
              <a:t>1</a:t>
            </a:r>
            <a:r>
              <a:rPr lang="tr-TR" sz="2000" dirty="0">
                <a:latin typeface="Times New Roman" panose="02020603050405020304" pitchFamily="18" charset="0"/>
                <a:cs typeface="Times New Roman" panose="02020603050405020304" pitchFamily="18" charset="0"/>
              </a:rPr>
              <a:t>) Yeni gelişim alanlarından kaynaklanan ve/veya mevcut gelişme alanlarından gelen yükler planlama süresinde göz önünde bulundurulur.</a:t>
            </a:r>
          </a:p>
          <a:p>
            <a:pPr algn="just"/>
            <a:r>
              <a:rPr lang="tr-TR" sz="2000" dirty="0" smtClean="0">
                <a:latin typeface="Times New Roman" panose="02020603050405020304" pitchFamily="18" charset="0"/>
                <a:cs typeface="Times New Roman" panose="02020603050405020304" pitchFamily="18" charset="0"/>
              </a:rPr>
              <a:t>2</a:t>
            </a:r>
            <a:r>
              <a:rPr lang="tr-TR" sz="2000" dirty="0">
                <a:latin typeface="Times New Roman" panose="02020603050405020304" pitchFamily="18" charset="0"/>
                <a:cs typeface="Times New Roman" panose="02020603050405020304" pitchFamily="18" charset="0"/>
              </a:rPr>
              <a:t>) Kişi başına evsel amaçlı su tüketim miktarları EK-1’e göre belirlenir.</a:t>
            </a:r>
          </a:p>
          <a:p>
            <a:pPr algn="just"/>
            <a:r>
              <a:rPr lang="tr-TR" sz="2000" dirty="0" smtClean="0">
                <a:latin typeface="Times New Roman" panose="02020603050405020304" pitchFamily="18" charset="0"/>
                <a:cs typeface="Times New Roman" panose="02020603050405020304" pitchFamily="18" charset="0"/>
              </a:rPr>
              <a:t>3</a:t>
            </a:r>
            <a:r>
              <a:rPr lang="tr-TR" sz="2000" dirty="0">
                <a:latin typeface="Times New Roman" panose="02020603050405020304" pitchFamily="18" charset="0"/>
                <a:cs typeface="Times New Roman" panose="02020603050405020304" pitchFamily="18" charset="0"/>
              </a:rPr>
              <a:t>) Endüstriyel ve/veya ticari su kullanımı varsa, bunlardan kaynaklanan </a:t>
            </a:r>
            <a:r>
              <a:rPr lang="tr-TR" sz="2000" dirty="0" err="1">
                <a:latin typeface="Times New Roman" panose="02020603050405020304" pitchFamily="18" charset="0"/>
                <a:cs typeface="Times New Roman" panose="02020603050405020304" pitchFamily="18" charset="0"/>
              </a:rPr>
              <a:t>atıksu</a:t>
            </a:r>
            <a:r>
              <a:rPr lang="tr-TR" sz="2000" dirty="0">
                <a:latin typeface="Times New Roman" panose="02020603050405020304" pitchFamily="18" charset="0"/>
                <a:cs typeface="Times New Roman" panose="02020603050405020304" pitchFamily="18" charset="0"/>
              </a:rPr>
              <a:t> miktarları evsel </a:t>
            </a:r>
            <a:r>
              <a:rPr lang="tr-TR" sz="2000" dirty="0" err="1">
                <a:latin typeface="Times New Roman" panose="02020603050405020304" pitchFamily="18" charset="0"/>
                <a:cs typeface="Times New Roman" panose="02020603050405020304" pitchFamily="18" charset="0"/>
              </a:rPr>
              <a:t>atıksu</a:t>
            </a:r>
            <a:r>
              <a:rPr lang="tr-TR" sz="2000" dirty="0">
                <a:latin typeface="Times New Roman" panose="02020603050405020304" pitchFamily="18" charset="0"/>
                <a:cs typeface="Times New Roman" panose="02020603050405020304" pitchFamily="18" charset="0"/>
              </a:rPr>
              <a:t> debilerine eklenir.</a:t>
            </a:r>
          </a:p>
          <a:p>
            <a:pPr algn="just"/>
            <a:r>
              <a:rPr lang="tr-TR" sz="2000" dirty="0" smtClean="0">
                <a:latin typeface="Times New Roman" panose="02020603050405020304" pitchFamily="18" charset="0"/>
                <a:cs typeface="Times New Roman" panose="02020603050405020304" pitchFamily="18" charset="0"/>
              </a:rPr>
              <a:t>4</a:t>
            </a:r>
            <a:r>
              <a:rPr lang="tr-TR" sz="2000" dirty="0">
                <a:latin typeface="Times New Roman" panose="02020603050405020304" pitchFamily="18" charset="0"/>
                <a:cs typeface="Times New Roman" panose="02020603050405020304" pitchFamily="18" charset="0"/>
              </a:rPr>
              <a:t>) Pik debilerin seçiminde EK-1’de yer alan yöntem kullanılır.</a:t>
            </a:r>
          </a:p>
          <a:p>
            <a:pPr algn="just"/>
            <a:r>
              <a:rPr lang="tr-TR" sz="2000" dirty="0" smtClean="0">
                <a:latin typeface="Times New Roman" panose="02020603050405020304" pitchFamily="18" charset="0"/>
                <a:cs typeface="Times New Roman" panose="02020603050405020304" pitchFamily="18" charset="0"/>
              </a:rPr>
              <a:t>c</a:t>
            </a:r>
            <a:r>
              <a:rPr lang="tr-TR" sz="2000" dirty="0">
                <a:latin typeface="Times New Roman" panose="02020603050405020304" pitchFamily="18" charset="0"/>
                <a:cs typeface="Times New Roman" panose="02020603050405020304" pitchFamily="18" charset="0"/>
              </a:rPr>
              <a:t>) Boru hatları belirlenen tasarım debisini taşıyacak, katı madde birikimini engelleyecek, tıkanma risklerini azaltacak ve bakım işlerini kolaylaştıracak şekilde tasarlanır. Borularda hidrolik hesaplar ve yük kayıpları için EK-1’de yer alan denklemler kullanılır. Yük kayıpları hesaplanırken, tortuların engellenemediği yerlerde azalan kesit alanı dikkate alınır</a:t>
            </a:r>
            <a:r>
              <a:rPr lang="tr-TR" sz="2000" dirty="0" smtClean="0">
                <a:latin typeface="Times New Roman" panose="02020603050405020304" pitchFamily="18" charset="0"/>
                <a:cs typeface="Times New Roman" panose="02020603050405020304" pitchFamily="18" charset="0"/>
              </a:rPr>
              <a:t>.</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8869698"/>
      </p:ext>
    </p:extLst>
  </p:cSld>
  <p:clrMapOvr>
    <a:masterClrMapping/>
  </p:clrMapOvr>
  <p:transition spd="med">
    <p:cover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3528" y="620688"/>
            <a:ext cx="8496944" cy="5201424"/>
          </a:xfrm>
          <a:prstGeom prst="rect">
            <a:avLst/>
          </a:prstGeom>
        </p:spPr>
        <p:txBody>
          <a:bodyPr wrap="square">
            <a:spAutoFit/>
          </a:bodyPr>
          <a:lstStyle/>
          <a:p>
            <a:pPr algn="just"/>
            <a:r>
              <a:rPr lang="tr-TR" sz="2000" dirty="0">
                <a:cs typeface="Times New Roman" panose="02020603050405020304" pitchFamily="18" charset="0"/>
              </a:rPr>
              <a:t>ç) Eğimlerin yüksek olduğu yerlerde hava sıkışması ve etkileri, hidrojen sülfür emisyonları, erozyon etkileri, hidrolik sıçramalar ve çalışanlar için iş güvenliği tedbirleri göz önünde bulundurulur. Böyle durumlarda </a:t>
            </a:r>
            <a:r>
              <a:rPr lang="tr-TR" sz="2000" dirty="0" err="1">
                <a:cs typeface="Times New Roman" panose="02020603050405020304" pitchFamily="18" charset="0"/>
              </a:rPr>
              <a:t>şütlü</a:t>
            </a:r>
            <a:r>
              <a:rPr lang="tr-TR" sz="2000" dirty="0">
                <a:cs typeface="Times New Roman" panose="02020603050405020304" pitchFamily="18" charset="0"/>
              </a:rPr>
              <a:t> bacalar kullanılarak statik yük kontrollü bir şekilde azaltılır.</a:t>
            </a:r>
          </a:p>
          <a:p>
            <a:pPr algn="just"/>
            <a:r>
              <a:rPr lang="tr-TR" sz="2000" dirty="0" smtClean="0">
                <a:latin typeface="Times New Roman" panose="02020603050405020304" pitchFamily="18" charset="0"/>
                <a:cs typeface="Times New Roman" panose="02020603050405020304" pitchFamily="18" charset="0"/>
              </a:rPr>
              <a:t>d</a:t>
            </a:r>
            <a:r>
              <a:rPr lang="tr-TR" sz="2000" dirty="0">
                <a:latin typeface="Times New Roman" panose="02020603050405020304" pitchFamily="18" charset="0"/>
                <a:cs typeface="Times New Roman" panose="02020603050405020304" pitchFamily="18" charset="0"/>
              </a:rPr>
              <a:t>) Cazibeli deşarjın yapılacağı yerlerde deşarj kanalının taban kotu serbest düşmeye imkan sağlayacak şekilde, alıcı noktadaki en yüksek su seviyesinden daha yukarıda olacak şekilde tasarlanır. Bunun mümkün olmaması durumunda </a:t>
            </a:r>
            <a:r>
              <a:rPr lang="tr-TR" sz="2000" dirty="0" err="1">
                <a:latin typeface="Times New Roman" panose="02020603050405020304" pitchFamily="18" charset="0"/>
                <a:cs typeface="Times New Roman" panose="02020603050405020304" pitchFamily="18" charset="0"/>
              </a:rPr>
              <a:t>çekvalf</a:t>
            </a:r>
            <a:r>
              <a:rPr lang="tr-TR" sz="2000" dirty="0">
                <a:latin typeface="Times New Roman" panose="02020603050405020304" pitchFamily="18" charset="0"/>
                <a:cs typeface="Times New Roman" panose="02020603050405020304" pitchFamily="18" charset="0"/>
              </a:rPr>
              <a:t> kullanılır.</a:t>
            </a:r>
          </a:p>
          <a:p>
            <a:pPr algn="just"/>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e</a:t>
            </a:r>
            <a:r>
              <a:rPr lang="tr-TR" sz="2000" dirty="0">
                <a:latin typeface="Times New Roman" panose="02020603050405020304" pitchFamily="18" charset="0"/>
                <a:cs typeface="Times New Roman" panose="02020603050405020304" pitchFamily="18" charset="0"/>
              </a:rPr>
              <a:t>) Aşırı derinliklerden kaçınmak ve </a:t>
            </a:r>
            <a:r>
              <a:rPr lang="tr-TR" sz="2000" dirty="0" err="1">
                <a:latin typeface="Times New Roman" panose="02020603050405020304" pitchFamily="18" charset="0"/>
                <a:cs typeface="Times New Roman" panose="02020603050405020304" pitchFamily="18" charset="0"/>
              </a:rPr>
              <a:t>atıksu</a:t>
            </a:r>
            <a:r>
              <a:rPr lang="tr-TR" sz="2000" dirty="0">
                <a:latin typeface="Times New Roman" panose="02020603050405020304" pitchFamily="18" charset="0"/>
                <a:cs typeface="Times New Roman" panose="02020603050405020304" pitchFamily="18" charset="0"/>
              </a:rPr>
              <a:t> toplanan bölgedeki düşük kotlu alanlarda taşma riskini önlemek amacıyla veya ters sifon yapılması mümkün olmayan uçurum, akarsu yatağı veya demiryolu gibi yerlerle </a:t>
            </a:r>
            <a:r>
              <a:rPr lang="tr-TR" sz="2000" dirty="0" err="1">
                <a:latin typeface="Times New Roman" panose="02020603050405020304" pitchFamily="18" charset="0"/>
                <a:cs typeface="Times New Roman" panose="02020603050405020304" pitchFamily="18" charset="0"/>
              </a:rPr>
              <a:t>atıksu</a:t>
            </a:r>
            <a:r>
              <a:rPr lang="tr-TR" sz="2000" dirty="0">
                <a:latin typeface="Times New Roman" panose="02020603050405020304" pitchFamily="18" charset="0"/>
                <a:cs typeface="Times New Roman" panose="02020603050405020304" pitchFamily="18" charset="0"/>
              </a:rPr>
              <a:t> arıtma tesisine cazibeli deşarjın mümkün olmadığı durumlarda </a:t>
            </a:r>
            <a:r>
              <a:rPr lang="tr-TR" sz="2000" dirty="0" err="1">
                <a:latin typeface="Times New Roman" panose="02020603050405020304" pitchFamily="18" charset="0"/>
                <a:cs typeface="Times New Roman" panose="02020603050405020304" pitchFamily="18" charset="0"/>
              </a:rPr>
              <a:t>atıksuyun</a:t>
            </a:r>
            <a:r>
              <a:rPr lang="tr-TR" sz="2000" dirty="0">
                <a:latin typeface="Times New Roman" panose="02020603050405020304" pitchFamily="18" charset="0"/>
                <a:cs typeface="Times New Roman" panose="02020603050405020304" pitchFamily="18" charset="0"/>
              </a:rPr>
              <a:t> pompalanması için bir pompa tesisi düşünülür. Terfi üniteleri projeleri EK-1’de belirtilen hususlar dikkate alınarak yapılır.</a:t>
            </a:r>
          </a:p>
          <a:p>
            <a:pPr algn="just"/>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f</a:t>
            </a:r>
            <a:r>
              <a:rPr lang="tr-TR" sz="2000" dirty="0">
                <a:latin typeface="Times New Roman" panose="02020603050405020304" pitchFamily="18" charset="0"/>
                <a:cs typeface="Times New Roman" panose="02020603050405020304" pitchFamily="18" charset="0"/>
              </a:rPr>
              <a:t>) Pompa istasyonu kullanılmasının gerekli olduğu durumlarda, tüm maliyetler göz önünde bulundurularak en uygun pompa istasyonu sayısı ve yerleri belirlenir</a:t>
            </a:r>
            <a:r>
              <a:rPr lang="tr-TR" sz="2000" dirty="0" smtClean="0">
                <a:latin typeface="Times New Roman" panose="02020603050405020304" pitchFamily="18" charset="0"/>
                <a:cs typeface="Times New Roman" panose="02020603050405020304" pitchFamily="18" charset="0"/>
              </a:rPr>
              <a:t>.</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2422898"/>
      </p:ext>
    </p:extLst>
  </p:cSld>
  <p:clrMapOvr>
    <a:masterClrMapping/>
  </p:clrMapOvr>
  <p:transition spd="med">
    <p:cover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7504" y="332656"/>
            <a:ext cx="8640960" cy="5509200"/>
          </a:xfrm>
          <a:prstGeom prst="rect">
            <a:avLst/>
          </a:prstGeom>
        </p:spPr>
        <p:txBody>
          <a:bodyPr wrap="square">
            <a:spAutoFit/>
          </a:bodyPr>
          <a:lstStyle/>
          <a:p>
            <a:pPr algn="just"/>
            <a:r>
              <a:rPr lang="tr-TR" sz="2000" b="1" dirty="0">
                <a:solidFill>
                  <a:srgbClr val="0070C0"/>
                </a:solidFill>
                <a:cs typeface="Times New Roman" panose="02020603050405020304" pitchFamily="18" charset="0"/>
              </a:rPr>
              <a:t>BEŞİNCİ BÖLÜM</a:t>
            </a:r>
          </a:p>
          <a:p>
            <a:pPr algn="just"/>
            <a:r>
              <a:rPr lang="tr-TR" sz="2000" dirty="0">
                <a:cs typeface="Times New Roman" panose="02020603050405020304" pitchFamily="18" charset="0"/>
              </a:rPr>
              <a:t>Kanalizasyon Sistemlerinin Yapımına İlişkin Esaslar</a:t>
            </a:r>
          </a:p>
          <a:p>
            <a:pPr algn="just"/>
            <a:r>
              <a:rPr lang="tr-TR" sz="2000" b="1" dirty="0" smtClean="0">
                <a:solidFill>
                  <a:srgbClr val="0070C0"/>
                </a:solidFill>
                <a:cs typeface="Times New Roman" panose="02020603050405020304" pitchFamily="18" charset="0"/>
              </a:rPr>
              <a:t>Genel </a:t>
            </a:r>
            <a:r>
              <a:rPr lang="tr-TR" sz="2000" b="1" dirty="0">
                <a:solidFill>
                  <a:srgbClr val="0070C0"/>
                </a:solidFill>
                <a:cs typeface="Times New Roman" panose="02020603050405020304" pitchFamily="18" charset="0"/>
              </a:rPr>
              <a:t>esaslar</a:t>
            </a:r>
          </a:p>
          <a:p>
            <a:pPr algn="just"/>
            <a:r>
              <a:rPr lang="tr-TR" sz="2000" dirty="0">
                <a:cs typeface="Times New Roman" panose="02020603050405020304" pitchFamily="18" charset="0"/>
              </a:rPr>
              <a:t> </a:t>
            </a:r>
            <a:r>
              <a:rPr lang="tr-TR" sz="2000" b="1" dirty="0" smtClean="0">
                <a:cs typeface="Times New Roman" panose="02020603050405020304" pitchFamily="18" charset="0"/>
              </a:rPr>
              <a:t>MADDE </a:t>
            </a:r>
            <a:r>
              <a:rPr lang="tr-TR" sz="2000" b="1" dirty="0">
                <a:cs typeface="Times New Roman" panose="02020603050405020304" pitchFamily="18" charset="0"/>
              </a:rPr>
              <a:t>14 </a:t>
            </a:r>
            <a:r>
              <a:rPr lang="tr-TR" sz="2000" dirty="0">
                <a:cs typeface="Times New Roman" panose="02020603050405020304" pitchFamily="18" charset="0"/>
              </a:rPr>
              <a:t>– (1) Kanalizasyon sistemleri, tasarımına uygun olarak inşa edilir. Yeni sistemlerin </a:t>
            </a:r>
            <a:r>
              <a:rPr lang="tr-TR" sz="2000" dirty="0" err="1">
                <a:cs typeface="Times New Roman" panose="02020603050405020304" pitchFamily="18" charset="0"/>
              </a:rPr>
              <a:t>inşaası</a:t>
            </a:r>
            <a:r>
              <a:rPr lang="tr-TR" sz="2000" dirty="0">
                <a:cs typeface="Times New Roman" panose="02020603050405020304" pitchFamily="18" charset="0"/>
              </a:rPr>
              <a:t> veya mevcut sistemlerin yenilenmesi için bu maddedeki şartlar uygulanır.</a:t>
            </a:r>
          </a:p>
          <a:p>
            <a:pPr algn="just"/>
            <a:r>
              <a:rPr lang="tr-TR" sz="2000" b="1" dirty="0" smtClean="0">
                <a:solidFill>
                  <a:srgbClr val="0070C0"/>
                </a:solidFill>
                <a:cs typeface="Times New Roman" panose="02020603050405020304" pitchFamily="18" charset="0"/>
              </a:rPr>
              <a:t>a</a:t>
            </a:r>
            <a:r>
              <a:rPr lang="tr-TR" sz="2000" b="1" dirty="0">
                <a:solidFill>
                  <a:srgbClr val="0070C0"/>
                </a:solidFill>
                <a:cs typeface="Times New Roman" panose="02020603050405020304" pitchFamily="18" charset="0"/>
              </a:rPr>
              <a:t>) Yapım aşamasında;</a:t>
            </a:r>
          </a:p>
          <a:p>
            <a:pPr algn="just"/>
            <a:r>
              <a:rPr lang="tr-TR" sz="2000" dirty="0" smtClean="0">
                <a:cs typeface="Times New Roman" panose="02020603050405020304" pitchFamily="18" charset="0"/>
              </a:rPr>
              <a:t>1</a:t>
            </a:r>
            <a:r>
              <a:rPr lang="tr-TR" sz="2000" dirty="0">
                <a:cs typeface="Times New Roman" panose="02020603050405020304" pitchFamily="18" charset="0"/>
              </a:rPr>
              <a:t>) Her türlü sağlık ve güvenlik tedbirleri alınarak, çalışan personelin ve diğer insanların güvenliğinin sağlanması</a:t>
            </a:r>
            <a:r>
              <a:rPr lang="tr-TR" sz="2000" dirty="0" smtClean="0">
                <a:cs typeface="Times New Roman" panose="02020603050405020304" pitchFamily="18" charset="0"/>
              </a:rPr>
              <a:t>,</a:t>
            </a:r>
          </a:p>
          <a:p>
            <a:pPr algn="just"/>
            <a:r>
              <a:rPr lang="tr-TR" sz="2000" dirty="0">
                <a:cs typeface="Times New Roman" panose="02020603050405020304" pitchFamily="18" charset="0"/>
              </a:rPr>
              <a:t>2) Özellikle yapım esnasında mevcut altyapı sistemlerinin etkilenmemesi için en uygun zamanlama ve sıralamanın yapılması</a:t>
            </a:r>
            <a:r>
              <a:rPr lang="tr-TR" sz="2000" dirty="0" smtClean="0">
                <a:cs typeface="Times New Roman" panose="02020603050405020304" pitchFamily="18" charset="0"/>
              </a:rPr>
              <a:t>,</a:t>
            </a:r>
          </a:p>
          <a:p>
            <a:pPr algn="just"/>
            <a:r>
              <a:rPr lang="tr-TR" sz="2000" dirty="0">
                <a:cs typeface="Times New Roman" panose="02020603050405020304" pitchFamily="18" charset="0"/>
              </a:rPr>
              <a:t>3) Kısmi olarak tamamlanmış sistemlerde veya mevcut sistemlerin rehabilitasyonu sırasında mevcut debilerin yönetimi, hususları dikkate alınır.</a:t>
            </a:r>
          </a:p>
          <a:p>
            <a:pPr algn="just"/>
            <a:r>
              <a:rPr lang="tr-TR" sz="2000" dirty="0">
                <a:cs typeface="Times New Roman" panose="02020603050405020304" pitchFamily="18" charset="0"/>
              </a:rPr>
              <a:t>b) Yeni sistemin yapımında, boru hatları ilgili standartlara uygun olarak inşa edilir. Mevcut sistemin rehabilitasyonunda, boru hatları ilgili montaj kılavuzuna uygun olarak inşa edilir. Her iki durumda da</a:t>
            </a:r>
            <a:r>
              <a:rPr lang="tr-TR" sz="2000" dirty="0" smtClean="0">
                <a:cs typeface="Times New Roman" panose="02020603050405020304" pitchFamily="18" charset="0"/>
              </a:rPr>
              <a:t>;</a:t>
            </a:r>
            <a:endParaRPr lang="tr-TR" sz="2000" dirty="0">
              <a:cs typeface="Times New Roman" panose="02020603050405020304" pitchFamily="18" charset="0"/>
            </a:endParaRPr>
          </a:p>
        </p:txBody>
      </p:sp>
    </p:spTree>
    <p:extLst>
      <p:ext uri="{BB962C8B-B14F-4D97-AF65-F5344CB8AC3E}">
        <p14:creationId xmlns:p14="http://schemas.microsoft.com/office/powerpoint/2010/main" val="1612735751"/>
      </p:ext>
    </p:extLst>
  </p:cSld>
  <p:clrMapOvr>
    <a:masterClrMapping/>
  </p:clrMapOvr>
  <p:transition spd="med">
    <p:cover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1520" y="476672"/>
            <a:ext cx="8496944" cy="5386090"/>
          </a:xfrm>
          <a:prstGeom prst="rect">
            <a:avLst/>
          </a:prstGeom>
        </p:spPr>
        <p:txBody>
          <a:bodyPr wrap="square">
            <a:spAutoFit/>
          </a:bodyPr>
          <a:lstStyle/>
          <a:p>
            <a:pPr algn="just"/>
            <a:r>
              <a:rPr lang="tr-TR" sz="2000" dirty="0" smtClean="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1</a:t>
            </a:r>
            <a:r>
              <a:rPr lang="tr-TR" sz="2000" dirty="0">
                <a:latin typeface="Times New Roman" panose="02020603050405020304" pitchFamily="18" charset="0"/>
                <a:cs typeface="Times New Roman" panose="02020603050405020304" pitchFamily="18" charset="0"/>
              </a:rPr>
              <a:t>) Boru hatlarının geometrisi,</a:t>
            </a:r>
          </a:p>
          <a:p>
            <a:pPr algn="just"/>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2</a:t>
            </a:r>
            <a:r>
              <a:rPr lang="tr-TR" sz="2000" dirty="0">
                <a:latin typeface="Times New Roman" panose="02020603050405020304" pitchFamily="18" charset="0"/>
                <a:cs typeface="Times New Roman" panose="02020603050405020304" pitchFamily="18" charset="0"/>
              </a:rPr>
              <a:t>) Akış performansı,</a:t>
            </a:r>
          </a:p>
          <a:p>
            <a:pPr algn="just"/>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3</a:t>
            </a:r>
            <a:r>
              <a:rPr lang="tr-TR" sz="2000" dirty="0">
                <a:latin typeface="Times New Roman" panose="02020603050405020304" pitchFamily="18" charset="0"/>
                <a:cs typeface="Times New Roman" panose="02020603050405020304" pitchFamily="18" charset="0"/>
              </a:rPr>
              <a:t>) Sızdırmazlık,</a:t>
            </a:r>
          </a:p>
          <a:p>
            <a:pPr algn="just"/>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4</a:t>
            </a:r>
            <a:r>
              <a:rPr lang="tr-TR" sz="2000" dirty="0">
                <a:latin typeface="Times New Roman" panose="02020603050405020304" pitchFamily="18" charset="0"/>
                <a:cs typeface="Times New Roman" panose="02020603050405020304" pitchFamily="18" charset="0"/>
              </a:rPr>
              <a:t>) Gömme yoluyla boru hattına topraktan gelen uygun yükün transferi,</a:t>
            </a:r>
          </a:p>
          <a:p>
            <a:pPr algn="just"/>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5</a:t>
            </a:r>
            <a:r>
              <a:rPr lang="tr-TR" sz="2000" dirty="0">
                <a:latin typeface="Times New Roman" panose="02020603050405020304" pitchFamily="18" charset="0"/>
                <a:cs typeface="Times New Roman" panose="02020603050405020304" pitchFamily="18" charset="0"/>
              </a:rPr>
              <a:t>) Uygun </a:t>
            </a:r>
            <a:r>
              <a:rPr lang="tr-TR" sz="2000" dirty="0" err="1">
                <a:latin typeface="Times New Roman" panose="02020603050405020304" pitchFamily="18" charset="0"/>
                <a:cs typeface="Times New Roman" panose="02020603050405020304" pitchFamily="18" charset="0"/>
              </a:rPr>
              <a:t>yataklama</a:t>
            </a:r>
            <a:r>
              <a:rPr lang="tr-TR" sz="2000" dirty="0">
                <a:latin typeface="Times New Roman" panose="02020603050405020304" pitchFamily="18" charset="0"/>
                <a:cs typeface="Times New Roman" panose="02020603050405020304" pitchFamily="18" charset="0"/>
              </a:rPr>
              <a:t> ve dolgu</a:t>
            </a:r>
            <a:r>
              <a:rPr lang="tr-TR" sz="2000" dirty="0" smtClean="0">
                <a:latin typeface="Times New Roman" panose="02020603050405020304" pitchFamily="18" charset="0"/>
                <a:cs typeface="Times New Roman" panose="02020603050405020304" pitchFamily="18" charset="0"/>
              </a:rPr>
              <a:t>, hususları </a:t>
            </a:r>
            <a:r>
              <a:rPr lang="tr-TR" sz="2000" dirty="0">
                <a:latin typeface="Times New Roman" panose="02020603050405020304" pitchFamily="18" charset="0"/>
                <a:cs typeface="Times New Roman" panose="02020603050405020304" pitchFamily="18" charset="0"/>
              </a:rPr>
              <a:t>dikkate alınır.</a:t>
            </a:r>
          </a:p>
          <a:p>
            <a:pPr algn="just"/>
            <a:r>
              <a:rPr lang="tr-TR" sz="2000" dirty="0" smtClean="0">
                <a:latin typeface="Times New Roman" panose="02020603050405020304" pitchFamily="18" charset="0"/>
                <a:cs typeface="Times New Roman" panose="02020603050405020304" pitchFamily="18" charset="0"/>
              </a:rPr>
              <a:t>c</a:t>
            </a:r>
            <a:r>
              <a:rPr lang="tr-TR" sz="2000" dirty="0">
                <a:latin typeface="Times New Roman" panose="02020603050405020304" pitchFamily="18" charset="0"/>
                <a:cs typeface="Times New Roman" panose="02020603050405020304" pitchFamily="18" charset="0"/>
              </a:rPr>
              <a:t>) Kanalizasyon sistemleri veya diğer hizmetler için kazı işlemi uygulandığında boruların sağlamlığından emin olunur.</a:t>
            </a:r>
          </a:p>
          <a:p>
            <a:pPr algn="just"/>
            <a:r>
              <a:rPr lang="tr-TR" sz="2000" dirty="0" smtClean="0">
                <a:latin typeface="Times New Roman" panose="02020603050405020304" pitchFamily="18" charset="0"/>
                <a:cs typeface="Times New Roman" panose="02020603050405020304" pitchFamily="18" charset="0"/>
              </a:rPr>
              <a:t>ç</a:t>
            </a:r>
            <a:r>
              <a:rPr lang="tr-TR" sz="2000" dirty="0">
                <a:latin typeface="Times New Roman" panose="02020603050405020304" pitchFamily="18" charset="0"/>
                <a:cs typeface="Times New Roman" panose="02020603050405020304" pitchFamily="18" charset="0"/>
              </a:rPr>
              <a:t>) İnşaatın tasarıma uygun olarak yapıldığını teyit etmek için test çalışmaları yapılır</a:t>
            </a:r>
            <a:r>
              <a:rPr lang="tr-TR" sz="2000" dirty="0" smtClean="0">
                <a:latin typeface="Times New Roman" panose="02020603050405020304" pitchFamily="18" charset="0"/>
                <a:cs typeface="Times New Roman" panose="02020603050405020304" pitchFamily="18" charset="0"/>
              </a:rPr>
              <a:t>.</a:t>
            </a:r>
          </a:p>
          <a:p>
            <a:pPr algn="just"/>
            <a:r>
              <a:rPr lang="tr-TR" sz="2000" dirty="0">
                <a:cs typeface="Times New Roman" panose="02020603050405020304" pitchFamily="18" charset="0"/>
              </a:rPr>
              <a:t>d) Muayene bacaları gibi yardımcı yapıların boru veya boru hatlarıyla olan bağlantılarının doğru yapıldığından emin olunur. Her </a:t>
            </a:r>
            <a:r>
              <a:rPr lang="tr-TR" sz="2000" dirty="0" smtClean="0">
                <a:cs typeface="Times New Roman" panose="02020603050405020304" pitchFamily="18" charset="0"/>
              </a:rPr>
              <a:t>durumda;</a:t>
            </a:r>
          </a:p>
          <a:p>
            <a:pPr algn="just"/>
            <a:r>
              <a:rPr lang="tr-TR" sz="2000" dirty="0">
                <a:cs typeface="Times New Roman" panose="02020603050405020304" pitchFamily="18" charset="0"/>
              </a:rPr>
              <a:t>1) Geometri,</a:t>
            </a:r>
          </a:p>
          <a:p>
            <a:pPr algn="just"/>
            <a:r>
              <a:rPr lang="tr-TR" sz="2000" dirty="0">
                <a:cs typeface="Times New Roman" panose="02020603050405020304" pitchFamily="18" charset="0"/>
              </a:rPr>
              <a:t>2) Akış performansı,</a:t>
            </a:r>
          </a:p>
          <a:p>
            <a:pPr algn="just"/>
            <a:r>
              <a:rPr lang="tr-TR" sz="2000" dirty="0">
                <a:cs typeface="Times New Roman" panose="02020603050405020304" pitchFamily="18" charset="0"/>
              </a:rPr>
              <a:t>3) Sızdırmazlık,</a:t>
            </a:r>
          </a:p>
          <a:p>
            <a:pPr algn="just"/>
            <a:r>
              <a:rPr lang="tr-TR" sz="2000" dirty="0">
                <a:cs typeface="Times New Roman" panose="02020603050405020304" pitchFamily="18" charset="0"/>
              </a:rPr>
              <a:t>4) Uygun örtü malzeme ve </a:t>
            </a:r>
            <a:r>
              <a:rPr lang="tr-TR" sz="2000" dirty="0" err="1">
                <a:cs typeface="Times New Roman" panose="02020603050405020304" pitchFamily="18" charset="0"/>
              </a:rPr>
              <a:t>kalınlığı,hususları</a:t>
            </a:r>
            <a:r>
              <a:rPr lang="tr-TR" sz="2000" dirty="0">
                <a:cs typeface="Times New Roman" panose="02020603050405020304" pitchFamily="18" charset="0"/>
              </a:rPr>
              <a:t> dikkate alınır</a:t>
            </a:r>
            <a:r>
              <a:rPr lang="tr-TR" sz="2000" dirty="0" smtClean="0">
                <a:cs typeface="Times New Roman" panose="02020603050405020304" pitchFamily="18" charset="0"/>
              </a:rPr>
              <a:t>.</a:t>
            </a:r>
            <a:endParaRPr lang="tr-TR" sz="2000" dirty="0">
              <a:cs typeface="Times New Roman" panose="02020603050405020304" pitchFamily="18" charset="0"/>
            </a:endParaRPr>
          </a:p>
        </p:txBody>
      </p:sp>
    </p:spTree>
    <p:extLst>
      <p:ext uri="{BB962C8B-B14F-4D97-AF65-F5344CB8AC3E}">
        <p14:creationId xmlns:p14="http://schemas.microsoft.com/office/powerpoint/2010/main" val="1200680912"/>
      </p:ext>
    </p:extLst>
  </p:cSld>
  <p:clrMapOvr>
    <a:masterClrMapping/>
  </p:clrMapOvr>
  <p:transition spd="med">
    <p:cover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395536" y="548680"/>
            <a:ext cx="8208912" cy="5570756"/>
          </a:xfrm>
          <a:prstGeom prst="rect">
            <a:avLst/>
          </a:prstGeom>
        </p:spPr>
        <p:txBody>
          <a:bodyPr wrap="square">
            <a:spAutoFit/>
          </a:bodyPr>
          <a:lstStyle/>
          <a:p>
            <a:pPr algn="just"/>
            <a:r>
              <a:rPr lang="tr-TR" sz="2000" b="1" dirty="0">
                <a:solidFill>
                  <a:srgbClr val="0070C0"/>
                </a:solidFill>
                <a:latin typeface="Times New Roman" panose="02020603050405020304" pitchFamily="18" charset="0"/>
                <a:cs typeface="Times New Roman" panose="02020603050405020304" pitchFamily="18" charset="0"/>
              </a:rPr>
              <a:t>Dayanak</a:t>
            </a:r>
          </a:p>
          <a:p>
            <a:pPr algn="just"/>
            <a:r>
              <a:rPr lang="tr-TR" sz="2000" dirty="0">
                <a:latin typeface="Times New Roman" panose="02020603050405020304" pitchFamily="18" charset="0"/>
                <a:cs typeface="Times New Roman" panose="02020603050405020304" pitchFamily="18" charset="0"/>
              </a:rPr>
              <a:t> </a:t>
            </a:r>
          </a:p>
          <a:p>
            <a:pPr algn="just"/>
            <a:r>
              <a:rPr lang="tr-TR" sz="2000" b="1" dirty="0">
                <a:latin typeface="Times New Roman" panose="02020603050405020304" pitchFamily="18" charset="0"/>
                <a:cs typeface="Times New Roman" panose="02020603050405020304" pitchFamily="18" charset="0"/>
              </a:rPr>
              <a:t>MADDE 2</a:t>
            </a:r>
            <a:r>
              <a:rPr lang="tr-TR" sz="2000" dirty="0">
                <a:latin typeface="Times New Roman" panose="02020603050405020304" pitchFamily="18" charset="0"/>
                <a:cs typeface="Times New Roman" panose="02020603050405020304" pitchFamily="18" charset="0"/>
              </a:rPr>
              <a:t> – (1) Bu Yönetmelik, 29/6/2011 tarihli ve 644 sayılı Çevre ve Şehircilik Bakanlığının Teşkilat ve Görevleri Hakkında Kanun Hükmünde Kararnamenin 11 inci maddesine dayanılarak hazırlanmıştır.</a:t>
            </a:r>
          </a:p>
          <a:p>
            <a:pPr algn="just"/>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Tanımlar</a:t>
            </a:r>
            <a:endParaRPr lang="tr-TR" sz="2000" dirty="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a:p>
            <a:pPr algn="just"/>
            <a:r>
              <a:rPr lang="tr-TR" sz="2000" b="1" dirty="0">
                <a:latin typeface="Times New Roman" panose="02020603050405020304" pitchFamily="18" charset="0"/>
                <a:cs typeface="Times New Roman" panose="02020603050405020304" pitchFamily="18" charset="0"/>
              </a:rPr>
              <a:t>MADDE 3</a:t>
            </a:r>
            <a:r>
              <a:rPr lang="tr-TR" sz="2000" dirty="0">
                <a:latin typeface="Times New Roman" panose="02020603050405020304" pitchFamily="18" charset="0"/>
                <a:cs typeface="Times New Roman" panose="02020603050405020304" pitchFamily="18" charset="0"/>
              </a:rPr>
              <a:t> – (1) Bu Yönetmelikte geçen;</a:t>
            </a:r>
          </a:p>
          <a:p>
            <a:pPr algn="just"/>
            <a:r>
              <a:rPr lang="tr-TR" sz="2000" dirty="0" smtClean="0">
                <a:latin typeface="Times New Roman" panose="02020603050405020304" pitchFamily="18" charset="0"/>
                <a:cs typeface="Times New Roman" panose="02020603050405020304" pitchFamily="18" charset="0"/>
              </a:rPr>
              <a:t>a</a:t>
            </a:r>
            <a:r>
              <a:rPr lang="tr-TR" sz="2000" dirty="0">
                <a:latin typeface="Times New Roman" panose="02020603050405020304" pitchFamily="18" charset="0"/>
                <a:cs typeface="Times New Roman" panose="02020603050405020304" pitchFamily="18" charset="0"/>
              </a:rPr>
              <a:t>) Alıcı ortam: </a:t>
            </a:r>
            <a:r>
              <a:rPr lang="tr-TR" sz="2000" dirty="0" err="1">
                <a:latin typeface="Times New Roman" panose="02020603050405020304" pitchFamily="18" charset="0"/>
                <a:cs typeface="Times New Roman" panose="02020603050405020304" pitchFamily="18" charset="0"/>
              </a:rPr>
              <a:t>Atıksuların</a:t>
            </a:r>
            <a:r>
              <a:rPr lang="tr-TR" sz="2000" dirty="0">
                <a:latin typeface="Times New Roman" panose="02020603050405020304" pitchFamily="18" charset="0"/>
                <a:cs typeface="Times New Roman" panose="02020603050405020304" pitchFamily="18" charset="0"/>
              </a:rPr>
              <a:t> deşarj edildiği veya dolaylı olarak karıştığı her türlü ortamı,</a:t>
            </a:r>
          </a:p>
          <a:p>
            <a:pPr algn="just"/>
            <a:r>
              <a:rPr lang="tr-TR" sz="2000" dirty="0" smtClean="0">
                <a:latin typeface="Times New Roman" panose="02020603050405020304" pitchFamily="18" charset="0"/>
                <a:cs typeface="Times New Roman" panose="02020603050405020304" pitchFamily="18" charset="0"/>
              </a:rPr>
              <a:t>b</a:t>
            </a:r>
            <a:r>
              <a:rPr lang="tr-TR" sz="2000" dirty="0">
                <a:latin typeface="Times New Roman" panose="02020603050405020304" pitchFamily="18" charset="0"/>
                <a:cs typeface="Times New Roman" panose="02020603050405020304" pitchFamily="18" charset="0"/>
              </a:rPr>
              <a:t>) Ana kanal: Tüm borularda taşınan </a:t>
            </a:r>
            <a:r>
              <a:rPr lang="tr-TR" sz="2000" dirty="0" err="1">
                <a:latin typeface="Times New Roman" panose="02020603050405020304" pitchFamily="18" charset="0"/>
                <a:cs typeface="Times New Roman" panose="02020603050405020304" pitchFamily="18" charset="0"/>
              </a:rPr>
              <a:t>atıksuların</a:t>
            </a:r>
            <a:r>
              <a:rPr lang="tr-TR" sz="2000" dirty="0">
                <a:latin typeface="Times New Roman" panose="02020603050405020304" pitchFamily="18" charset="0"/>
                <a:cs typeface="Times New Roman" panose="02020603050405020304" pitchFamily="18" charset="0"/>
              </a:rPr>
              <a:t> toplanmak üzere ana </a:t>
            </a:r>
            <a:r>
              <a:rPr lang="tr-TR" sz="2000" dirty="0" err="1">
                <a:latin typeface="Times New Roman" panose="02020603050405020304" pitchFamily="18" charset="0"/>
                <a:cs typeface="Times New Roman" panose="02020603050405020304" pitchFamily="18" charset="0"/>
              </a:rPr>
              <a:t>kollektöre</a:t>
            </a:r>
            <a:r>
              <a:rPr lang="tr-TR" sz="2000" dirty="0">
                <a:latin typeface="Times New Roman" panose="02020603050405020304" pitchFamily="18" charset="0"/>
                <a:cs typeface="Times New Roman" panose="02020603050405020304" pitchFamily="18" charset="0"/>
              </a:rPr>
              <a:t> iletildiği kanalı,</a:t>
            </a:r>
          </a:p>
          <a:p>
            <a:pPr algn="just"/>
            <a:r>
              <a:rPr lang="tr-TR" sz="2000" dirty="0" smtClean="0">
                <a:latin typeface="Times New Roman" panose="02020603050405020304" pitchFamily="18" charset="0"/>
                <a:cs typeface="Times New Roman" panose="02020603050405020304" pitchFamily="18" charset="0"/>
              </a:rPr>
              <a:t>c</a:t>
            </a:r>
            <a:r>
              <a:rPr lang="tr-TR" sz="2000" dirty="0">
                <a:latin typeface="Times New Roman" panose="02020603050405020304" pitchFamily="18" charset="0"/>
                <a:cs typeface="Times New Roman" panose="02020603050405020304" pitchFamily="18" charset="0"/>
              </a:rPr>
              <a:t>) Ana </a:t>
            </a:r>
            <a:r>
              <a:rPr lang="tr-TR" sz="2000" dirty="0" err="1">
                <a:latin typeface="Times New Roman" panose="02020603050405020304" pitchFamily="18" charset="0"/>
                <a:cs typeface="Times New Roman" panose="02020603050405020304" pitchFamily="18" charset="0"/>
              </a:rPr>
              <a:t>kollektör</a:t>
            </a:r>
            <a:r>
              <a:rPr lang="tr-TR" sz="2000" dirty="0">
                <a:latin typeface="Times New Roman" panose="02020603050405020304" pitchFamily="18" charset="0"/>
                <a:cs typeface="Times New Roman" panose="02020603050405020304" pitchFamily="18" charset="0"/>
              </a:rPr>
              <a:t>: Küçük kesitli ana kanallardan gelen </a:t>
            </a:r>
            <a:r>
              <a:rPr lang="tr-TR" sz="2000" dirty="0" err="1">
                <a:latin typeface="Times New Roman" panose="02020603050405020304" pitchFamily="18" charset="0"/>
                <a:cs typeface="Times New Roman" panose="02020603050405020304" pitchFamily="18" charset="0"/>
              </a:rPr>
              <a:t>atıksuyun</a:t>
            </a:r>
            <a:r>
              <a:rPr lang="tr-TR" sz="2000" dirty="0">
                <a:latin typeface="Times New Roman" panose="02020603050405020304" pitchFamily="18" charset="0"/>
                <a:cs typeface="Times New Roman" panose="02020603050405020304" pitchFamily="18" charset="0"/>
              </a:rPr>
              <a:t> toplandığı büyük kesitli kanalı,</a:t>
            </a:r>
          </a:p>
          <a:p>
            <a:pPr algn="just"/>
            <a:r>
              <a:rPr lang="tr-TR" sz="2000" dirty="0" smtClean="0">
                <a:latin typeface="Times New Roman" panose="02020603050405020304" pitchFamily="18" charset="0"/>
                <a:cs typeface="Times New Roman" panose="02020603050405020304" pitchFamily="18" charset="0"/>
              </a:rPr>
              <a:t>ç</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Atıksu</a:t>
            </a:r>
            <a:r>
              <a:rPr lang="tr-TR" sz="2000" dirty="0">
                <a:latin typeface="Times New Roman" panose="02020603050405020304" pitchFamily="18" charset="0"/>
                <a:cs typeface="Times New Roman" panose="02020603050405020304" pitchFamily="18" charset="0"/>
              </a:rPr>
              <a:t>: Evsel, endüstriyel ve diğer kullanımlar sonucunda kirlenmiş veya özellikleri kısmen veya tamamen değişmiş suları,</a:t>
            </a:r>
          </a:p>
        </p:txBody>
      </p:sp>
    </p:spTree>
    <p:extLst>
      <p:ext uri="{BB962C8B-B14F-4D97-AF65-F5344CB8AC3E}">
        <p14:creationId xmlns:p14="http://schemas.microsoft.com/office/powerpoint/2010/main" val="3209669233"/>
      </p:ext>
    </p:extLst>
  </p:cSld>
  <p:clrMapOvr>
    <a:masterClrMapping/>
  </p:clrMapOvr>
  <p:transition spd="med">
    <p:cover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9512" y="332656"/>
            <a:ext cx="8640960" cy="6370975"/>
          </a:xfrm>
          <a:prstGeom prst="rect">
            <a:avLst/>
          </a:prstGeom>
        </p:spPr>
        <p:txBody>
          <a:bodyPr wrap="square">
            <a:spAutoFit/>
          </a:bodyPr>
          <a:lstStyle/>
          <a:p>
            <a:pPr algn="just"/>
            <a:r>
              <a:rPr lang="tr-TR" sz="2000" dirty="0">
                <a:latin typeface="Times New Roman" panose="02020603050405020304" pitchFamily="18" charset="0"/>
                <a:cs typeface="Times New Roman" panose="02020603050405020304" pitchFamily="18" charset="0"/>
              </a:rPr>
              <a:t> </a:t>
            </a:r>
            <a:r>
              <a:rPr lang="tr-TR" sz="2000" dirty="0" smtClean="0">
                <a:solidFill>
                  <a:srgbClr val="0070C0"/>
                </a:solidFill>
                <a:latin typeface="Times New Roman" panose="02020603050405020304" pitchFamily="18" charset="0"/>
                <a:cs typeface="Times New Roman" panose="02020603050405020304" pitchFamily="18" charset="0"/>
              </a:rPr>
              <a:t>Muayene </a:t>
            </a:r>
            <a:r>
              <a:rPr lang="tr-TR" sz="2000" dirty="0">
                <a:solidFill>
                  <a:srgbClr val="0070C0"/>
                </a:solidFill>
                <a:latin typeface="Times New Roman" panose="02020603050405020304" pitchFamily="18" charset="0"/>
                <a:cs typeface="Times New Roman" panose="02020603050405020304" pitchFamily="18" charset="0"/>
              </a:rPr>
              <a:t>çukurları</a:t>
            </a:r>
          </a:p>
          <a:p>
            <a:pPr algn="just"/>
            <a:r>
              <a:rPr lang="tr-TR" sz="2000" b="1" dirty="0" smtClean="0">
                <a:latin typeface="Times New Roman" panose="02020603050405020304" pitchFamily="18" charset="0"/>
                <a:cs typeface="Times New Roman" panose="02020603050405020304" pitchFamily="18" charset="0"/>
              </a:rPr>
              <a:t>MADDE </a:t>
            </a:r>
            <a:r>
              <a:rPr lang="tr-TR" sz="2000" b="1" dirty="0">
                <a:latin typeface="Times New Roman" panose="02020603050405020304" pitchFamily="18" charset="0"/>
                <a:cs typeface="Times New Roman" panose="02020603050405020304" pitchFamily="18" charset="0"/>
              </a:rPr>
              <a:t>15 –</a:t>
            </a:r>
            <a:r>
              <a:rPr lang="tr-TR" sz="2000" dirty="0">
                <a:latin typeface="Times New Roman" panose="02020603050405020304" pitchFamily="18" charset="0"/>
                <a:cs typeface="Times New Roman" panose="02020603050405020304" pitchFamily="18" charset="0"/>
              </a:rPr>
              <a:t> (1) Kazıya başlamadan önce; öngörülen güzergâhın tahkiki mahiyetinde muayene çukurları yapı denetim personelinin talimatı üzerine açılır ve öngörülen güzergâhta bir değişiklik gerekip gerekmediğine karar verilir. Muayene çukurları, 20 m ara ile güzergâh aksına dik istikamette kazılır. Muayene çukuru ebatları aşağıda verildiği gibi olur:</a:t>
            </a:r>
          </a:p>
          <a:p>
            <a:pPr algn="just"/>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a</a:t>
            </a:r>
            <a:r>
              <a:rPr lang="tr-TR" sz="2000" dirty="0">
                <a:latin typeface="Times New Roman" panose="02020603050405020304" pitchFamily="18" charset="0"/>
                <a:cs typeface="Times New Roman" panose="02020603050405020304" pitchFamily="18" charset="0"/>
              </a:rPr>
              <a:t>) En: Hendek genişliği,</a:t>
            </a:r>
          </a:p>
          <a:p>
            <a:pPr algn="just"/>
            <a:r>
              <a:rPr lang="tr-TR" sz="2000" dirty="0" smtClean="0">
                <a:latin typeface="Times New Roman" panose="02020603050405020304" pitchFamily="18" charset="0"/>
                <a:cs typeface="Times New Roman" panose="02020603050405020304" pitchFamily="18" charset="0"/>
              </a:rPr>
              <a:t>b</a:t>
            </a:r>
            <a:r>
              <a:rPr lang="tr-TR" sz="2000" dirty="0">
                <a:latin typeface="Times New Roman" panose="02020603050405020304" pitchFamily="18" charset="0"/>
                <a:cs typeface="Times New Roman" panose="02020603050405020304" pitchFamily="18" charset="0"/>
              </a:rPr>
              <a:t>) Boy: Hendek genişliği + 1,00 m,</a:t>
            </a:r>
          </a:p>
          <a:p>
            <a:pPr algn="just"/>
            <a:r>
              <a:rPr lang="tr-TR" sz="2000" dirty="0" smtClean="0">
                <a:latin typeface="Times New Roman" panose="02020603050405020304" pitchFamily="18" charset="0"/>
                <a:cs typeface="Times New Roman" panose="02020603050405020304" pitchFamily="18" charset="0"/>
              </a:rPr>
              <a:t>c</a:t>
            </a:r>
            <a:r>
              <a:rPr lang="tr-TR" sz="2000" dirty="0">
                <a:latin typeface="Times New Roman" panose="02020603050405020304" pitchFamily="18" charset="0"/>
                <a:cs typeface="Times New Roman" panose="02020603050405020304" pitchFamily="18" charset="0"/>
              </a:rPr>
              <a:t>) Derinlik: Hendek genişliği + 0,50 m</a:t>
            </a:r>
            <a:r>
              <a:rPr lang="tr-TR" sz="2000" dirty="0" smtClean="0">
                <a:latin typeface="Times New Roman" panose="02020603050405020304" pitchFamily="18" charset="0"/>
                <a:cs typeface="Times New Roman" panose="02020603050405020304" pitchFamily="18" charset="0"/>
              </a:rPr>
              <a:t>.</a:t>
            </a:r>
          </a:p>
          <a:p>
            <a:pPr algn="just"/>
            <a:r>
              <a:rPr lang="tr-TR" sz="2000" dirty="0">
                <a:cs typeface="Times New Roman" panose="02020603050405020304" pitchFamily="18" charset="0"/>
              </a:rPr>
              <a:t>(2) Kazı işlemi yapılacak güzergahtaki tüm muayene çukurlarının açılmasını müteakiben altyapılardan standartlara uygun mesafede geçecek şekilde güzergah tespiti EK-2’ye göre yapılır</a:t>
            </a:r>
            <a:r>
              <a:rPr lang="tr-TR" sz="2000" dirty="0" smtClean="0">
                <a:cs typeface="Times New Roman" panose="02020603050405020304" pitchFamily="18" charset="0"/>
              </a:rPr>
              <a:t>.</a:t>
            </a:r>
          </a:p>
          <a:p>
            <a:pPr algn="just"/>
            <a:r>
              <a:rPr lang="tr-TR" sz="2000" dirty="0">
                <a:cs typeface="Times New Roman" panose="02020603050405020304" pitchFamily="18" charset="0"/>
              </a:rPr>
              <a:t>(3) Tüm asfalt yüzeylerde yapılacak çalışmalarda asfalt yüzey çift taraflı derz kesme makinesi ile kesilerek, kırıcı ile kırıldıktan sonra kazısı yapılır.</a:t>
            </a:r>
          </a:p>
          <a:p>
            <a:pPr algn="just"/>
            <a:r>
              <a:rPr lang="tr-TR" sz="2000" dirty="0">
                <a:cs typeface="Times New Roman" panose="02020603050405020304" pitchFamily="18" charset="0"/>
              </a:rPr>
              <a:t>(4) Bilumum harçsız yapılan yüzey kaplamalar mümkün mertebe hasar verilmeden yerinden sökülerek, yeniden kullanılmak üzere, uygun şekilde istiflenerek koruma altında tutulur. Gerek yerinden çıkartılırken, gerek muhafaza edilirken ve gerekse iş sonu yüzey kaplama yapılırken hasar gören kaplama elemanları yeniden temin edilir</a:t>
            </a:r>
            <a:r>
              <a:rPr lang="tr-TR" sz="2000" dirty="0" smtClean="0">
                <a:cs typeface="Times New Roman" panose="02020603050405020304" pitchFamily="18" charset="0"/>
              </a:rPr>
              <a:t>.</a:t>
            </a:r>
            <a:endParaRPr lang="tr-TR" sz="2000" dirty="0">
              <a:cs typeface="Times New Roman" panose="02020603050405020304" pitchFamily="18" charset="0"/>
            </a:endParaRPr>
          </a:p>
        </p:txBody>
      </p:sp>
    </p:spTree>
    <p:extLst>
      <p:ext uri="{BB962C8B-B14F-4D97-AF65-F5344CB8AC3E}">
        <p14:creationId xmlns:p14="http://schemas.microsoft.com/office/powerpoint/2010/main" val="1243917802"/>
      </p:ext>
    </p:extLst>
  </p:cSld>
  <p:clrMapOvr>
    <a:masterClrMapping/>
  </p:clrMapOvr>
  <p:transition spd="med">
    <p:cover di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95536" y="764704"/>
            <a:ext cx="8064896" cy="5632311"/>
          </a:xfrm>
          <a:prstGeom prst="rect">
            <a:avLst/>
          </a:prstGeom>
        </p:spPr>
        <p:txBody>
          <a:bodyPr wrap="square">
            <a:spAutoFit/>
          </a:bodyPr>
          <a:lstStyle/>
          <a:p>
            <a:pPr algn="just"/>
            <a:r>
              <a:rPr lang="tr-TR" sz="2000" dirty="0" smtClean="0">
                <a:latin typeface="Times New Roman" panose="02020603050405020304" pitchFamily="18" charset="0"/>
                <a:cs typeface="Times New Roman" panose="02020603050405020304" pitchFamily="18" charset="0"/>
              </a:rPr>
              <a:t>(</a:t>
            </a:r>
            <a:r>
              <a:rPr lang="tr-TR" sz="2000" dirty="0">
                <a:latin typeface="Times New Roman" panose="02020603050405020304" pitchFamily="18" charset="0"/>
                <a:cs typeface="Times New Roman" panose="02020603050405020304" pitchFamily="18" charset="0"/>
              </a:rPr>
              <a:t>5) Borular konulduktan sonra dolgu malzemesi ve </a:t>
            </a:r>
            <a:r>
              <a:rPr lang="tr-TR" sz="2000" dirty="0" err="1">
                <a:latin typeface="Times New Roman" panose="02020603050405020304" pitchFamily="18" charset="0"/>
                <a:cs typeface="Times New Roman" panose="02020603050405020304" pitchFamily="18" charset="0"/>
              </a:rPr>
              <a:t>kırmataş</a:t>
            </a:r>
            <a:r>
              <a:rPr lang="tr-TR" sz="2000" dirty="0">
                <a:latin typeface="Times New Roman" panose="02020603050405020304" pitchFamily="18" charset="0"/>
                <a:cs typeface="Times New Roman" panose="02020603050405020304" pitchFamily="18" charset="0"/>
              </a:rPr>
              <a:t>-dolgu EK-2’de belirtildiği gibi doldurularak sıkıştırılır.</a:t>
            </a:r>
          </a:p>
          <a:p>
            <a:pPr algn="just"/>
            <a:r>
              <a:rPr lang="tr-TR" sz="2000" dirty="0" smtClean="0">
                <a:latin typeface="Times New Roman" panose="02020603050405020304" pitchFamily="18" charset="0"/>
                <a:cs typeface="Times New Roman" panose="02020603050405020304" pitchFamily="18" charset="0"/>
              </a:rPr>
              <a:t>(</a:t>
            </a:r>
            <a:r>
              <a:rPr lang="tr-TR" sz="2000" dirty="0">
                <a:latin typeface="Times New Roman" panose="02020603050405020304" pitchFamily="18" charset="0"/>
                <a:cs typeface="Times New Roman" panose="02020603050405020304" pitchFamily="18" charset="0"/>
              </a:rPr>
              <a:t>6) Kanalizasyon sisteminin yapımında;</a:t>
            </a:r>
          </a:p>
          <a:p>
            <a:pPr algn="just"/>
            <a:r>
              <a:rPr lang="tr-TR" sz="2000" dirty="0" smtClean="0">
                <a:latin typeface="Times New Roman" panose="02020603050405020304" pitchFamily="18" charset="0"/>
                <a:cs typeface="Times New Roman" panose="02020603050405020304" pitchFamily="18" charset="0"/>
              </a:rPr>
              <a:t>a) Kanalizasyon </a:t>
            </a:r>
            <a:r>
              <a:rPr lang="tr-TR" sz="2000" dirty="0">
                <a:latin typeface="Times New Roman" panose="02020603050405020304" pitchFamily="18" charset="0"/>
                <a:cs typeface="Times New Roman" panose="02020603050405020304" pitchFamily="18" charset="0"/>
              </a:rPr>
              <a:t>yapımına engel hususlar, yeraltı tesisleri, kanalizasyon yapımı iş sırası, dinamitle kaya patlatılması, güvenlik önlemleri, yolların kapatılması, yol işleri ile yol ve kaldırım kaplama malzemelerine ait teknik detaylara</a:t>
            </a:r>
            <a:r>
              <a:rPr lang="tr-TR" sz="2000" dirty="0" smtClean="0">
                <a:latin typeface="Times New Roman" panose="02020603050405020304" pitchFamily="18" charset="0"/>
                <a:cs typeface="Times New Roman" panose="02020603050405020304" pitchFamily="18" charset="0"/>
              </a:rPr>
              <a:t>,</a:t>
            </a:r>
          </a:p>
          <a:p>
            <a:pPr algn="just"/>
            <a:r>
              <a:rPr lang="tr-TR" sz="2000" dirty="0">
                <a:cs typeface="Times New Roman" panose="02020603050405020304" pitchFamily="18" charset="0"/>
              </a:rPr>
              <a:t>b) Bileşenlerin taşınması ve depolanması, yükleme ve boşaltma, depolama işleri, şantiye içi taşıma işleri, hendek dolgu ve çalışma mesafeleri, hendek şev ve eğimleri ve boru hendeklerinin güvenliği ile ilgili hususlara</a:t>
            </a:r>
            <a:r>
              <a:rPr lang="tr-TR" sz="2000" dirty="0" smtClean="0">
                <a:cs typeface="Times New Roman" panose="02020603050405020304" pitchFamily="18" charset="0"/>
              </a:rPr>
              <a:t>,</a:t>
            </a:r>
          </a:p>
          <a:p>
            <a:pPr algn="just"/>
            <a:r>
              <a:rPr lang="tr-TR" sz="2000" dirty="0">
                <a:cs typeface="Times New Roman" panose="02020603050405020304" pitchFamily="18" charset="0"/>
              </a:rPr>
              <a:t>c) Hendek taban genişlikleri, boru </a:t>
            </a:r>
            <a:r>
              <a:rPr lang="tr-TR" sz="2000" dirty="0" err="1">
                <a:cs typeface="Times New Roman" panose="02020603050405020304" pitchFamily="18" charset="0"/>
              </a:rPr>
              <a:t>yataklama</a:t>
            </a:r>
            <a:r>
              <a:rPr lang="tr-TR" sz="2000" dirty="0">
                <a:cs typeface="Times New Roman" panose="02020603050405020304" pitchFamily="18" charset="0"/>
              </a:rPr>
              <a:t>, boru başı hendekleri, montaj, bağlantılar, baca kapakları, merdivenler, contalar ve basınç testleri ile ilgili teknik detaylara,</a:t>
            </a:r>
          </a:p>
          <a:p>
            <a:pPr algn="just"/>
            <a:r>
              <a:rPr lang="tr-TR" sz="2000" dirty="0">
                <a:cs typeface="Times New Roman" panose="02020603050405020304" pitchFamily="18" charset="0"/>
              </a:rPr>
              <a:t>ç) İnşaatı biten ve işletmeye alınan boru hatlarının, işletmede kullanmak amacı ile yapıldığı şekli yansıtacak şekilde işletme projesi hazırlanması, muayene bacalarının belirtilen koordinat sistemindeki (x, y, z) koordinatlarının hesabı ile ilgili hususlara</a:t>
            </a:r>
            <a:r>
              <a:rPr lang="tr-TR" sz="2000" dirty="0" smtClean="0">
                <a:cs typeface="Times New Roman" panose="02020603050405020304" pitchFamily="18" charset="0"/>
              </a:rPr>
              <a:t>,</a:t>
            </a:r>
            <a:endParaRPr lang="tr-TR" sz="2000" dirty="0">
              <a:cs typeface="Times New Roman" panose="02020603050405020304" pitchFamily="18" charset="0"/>
            </a:endParaRPr>
          </a:p>
        </p:txBody>
      </p:sp>
    </p:spTree>
    <p:extLst>
      <p:ext uri="{BB962C8B-B14F-4D97-AF65-F5344CB8AC3E}">
        <p14:creationId xmlns:p14="http://schemas.microsoft.com/office/powerpoint/2010/main" val="3889458221"/>
      </p:ext>
    </p:extLst>
  </p:cSld>
  <p:clrMapOvr>
    <a:masterClrMapping/>
  </p:clrMapOvr>
  <p:transition spd="med">
    <p:cover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23528" y="692696"/>
            <a:ext cx="8208912" cy="5632311"/>
          </a:xfrm>
          <a:prstGeom prst="rect">
            <a:avLst/>
          </a:prstGeom>
        </p:spPr>
        <p:txBody>
          <a:bodyPr wrap="square">
            <a:spAutoFit/>
          </a:bodyPr>
          <a:lstStyle/>
          <a:p>
            <a:pPr algn="just"/>
            <a:r>
              <a:rPr lang="tr-TR" sz="2000" dirty="0" smtClean="0">
                <a:latin typeface="Times New Roman" panose="02020603050405020304" pitchFamily="18" charset="0"/>
                <a:cs typeface="Times New Roman" panose="02020603050405020304" pitchFamily="18" charset="0"/>
              </a:rPr>
              <a:t>d</a:t>
            </a:r>
            <a:r>
              <a:rPr lang="tr-TR" sz="2000" dirty="0">
                <a:latin typeface="Times New Roman" panose="02020603050405020304" pitchFamily="18" charset="0"/>
                <a:cs typeface="Times New Roman" panose="02020603050405020304" pitchFamily="18" charset="0"/>
              </a:rPr>
              <a:t>) İşletme projelerinde bütün muayene bacalarının, parsel bacalarının, vantuz, tahliye yerlerinin, sifon yapıları ile dere geçiş yerleri, terfi merkezi giriş-çıkış noktaları, fosseptik yapılarının giriş çıkış noktaları, terfi hatlarının her 100 m de bir kazık noktalarının yer kontrol noktaları ile ilgili detaylara</a:t>
            </a:r>
            <a:r>
              <a:rPr lang="tr-TR" sz="2000" dirty="0" smtClean="0">
                <a:latin typeface="Times New Roman" panose="02020603050405020304" pitchFamily="18" charset="0"/>
                <a:cs typeface="Times New Roman" panose="02020603050405020304" pitchFamily="18" charset="0"/>
              </a:rPr>
              <a:t>, dikkat </a:t>
            </a:r>
            <a:r>
              <a:rPr lang="tr-TR" sz="2000" dirty="0">
                <a:latin typeface="Times New Roman" panose="02020603050405020304" pitchFamily="18" charset="0"/>
                <a:cs typeface="Times New Roman" panose="02020603050405020304" pitchFamily="18" charset="0"/>
              </a:rPr>
              <a:t>edilir.</a:t>
            </a:r>
          </a:p>
          <a:p>
            <a:pPr algn="just"/>
            <a:r>
              <a:rPr lang="tr-TR" sz="2000" dirty="0" smtClean="0">
                <a:latin typeface="Times New Roman" panose="02020603050405020304" pitchFamily="18" charset="0"/>
                <a:cs typeface="Times New Roman" panose="02020603050405020304" pitchFamily="18" charset="0"/>
              </a:rPr>
              <a:t>(</a:t>
            </a:r>
            <a:r>
              <a:rPr lang="tr-TR" sz="2000" dirty="0">
                <a:latin typeface="Times New Roman" panose="02020603050405020304" pitchFamily="18" charset="0"/>
                <a:cs typeface="Times New Roman" panose="02020603050405020304" pitchFamily="18" charset="0"/>
              </a:rPr>
              <a:t>7) Boru hattının bir binanın temeline yakın olduğu yerlerde, binanın boruya muhtemel etkisi dikkate alınır. Temellerin zayıflamaması veya zarar görmemesini sağlamak için önlem alınır</a:t>
            </a:r>
            <a:r>
              <a:rPr lang="tr-TR" sz="2000" dirty="0" smtClean="0">
                <a:latin typeface="Times New Roman" panose="02020603050405020304" pitchFamily="18" charset="0"/>
                <a:cs typeface="Times New Roman" panose="02020603050405020304" pitchFamily="18" charset="0"/>
              </a:rPr>
              <a:t>.</a:t>
            </a:r>
          </a:p>
          <a:p>
            <a:pPr algn="just"/>
            <a:r>
              <a:rPr lang="tr-TR" sz="2000" b="1" dirty="0">
                <a:solidFill>
                  <a:srgbClr val="0070C0"/>
                </a:solidFill>
                <a:cs typeface="Times New Roman" panose="02020603050405020304" pitchFamily="18" charset="0"/>
              </a:rPr>
              <a:t>Boruların </a:t>
            </a:r>
            <a:r>
              <a:rPr lang="tr-TR" sz="2000" b="1" dirty="0" err="1">
                <a:solidFill>
                  <a:srgbClr val="0070C0"/>
                </a:solidFill>
                <a:cs typeface="Times New Roman" panose="02020603050405020304" pitchFamily="18" charset="0"/>
              </a:rPr>
              <a:t>yataklanması</a:t>
            </a:r>
            <a:endParaRPr lang="tr-TR" sz="2000" dirty="0">
              <a:cs typeface="Times New Roman" panose="02020603050405020304" pitchFamily="18" charset="0"/>
            </a:endParaRPr>
          </a:p>
          <a:p>
            <a:pPr algn="just"/>
            <a:r>
              <a:rPr lang="tr-TR" sz="2000" b="1" dirty="0">
                <a:cs typeface="Times New Roman" panose="02020603050405020304" pitchFamily="18" charset="0"/>
              </a:rPr>
              <a:t>MADDE 1</a:t>
            </a:r>
            <a:r>
              <a:rPr lang="tr-TR" sz="2000" dirty="0">
                <a:cs typeface="Times New Roman" panose="02020603050405020304" pitchFamily="18" charset="0"/>
              </a:rPr>
              <a:t>6 – (1) Kazı toprağı dolguya elverişli bulunursa, </a:t>
            </a:r>
            <a:r>
              <a:rPr lang="tr-TR" sz="2000" dirty="0" err="1">
                <a:cs typeface="Times New Roman" panose="02020603050405020304" pitchFamily="18" charset="0"/>
              </a:rPr>
              <a:t>yataklamaya</a:t>
            </a:r>
            <a:r>
              <a:rPr lang="tr-TR" sz="2000" dirty="0">
                <a:cs typeface="Times New Roman" panose="02020603050405020304" pitchFamily="18" charset="0"/>
              </a:rPr>
              <a:t> gerek kalmadan borular doğrudan kanal tabanına yerleştirilir</a:t>
            </a:r>
            <a:r>
              <a:rPr lang="tr-TR" sz="2000" dirty="0" smtClean="0">
                <a:cs typeface="Times New Roman" panose="02020603050405020304" pitchFamily="18" charset="0"/>
              </a:rPr>
              <a:t>.</a:t>
            </a:r>
          </a:p>
          <a:p>
            <a:pPr algn="just"/>
            <a:r>
              <a:rPr lang="tr-TR" sz="2000" dirty="0">
                <a:cs typeface="Times New Roman" panose="02020603050405020304" pitchFamily="18" charset="0"/>
              </a:rPr>
              <a:t>(2) Kazı toprağı dolguya elverişli değilse, kanal derinliği arttırılır ve ihtiyaca göre </a:t>
            </a:r>
            <a:r>
              <a:rPr lang="tr-TR" sz="2000" dirty="0" err="1">
                <a:cs typeface="Times New Roman" panose="02020603050405020304" pitchFamily="18" charset="0"/>
              </a:rPr>
              <a:t>jeotekstil</a:t>
            </a:r>
            <a:r>
              <a:rPr lang="tr-TR" sz="2000" dirty="0">
                <a:cs typeface="Times New Roman" panose="02020603050405020304" pitchFamily="18" charset="0"/>
              </a:rPr>
              <a:t>, elek üstü iri çakıl/</a:t>
            </a:r>
            <a:r>
              <a:rPr lang="tr-TR" sz="2000" dirty="0" err="1">
                <a:cs typeface="Times New Roman" panose="02020603050405020304" pitchFamily="18" charset="0"/>
              </a:rPr>
              <a:t>kırmataş</a:t>
            </a:r>
            <a:r>
              <a:rPr lang="tr-TR" sz="2000" dirty="0">
                <a:cs typeface="Times New Roman" panose="02020603050405020304" pitchFamily="18" charset="0"/>
              </a:rPr>
              <a:t>, betonarme </a:t>
            </a:r>
            <a:r>
              <a:rPr lang="tr-TR" sz="2000" dirty="0" err="1">
                <a:cs typeface="Times New Roman" panose="02020603050405020304" pitchFamily="18" charset="0"/>
              </a:rPr>
              <a:t>yataklama</a:t>
            </a:r>
            <a:r>
              <a:rPr lang="tr-TR" sz="2000" dirty="0">
                <a:cs typeface="Times New Roman" panose="02020603050405020304" pitchFamily="18" charset="0"/>
              </a:rPr>
              <a:t> veya bunların kombinasyonu olan malzemelerle sıkıştırma yapılarak zemin iyileştirmesi/</a:t>
            </a:r>
            <a:r>
              <a:rPr lang="tr-TR" sz="2000" dirty="0" err="1">
                <a:cs typeface="Times New Roman" panose="02020603050405020304" pitchFamily="18" charset="0"/>
              </a:rPr>
              <a:t>yataklama</a:t>
            </a:r>
            <a:r>
              <a:rPr lang="tr-TR" sz="2000" dirty="0">
                <a:cs typeface="Times New Roman" panose="02020603050405020304" pitchFamily="18" charset="0"/>
              </a:rPr>
              <a:t> yapılır.</a:t>
            </a:r>
          </a:p>
          <a:p>
            <a:pPr algn="just"/>
            <a:r>
              <a:rPr lang="tr-TR" sz="2000" dirty="0">
                <a:cs typeface="Times New Roman" panose="02020603050405020304" pitchFamily="18" charset="0"/>
              </a:rPr>
              <a:t>(3) Açılan kanalda su mevcutsa, su tamamen boşaltılır ve sonrasında </a:t>
            </a:r>
            <a:r>
              <a:rPr lang="tr-TR" sz="2000" dirty="0" err="1">
                <a:cs typeface="Times New Roman" panose="02020603050405020304" pitchFamily="18" charset="0"/>
              </a:rPr>
              <a:t>yataklama</a:t>
            </a:r>
            <a:r>
              <a:rPr lang="tr-TR" sz="2000" dirty="0">
                <a:cs typeface="Times New Roman" panose="02020603050405020304" pitchFamily="18" charset="0"/>
              </a:rPr>
              <a:t> yapılır. </a:t>
            </a:r>
            <a:r>
              <a:rPr lang="tr-TR" sz="2000" dirty="0" err="1">
                <a:cs typeface="Times New Roman" panose="02020603050405020304" pitchFamily="18" charset="0"/>
              </a:rPr>
              <a:t>Yataklama</a:t>
            </a:r>
            <a:r>
              <a:rPr lang="tr-TR" sz="2000" dirty="0">
                <a:cs typeface="Times New Roman" panose="02020603050405020304" pitchFamily="18" charset="0"/>
              </a:rPr>
              <a:t> kalınlığı, EK-2’de yer alan ölçülerde yapılır ve sonrasında borular yatak üzerine yerleştirilir</a:t>
            </a:r>
            <a:r>
              <a:rPr lang="tr-TR" sz="2000" dirty="0" smtClean="0">
                <a:cs typeface="Times New Roman" panose="02020603050405020304" pitchFamily="18" charset="0"/>
              </a:rPr>
              <a:t>.</a:t>
            </a:r>
            <a:endParaRPr lang="tr-TR" sz="2000" dirty="0">
              <a:cs typeface="Times New Roman" panose="02020603050405020304" pitchFamily="18" charset="0"/>
            </a:endParaRPr>
          </a:p>
        </p:txBody>
      </p:sp>
    </p:spTree>
    <p:extLst>
      <p:ext uri="{BB962C8B-B14F-4D97-AF65-F5344CB8AC3E}">
        <p14:creationId xmlns:p14="http://schemas.microsoft.com/office/powerpoint/2010/main" val="4170357901"/>
      </p:ext>
    </p:extLst>
  </p:cSld>
  <p:clrMapOvr>
    <a:masterClrMapping/>
  </p:clrMapOvr>
  <p:transition spd="med">
    <p:cover di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5536" y="332656"/>
            <a:ext cx="8136904" cy="5632311"/>
          </a:xfrm>
          <a:prstGeom prst="rect">
            <a:avLst/>
          </a:prstGeom>
        </p:spPr>
        <p:txBody>
          <a:bodyPr wrap="square">
            <a:spAutoFit/>
          </a:bodyPr>
          <a:lstStyle/>
          <a:p>
            <a:pPr algn="just"/>
            <a:r>
              <a:rPr lang="tr-TR" sz="2000" b="1" dirty="0" smtClean="0">
                <a:solidFill>
                  <a:srgbClr val="0070C0"/>
                </a:solidFill>
                <a:latin typeface="Times New Roman" panose="02020603050405020304" pitchFamily="18" charset="0"/>
                <a:cs typeface="Times New Roman" panose="02020603050405020304" pitchFamily="18" charset="0"/>
              </a:rPr>
              <a:t>Boruların </a:t>
            </a:r>
            <a:r>
              <a:rPr lang="tr-TR" sz="2000" b="1" dirty="0" err="1">
                <a:solidFill>
                  <a:srgbClr val="0070C0"/>
                </a:solidFill>
                <a:latin typeface="Times New Roman" panose="02020603050405020304" pitchFamily="18" charset="0"/>
                <a:cs typeface="Times New Roman" panose="02020603050405020304" pitchFamily="18" charset="0"/>
              </a:rPr>
              <a:t>gömleklenmesi</a:t>
            </a:r>
            <a:r>
              <a:rPr lang="tr-TR" sz="2000" b="1" dirty="0">
                <a:solidFill>
                  <a:srgbClr val="0070C0"/>
                </a:solidFill>
                <a:latin typeface="Times New Roman" panose="02020603050405020304" pitchFamily="18" charset="0"/>
                <a:cs typeface="Times New Roman" panose="02020603050405020304" pitchFamily="18" charset="0"/>
              </a:rPr>
              <a:t> ve sıkıştırma</a:t>
            </a:r>
          </a:p>
          <a:p>
            <a:pPr algn="just"/>
            <a:r>
              <a:rPr lang="tr-TR" sz="2000" b="1" dirty="0" smtClean="0">
                <a:latin typeface="Times New Roman" panose="02020603050405020304" pitchFamily="18" charset="0"/>
                <a:cs typeface="Times New Roman" panose="02020603050405020304" pitchFamily="18" charset="0"/>
              </a:rPr>
              <a:t>MADDE </a:t>
            </a:r>
            <a:r>
              <a:rPr lang="tr-TR" sz="2000" b="1" dirty="0">
                <a:latin typeface="Times New Roman" panose="02020603050405020304" pitchFamily="18" charset="0"/>
                <a:cs typeface="Times New Roman" panose="02020603050405020304" pitchFamily="18" charset="0"/>
              </a:rPr>
              <a:t>17</a:t>
            </a:r>
            <a:r>
              <a:rPr lang="tr-TR" sz="2000" dirty="0">
                <a:latin typeface="Times New Roman" panose="02020603050405020304" pitchFamily="18" charset="0"/>
                <a:cs typeface="Times New Roman" panose="02020603050405020304" pitchFamily="18" charset="0"/>
              </a:rPr>
              <a:t> – (1) Yan dolgu işleminde borular döşenip birleştirme işlemleri yapıldıktan sonra, borunun her iki yanına 30 cm yüksekliğinde dolgu malzemesi dökülür ve hafif çalışan </a:t>
            </a:r>
            <a:r>
              <a:rPr lang="tr-TR" sz="2000" dirty="0" err="1">
                <a:latin typeface="Times New Roman" panose="02020603050405020304" pitchFamily="18" charset="0"/>
                <a:cs typeface="Times New Roman" panose="02020603050405020304" pitchFamily="18" charset="0"/>
              </a:rPr>
              <a:t>kompaktör</a:t>
            </a:r>
            <a:r>
              <a:rPr lang="tr-TR" sz="2000" dirty="0">
                <a:latin typeface="Times New Roman" panose="02020603050405020304" pitchFamily="18" charset="0"/>
                <a:cs typeface="Times New Roman" panose="02020603050405020304" pitchFamily="18" charset="0"/>
              </a:rPr>
              <a:t> ile %95 mukavemet sağlanıncaya kadar sıkıştırılır</a:t>
            </a:r>
            <a:r>
              <a:rPr lang="tr-TR" sz="2000" dirty="0" smtClean="0">
                <a:latin typeface="Times New Roman" panose="02020603050405020304" pitchFamily="18" charset="0"/>
                <a:cs typeface="Times New Roman" panose="02020603050405020304" pitchFamily="18" charset="0"/>
              </a:rPr>
              <a:t>.</a:t>
            </a:r>
          </a:p>
          <a:p>
            <a:r>
              <a:rPr lang="tr-TR" sz="2000" dirty="0">
                <a:cs typeface="Times New Roman" panose="02020603050405020304" pitchFamily="18" charset="0"/>
              </a:rPr>
              <a:t>(2) Yan dolgu yapılırken, boru ile kanal duvarı arasında, </a:t>
            </a:r>
            <a:r>
              <a:rPr lang="tr-TR" sz="2000" dirty="0" err="1">
                <a:cs typeface="Times New Roman" panose="02020603050405020304" pitchFamily="18" charset="0"/>
              </a:rPr>
              <a:t>kompaktör</a:t>
            </a:r>
            <a:r>
              <a:rPr lang="tr-TR" sz="2000" dirty="0">
                <a:cs typeface="Times New Roman" panose="02020603050405020304" pitchFamily="18" charset="0"/>
              </a:rPr>
              <a:t> rahat çalışacak şekilde boşluk bırakılır. </a:t>
            </a:r>
          </a:p>
          <a:p>
            <a:r>
              <a:rPr lang="tr-TR" sz="2000" dirty="0">
                <a:cs typeface="Times New Roman" panose="02020603050405020304" pitchFamily="18" charset="0"/>
              </a:rPr>
              <a:t>(3) Yan dolgu, zemin dolgusundan itibaren her 30 cm’de bir, birinci fıkrada belirtildiği gibi sıkıştırılır. Bu işlem aynı malzeme ile boru üstünü minimum 30 cm geçinceye kadar tekrarlanır, boru üzeri 30 cm geçtikten sonra dolgu işlemi tamamlanır</a:t>
            </a:r>
            <a:r>
              <a:rPr lang="tr-TR" sz="2000" dirty="0" smtClean="0">
                <a:cs typeface="Times New Roman" panose="02020603050405020304" pitchFamily="18" charset="0"/>
              </a:rPr>
              <a:t>.</a:t>
            </a:r>
          </a:p>
          <a:p>
            <a:r>
              <a:rPr lang="tr-TR" sz="2000" dirty="0">
                <a:cs typeface="Times New Roman" panose="02020603050405020304" pitchFamily="18" charset="0"/>
              </a:rPr>
              <a:t>(4) Sıkıştırma derecesi statik hesaplamalara uygun olacak şekilde ve minimum % 92-%95 oranları arasında olur. </a:t>
            </a:r>
          </a:p>
          <a:p>
            <a:r>
              <a:rPr lang="tr-TR" sz="2000" dirty="0">
                <a:cs typeface="Times New Roman" panose="02020603050405020304" pitchFamily="18" charset="0"/>
              </a:rPr>
              <a:t>(5) Boru üzeri, minimum 30 cm dolgu malzemesi ile örtülüp gerekli sıkıştırma yapıldıktan sonra, üzeri yolun kaplamasına uygun olan bir üst dolgu malzemesi ile doldurulur ve sıkıştırma işlemi yapılarak imalat tamamlanır.</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3366838"/>
      </p:ext>
    </p:extLst>
  </p:cSld>
  <p:clrMapOvr>
    <a:masterClrMapping/>
  </p:clrMapOvr>
  <p:transition spd="med">
    <p:cover di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50466" y="764704"/>
            <a:ext cx="7992888" cy="4856714"/>
          </a:xfrm>
          <a:prstGeom prst="rect">
            <a:avLst/>
          </a:prstGeom>
        </p:spPr>
        <p:txBody>
          <a:bodyPr wrap="square">
            <a:spAutoFit/>
          </a:bodyPr>
          <a:lstStyle/>
          <a:p>
            <a:r>
              <a:rPr lang="tr-TR" sz="1800" dirty="0" smtClean="0">
                <a:cs typeface="Times New Roman" panose="02020603050405020304" pitchFamily="18" charset="0"/>
              </a:rPr>
              <a:t>(</a:t>
            </a:r>
            <a:r>
              <a:rPr lang="tr-TR" sz="1800" dirty="0">
                <a:cs typeface="Times New Roman" panose="02020603050405020304" pitchFamily="18" charset="0"/>
              </a:rPr>
              <a:t>6) Üst dolgu malzemesi kanala dökülürken boru hattının yer değiştirmesine sebebiyet vermemesi için, az miktarlarda dökülür ve </a:t>
            </a:r>
            <a:r>
              <a:rPr lang="tr-TR" sz="1800" dirty="0" err="1">
                <a:cs typeface="Times New Roman" panose="02020603050405020304" pitchFamily="18" charset="0"/>
              </a:rPr>
              <a:t>stabilite</a:t>
            </a:r>
            <a:r>
              <a:rPr lang="tr-TR" sz="1800" dirty="0">
                <a:cs typeface="Times New Roman" panose="02020603050405020304" pitchFamily="18" charset="0"/>
              </a:rPr>
              <a:t> emniyeti için sıkıştırma, yukarıda belirtilen şartlara uygun yapılır</a:t>
            </a:r>
            <a:r>
              <a:rPr lang="tr-TR" sz="1800" dirty="0" smtClean="0">
                <a:cs typeface="Times New Roman" panose="02020603050405020304" pitchFamily="18" charset="0"/>
              </a:rPr>
              <a:t>.</a:t>
            </a:r>
            <a:r>
              <a:rPr lang="tr-TR" sz="1800" dirty="0">
                <a:cs typeface="Times New Roman" panose="02020603050405020304" pitchFamily="18" charset="0"/>
              </a:rPr>
              <a:t> </a:t>
            </a:r>
          </a:p>
          <a:p>
            <a:r>
              <a:rPr lang="tr-TR" sz="1800" dirty="0">
                <a:cs typeface="Times New Roman" panose="02020603050405020304" pitchFamily="18" charset="0"/>
              </a:rPr>
              <a:t>(7) Üst dolgu sıkıştırma işlemi, borular döşendikten ve üst dolgu yüksekliği, boru üzerinden 1 m’yi geçtikten sonra başlayabilir. Üst dolgu yüksekliği, boru üzerinden 1 m’yi geçmeden ağır iş makineleri ve sıkıştırma araçları boru üzerinde yürütülmez</a:t>
            </a:r>
            <a:r>
              <a:rPr lang="tr-TR" sz="1800" dirty="0" smtClean="0">
                <a:cs typeface="Times New Roman" panose="02020603050405020304" pitchFamily="18" charset="0"/>
              </a:rPr>
              <a:t>.</a:t>
            </a:r>
            <a:r>
              <a:rPr lang="tr-TR" sz="1800" dirty="0">
                <a:cs typeface="Times New Roman" panose="02020603050405020304" pitchFamily="18" charset="0"/>
              </a:rPr>
              <a:t> </a:t>
            </a:r>
          </a:p>
          <a:p>
            <a:r>
              <a:rPr lang="tr-TR" sz="1800" dirty="0">
                <a:cs typeface="Times New Roman" panose="02020603050405020304" pitchFamily="18" charset="0"/>
              </a:rPr>
              <a:t>(8) Sıkıştırma işlemleri mutlaka </a:t>
            </a:r>
            <a:r>
              <a:rPr lang="tr-TR" sz="1800" dirty="0" err="1">
                <a:cs typeface="Times New Roman" panose="02020603050405020304" pitchFamily="18" charset="0"/>
              </a:rPr>
              <a:t>kompaktör</a:t>
            </a:r>
            <a:r>
              <a:rPr lang="tr-TR" sz="1800" dirty="0">
                <a:cs typeface="Times New Roman" panose="02020603050405020304" pitchFamily="18" charset="0"/>
              </a:rPr>
              <a:t> veya hafif silindirler vasıtası ile yapılır, tokmakla sıkıştırma yapılmaz</a:t>
            </a:r>
            <a:r>
              <a:rPr lang="tr-TR" sz="1800" dirty="0" smtClean="0">
                <a:cs typeface="Times New Roman" panose="02020603050405020304" pitchFamily="18" charset="0"/>
              </a:rPr>
              <a:t>.</a:t>
            </a:r>
          </a:p>
          <a:p>
            <a:pPr algn="just"/>
            <a:endParaRPr lang="tr-TR" sz="1800" b="1" dirty="0" smtClean="0">
              <a:solidFill>
                <a:srgbClr val="0070C0"/>
              </a:solidFill>
              <a:cs typeface="Times New Roman" panose="02020603050405020304" pitchFamily="18" charset="0"/>
            </a:endParaRPr>
          </a:p>
          <a:p>
            <a:pPr algn="just"/>
            <a:r>
              <a:rPr lang="tr-TR" sz="1800" b="1" dirty="0" smtClean="0">
                <a:solidFill>
                  <a:srgbClr val="0070C0"/>
                </a:solidFill>
                <a:cs typeface="Times New Roman" panose="02020603050405020304" pitchFamily="18" charset="0"/>
              </a:rPr>
              <a:t>Kanal </a:t>
            </a:r>
            <a:r>
              <a:rPr lang="tr-TR" sz="1800" b="1" dirty="0">
                <a:solidFill>
                  <a:srgbClr val="0070C0"/>
                </a:solidFill>
                <a:cs typeface="Times New Roman" panose="02020603050405020304" pitchFamily="18" charset="0"/>
              </a:rPr>
              <a:t>dolgu malzemesi</a:t>
            </a:r>
          </a:p>
          <a:p>
            <a:pPr algn="just"/>
            <a:r>
              <a:rPr lang="tr-TR" sz="1800" b="1" dirty="0" smtClean="0">
                <a:cs typeface="Times New Roman" panose="02020603050405020304" pitchFamily="18" charset="0"/>
              </a:rPr>
              <a:t>MADDE </a:t>
            </a:r>
            <a:r>
              <a:rPr lang="tr-TR" sz="1800" b="1" dirty="0">
                <a:cs typeface="Times New Roman" panose="02020603050405020304" pitchFamily="18" charset="0"/>
              </a:rPr>
              <a:t>18 </a:t>
            </a:r>
            <a:r>
              <a:rPr lang="tr-TR" sz="1800" dirty="0">
                <a:cs typeface="Times New Roman" panose="02020603050405020304" pitchFamily="18" charset="0"/>
              </a:rPr>
              <a:t>– (1) Kanal dolgusunda kullanılacak malzemenin, nem muhtevası maksimum %20 ve dane çapı en fazla 11 mm olabilir; malzeme sıkıştırmaya elverişli ve boruların sıkıştırma esnasında zarar görmesini engelleyecek şekilde dayanıklı ve yeterli taşıma kabiliyetine sahip olur.</a:t>
            </a:r>
          </a:p>
          <a:p>
            <a:pPr algn="just"/>
            <a:r>
              <a:rPr lang="tr-TR" sz="1800" dirty="0">
                <a:cs typeface="Times New Roman" panose="02020603050405020304" pitchFamily="18" charset="0"/>
              </a:rPr>
              <a:t> (2) Donmuş malzemeler ve boruya zarar verebilecek keskin köşeli sivri uçlu taşlar ve saire dolgu malzemesi olarak kullanılamaz</a:t>
            </a:r>
            <a:r>
              <a:rPr lang="tr-TR" sz="1800" dirty="0" smtClean="0">
                <a:cs typeface="Times New Roman" panose="02020603050405020304" pitchFamily="18" charset="0"/>
              </a:rPr>
              <a:t>.</a:t>
            </a:r>
            <a:endParaRPr lang="tr-TR" sz="1800" dirty="0">
              <a:cs typeface="Times New Roman" panose="02020603050405020304" pitchFamily="18" charset="0"/>
            </a:endParaRPr>
          </a:p>
        </p:txBody>
      </p:sp>
    </p:spTree>
    <p:extLst>
      <p:ext uri="{BB962C8B-B14F-4D97-AF65-F5344CB8AC3E}">
        <p14:creationId xmlns:p14="http://schemas.microsoft.com/office/powerpoint/2010/main" val="3934273719"/>
      </p:ext>
    </p:extLst>
  </p:cSld>
  <p:clrMapOvr>
    <a:masterClrMapping/>
  </p:clrMapOvr>
  <p:transition spd="med">
    <p:cover dir="u"/>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1520" y="620688"/>
            <a:ext cx="8352928" cy="5509200"/>
          </a:xfrm>
          <a:prstGeom prst="rect">
            <a:avLst/>
          </a:prstGeom>
        </p:spPr>
        <p:txBody>
          <a:bodyPr wrap="square">
            <a:spAutoFit/>
          </a:bodyPr>
          <a:lstStyle/>
          <a:p>
            <a:pPr algn="just"/>
            <a:r>
              <a:rPr lang="tr-TR" sz="2000" b="1" dirty="0" smtClean="0">
                <a:solidFill>
                  <a:srgbClr val="0070C0"/>
                </a:solidFill>
                <a:latin typeface="Times New Roman" panose="02020603050405020304" pitchFamily="18" charset="0"/>
                <a:cs typeface="Times New Roman" panose="02020603050405020304" pitchFamily="18" charset="0"/>
              </a:rPr>
              <a:t>ALTINCI </a:t>
            </a:r>
            <a:r>
              <a:rPr lang="tr-TR" sz="2000" b="1" dirty="0">
                <a:solidFill>
                  <a:srgbClr val="0070C0"/>
                </a:solidFill>
                <a:latin typeface="Times New Roman" panose="02020603050405020304" pitchFamily="18" charset="0"/>
                <a:cs typeface="Times New Roman" panose="02020603050405020304" pitchFamily="18" charset="0"/>
              </a:rPr>
              <a:t>BÖLÜM</a:t>
            </a:r>
          </a:p>
          <a:p>
            <a:pPr algn="just"/>
            <a:endParaRPr lang="tr-TR" sz="2000" dirty="0" smtClean="0">
              <a:latin typeface="Times New Roman" panose="02020603050405020304" pitchFamily="18" charset="0"/>
              <a:cs typeface="Times New Roman" panose="02020603050405020304" pitchFamily="18" charset="0"/>
            </a:endParaRPr>
          </a:p>
          <a:p>
            <a:pPr algn="just"/>
            <a:r>
              <a:rPr lang="tr-TR" sz="2000" dirty="0" smtClean="0">
                <a:latin typeface="Times New Roman" panose="02020603050405020304" pitchFamily="18" charset="0"/>
                <a:cs typeface="Times New Roman" panose="02020603050405020304" pitchFamily="18" charset="0"/>
              </a:rPr>
              <a:t>Kanalizasyon </a:t>
            </a:r>
            <a:r>
              <a:rPr lang="tr-TR" sz="2000" dirty="0">
                <a:latin typeface="Times New Roman" panose="02020603050405020304" pitchFamily="18" charset="0"/>
                <a:cs typeface="Times New Roman" panose="02020603050405020304" pitchFamily="18" charset="0"/>
              </a:rPr>
              <a:t>Sistemlerinin İşletme ve Bakımına İlişkin Esaslar</a:t>
            </a:r>
          </a:p>
          <a:p>
            <a:pPr algn="just"/>
            <a:endParaRPr lang="tr-TR" sz="2000" b="1" dirty="0" smtClean="0">
              <a:solidFill>
                <a:srgbClr val="0070C0"/>
              </a:solidFill>
              <a:latin typeface="Times New Roman" panose="02020603050405020304" pitchFamily="18" charset="0"/>
              <a:cs typeface="Times New Roman" panose="02020603050405020304" pitchFamily="18" charset="0"/>
            </a:endParaRPr>
          </a:p>
          <a:p>
            <a:pPr algn="just"/>
            <a:r>
              <a:rPr lang="tr-TR" sz="2000" b="1" dirty="0" smtClean="0">
                <a:solidFill>
                  <a:srgbClr val="0070C0"/>
                </a:solidFill>
                <a:latin typeface="Times New Roman" panose="02020603050405020304" pitchFamily="18" charset="0"/>
                <a:cs typeface="Times New Roman" panose="02020603050405020304" pitchFamily="18" charset="0"/>
              </a:rPr>
              <a:t>İşletme </a:t>
            </a:r>
            <a:r>
              <a:rPr lang="tr-TR" sz="2000" b="1" dirty="0">
                <a:solidFill>
                  <a:srgbClr val="0070C0"/>
                </a:solidFill>
                <a:latin typeface="Times New Roman" panose="02020603050405020304" pitchFamily="18" charset="0"/>
                <a:cs typeface="Times New Roman" panose="02020603050405020304" pitchFamily="18" charset="0"/>
              </a:rPr>
              <a:t>ve bakım</a:t>
            </a:r>
          </a:p>
          <a:p>
            <a:pPr algn="just"/>
            <a:r>
              <a:rPr lang="tr-TR" sz="2000" b="1" dirty="0" smtClean="0">
                <a:latin typeface="Times New Roman" panose="02020603050405020304" pitchFamily="18" charset="0"/>
                <a:cs typeface="Times New Roman" panose="02020603050405020304" pitchFamily="18" charset="0"/>
              </a:rPr>
              <a:t>MADDE </a:t>
            </a:r>
            <a:r>
              <a:rPr lang="tr-TR" sz="2000" b="1" dirty="0">
                <a:latin typeface="Times New Roman" panose="02020603050405020304" pitchFamily="18" charset="0"/>
                <a:cs typeface="Times New Roman" panose="02020603050405020304" pitchFamily="18" charset="0"/>
              </a:rPr>
              <a:t>19</a:t>
            </a:r>
            <a:r>
              <a:rPr lang="tr-TR" sz="2000" dirty="0">
                <a:latin typeface="Times New Roman" panose="02020603050405020304" pitchFamily="18" charset="0"/>
                <a:cs typeface="Times New Roman" panose="02020603050405020304" pitchFamily="18" charset="0"/>
              </a:rPr>
              <a:t> – (1) Kanalizasyon sistemleri insanların sisteme girebildiği ve giremediği durumlarda karşılaşılan işlevsel sorunların ve yapısal sorunların çözümü için, jet akım verme, vinçle kaldırma, kuka ve benzeri yöntemler ile kanal açma, temizleme topları, uzaktan kontrollü ekipmanlar, </a:t>
            </a:r>
            <a:r>
              <a:rPr lang="tr-TR" sz="2000" dirty="0" err="1">
                <a:latin typeface="Times New Roman" panose="02020603050405020304" pitchFamily="18" charset="0"/>
                <a:cs typeface="Times New Roman" panose="02020603050405020304" pitchFamily="18" charset="0"/>
              </a:rPr>
              <a:t>sifonlama</a:t>
            </a:r>
            <a:r>
              <a:rPr lang="tr-TR" sz="2000" dirty="0">
                <a:latin typeface="Times New Roman" panose="02020603050405020304" pitchFamily="18" charset="0"/>
                <a:cs typeface="Times New Roman" panose="02020603050405020304" pitchFamily="18" charset="0"/>
              </a:rPr>
              <a:t> ve elle temizleme uygulanabilir. Temizleme işlemi yapılırken, işlemin </a:t>
            </a:r>
            <a:r>
              <a:rPr lang="tr-TR" sz="2000" dirty="0" err="1">
                <a:latin typeface="Times New Roman" panose="02020603050405020304" pitchFamily="18" charset="0"/>
                <a:cs typeface="Times New Roman" panose="02020603050405020304" pitchFamily="18" charset="0"/>
              </a:rPr>
              <a:t>atıksu</a:t>
            </a:r>
            <a:r>
              <a:rPr lang="tr-TR" sz="2000" dirty="0">
                <a:latin typeface="Times New Roman" panose="02020603050405020304" pitchFamily="18" charset="0"/>
                <a:cs typeface="Times New Roman" panose="02020603050405020304" pitchFamily="18" charset="0"/>
              </a:rPr>
              <a:t> arıtma tesisi üzerindeki etkileri dikkate alınarak gerekli önlemler alınır</a:t>
            </a:r>
            <a:r>
              <a:rPr lang="tr-TR" sz="2000" dirty="0" smtClean="0">
                <a:latin typeface="Times New Roman" panose="02020603050405020304" pitchFamily="18" charset="0"/>
                <a:cs typeface="Times New Roman" panose="02020603050405020304" pitchFamily="18" charset="0"/>
              </a:rPr>
              <a:t>.</a:t>
            </a:r>
            <a:r>
              <a:rPr lang="tr-TR" sz="2000" dirty="0">
                <a:latin typeface="Times New Roman" panose="02020603050405020304" pitchFamily="18" charset="0"/>
                <a:cs typeface="Times New Roman" panose="02020603050405020304" pitchFamily="18" charset="0"/>
              </a:rPr>
              <a:t> </a:t>
            </a:r>
            <a:endParaRPr lang="tr-TR" sz="2000" dirty="0" smtClean="0">
              <a:latin typeface="Times New Roman" panose="02020603050405020304" pitchFamily="18" charset="0"/>
              <a:cs typeface="Times New Roman" panose="02020603050405020304" pitchFamily="18" charset="0"/>
            </a:endParaRPr>
          </a:p>
          <a:p>
            <a:pPr algn="just"/>
            <a:r>
              <a:rPr lang="tr-TR" sz="2000" dirty="0">
                <a:cs typeface="Times New Roman" panose="02020603050405020304" pitchFamily="18" charset="0"/>
              </a:rPr>
              <a:t>(2) Bakım işlerinde ortaya çıkan atıklar, ilgili mevzuatın belirlediği şekilde, ek bir kirliliğe yol açmadan bertaraf edilir. </a:t>
            </a:r>
          </a:p>
          <a:p>
            <a:pPr algn="just"/>
            <a:r>
              <a:rPr lang="tr-TR" sz="2000" dirty="0">
                <a:cs typeface="Times New Roman" panose="02020603050405020304" pitchFamily="18" charset="0"/>
              </a:rPr>
              <a:t>(3) Kanalizasyon sistemlerinde temizleme işlemleri EK-3’e göre yapılır. </a:t>
            </a:r>
            <a:endParaRPr lang="tr-TR" sz="2000" dirty="0" smtClean="0">
              <a:cs typeface="Times New Roman" panose="02020603050405020304" pitchFamily="18" charset="0"/>
            </a:endParaRPr>
          </a:p>
          <a:p>
            <a:pPr algn="just"/>
            <a:r>
              <a:rPr lang="tr-TR" sz="2000" dirty="0">
                <a:cs typeface="Times New Roman" panose="02020603050405020304" pitchFamily="18" charset="0"/>
              </a:rPr>
              <a:t>(4) Kanalizasyon sistemlerinin işletme ve bakımı için bacalar ve denetim odaları konulur</a:t>
            </a:r>
            <a:r>
              <a:rPr lang="tr-TR" sz="2000" dirty="0" smtClean="0">
                <a:cs typeface="Times New Roman" panose="02020603050405020304" pitchFamily="18" charset="0"/>
              </a:rPr>
              <a:t>.</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8426211"/>
      </p:ext>
    </p:extLst>
  </p:cSld>
  <p:clrMapOvr>
    <a:masterClrMapping/>
  </p:clrMapOvr>
  <p:transition spd="med">
    <p:cover dir="u"/>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89856" y="354707"/>
            <a:ext cx="8496944" cy="6001643"/>
          </a:xfrm>
          <a:prstGeom prst="rect">
            <a:avLst/>
          </a:prstGeom>
        </p:spPr>
        <p:txBody>
          <a:bodyPr wrap="square">
            <a:spAutoFit/>
          </a:bodyPr>
          <a:lstStyle/>
          <a:p>
            <a:pPr algn="just"/>
            <a:r>
              <a:rPr lang="tr-TR" sz="2000" dirty="0" smtClean="0">
                <a:latin typeface="Times New Roman" panose="02020603050405020304" pitchFamily="18" charset="0"/>
                <a:cs typeface="Times New Roman" panose="02020603050405020304" pitchFamily="18" charset="0"/>
              </a:rPr>
              <a:t> </a:t>
            </a:r>
          </a:p>
          <a:p>
            <a:pPr algn="just"/>
            <a:r>
              <a:rPr lang="tr-TR" sz="2000" dirty="0" smtClean="0">
                <a:latin typeface="Times New Roman" panose="02020603050405020304" pitchFamily="18" charset="0"/>
                <a:cs typeface="Times New Roman" panose="02020603050405020304" pitchFamily="18" charset="0"/>
              </a:rPr>
              <a:t>(5) Ters sifonların sürekli ve verimli çalışması için düzenli olarak denetim ve bakım faaliyetleri gerçekleştirilir. </a:t>
            </a:r>
          </a:p>
          <a:p>
            <a:pPr algn="just"/>
            <a:r>
              <a:rPr lang="tr-TR" sz="2000" dirty="0" smtClean="0">
                <a:latin typeface="Times New Roman" panose="02020603050405020304" pitchFamily="18" charset="0"/>
                <a:cs typeface="Times New Roman" panose="02020603050405020304" pitchFamily="18" charset="0"/>
              </a:rPr>
              <a:t>(</a:t>
            </a:r>
            <a:r>
              <a:rPr lang="tr-TR" sz="2000" dirty="0">
                <a:latin typeface="Times New Roman" panose="02020603050405020304" pitchFamily="18" charset="0"/>
                <a:cs typeface="Times New Roman" panose="02020603050405020304" pitchFamily="18" charset="0"/>
              </a:rPr>
              <a:t>6) Yetersiz havalandırma olan yerlerde </a:t>
            </a:r>
            <a:r>
              <a:rPr lang="tr-TR" sz="2000" dirty="0" err="1">
                <a:latin typeface="Times New Roman" panose="02020603050405020304" pitchFamily="18" charset="0"/>
                <a:cs typeface="Times New Roman" panose="02020603050405020304" pitchFamily="18" charset="0"/>
              </a:rPr>
              <a:t>fekal</a:t>
            </a:r>
            <a:r>
              <a:rPr lang="tr-TR" sz="2000" dirty="0">
                <a:latin typeface="Times New Roman" panose="02020603050405020304" pitchFamily="18" charset="0"/>
                <a:cs typeface="Times New Roman" panose="02020603050405020304" pitchFamily="18" charset="0"/>
              </a:rPr>
              <a:t> çökeltiler, böcekler, fareler ve sivrisinekler üreyebilir. Bunların sağlığa olan etkilerini en aza indirmek ve kanallarda meydana getireceği yapısal sorunları önlemek için gerekli tedbirler alınır</a:t>
            </a:r>
            <a:r>
              <a:rPr lang="tr-TR" sz="2000" dirty="0" smtClean="0">
                <a:latin typeface="Times New Roman" panose="02020603050405020304" pitchFamily="18" charset="0"/>
                <a:cs typeface="Times New Roman" panose="02020603050405020304" pitchFamily="18" charset="0"/>
              </a:rPr>
              <a:t>.</a:t>
            </a:r>
            <a:r>
              <a:rPr lang="tr-TR" sz="2000" dirty="0">
                <a:latin typeface="Times New Roman" panose="02020603050405020304" pitchFamily="18" charset="0"/>
                <a:cs typeface="Times New Roman" panose="02020603050405020304" pitchFamily="18" charset="0"/>
              </a:rPr>
              <a:t> </a:t>
            </a:r>
          </a:p>
          <a:p>
            <a:pPr algn="just"/>
            <a:r>
              <a:rPr lang="tr-TR" sz="2000" dirty="0">
                <a:latin typeface="Times New Roman" panose="02020603050405020304" pitchFamily="18" charset="0"/>
                <a:cs typeface="Times New Roman" panose="02020603050405020304" pitchFamily="18" charset="0"/>
              </a:rPr>
              <a:t>(7) Bacalar ve denetim odaları haricindeki bağlantılar dökme yapılarla sağlanır. Örme kanallara yeni bağlantı yapmaktan kaçınılır. Gerekli durumlarda bağlantı öncesinde kanal kapsamlı olarak denetlenir</a:t>
            </a:r>
            <a:r>
              <a:rPr lang="tr-TR" sz="2000" dirty="0" smtClean="0">
                <a:latin typeface="Times New Roman" panose="02020603050405020304" pitchFamily="18" charset="0"/>
                <a:cs typeface="Times New Roman" panose="02020603050405020304" pitchFamily="18" charset="0"/>
              </a:rPr>
              <a:t>.</a:t>
            </a:r>
            <a:r>
              <a:rPr lang="tr-TR" sz="2000" dirty="0">
                <a:latin typeface="Times New Roman" panose="02020603050405020304" pitchFamily="18" charset="0"/>
                <a:cs typeface="Times New Roman" panose="02020603050405020304" pitchFamily="18" charset="0"/>
              </a:rPr>
              <a:t> </a:t>
            </a:r>
          </a:p>
          <a:p>
            <a:pPr algn="just"/>
            <a:r>
              <a:rPr lang="tr-TR" sz="2000" dirty="0">
                <a:latin typeface="Times New Roman" panose="02020603050405020304" pitchFamily="18" charset="0"/>
                <a:cs typeface="Times New Roman" panose="02020603050405020304" pitchFamily="18" charset="0"/>
              </a:rPr>
              <a:t>(8) Kanalizasyon sistemi işletmeye alındıktan sonra, denetim sıklığı ile denetim noktaları belirlenirken sistemdeki her bileşen için gerekler ve bileşenlerin önemi dikkate alınır. Bu kapsamda yapılacak olan denetim EK-3’te belirtildiği şekilde yapılır</a:t>
            </a:r>
            <a:r>
              <a:rPr lang="tr-TR" sz="2000" dirty="0" smtClean="0">
                <a:latin typeface="Times New Roman" panose="02020603050405020304" pitchFamily="18" charset="0"/>
                <a:cs typeface="Times New Roman" panose="02020603050405020304" pitchFamily="18" charset="0"/>
              </a:rPr>
              <a:t>.</a:t>
            </a:r>
            <a:r>
              <a:rPr lang="tr-TR" sz="2000" dirty="0">
                <a:latin typeface="Times New Roman" panose="02020603050405020304" pitchFamily="18" charset="0"/>
                <a:cs typeface="Times New Roman" panose="02020603050405020304" pitchFamily="18" charset="0"/>
              </a:rPr>
              <a:t> </a:t>
            </a:r>
          </a:p>
          <a:p>
            <a:pPr algn="just"/>
            <a:r>
              <a:rPr lang="tr-TR" sz="2000" dirty="0">
                <a:latin typeface="Times New Roman" panose="02020603050405020304" pitchFamily="18" charset="0"/>
                <a:cs typeface="Times New Roman" panose="02020603050405020304" pitchFamily="18" charset="0"/>
              </a:rPr>
              <a:t>(9) Sistemin bileşenleri için hazırlanan işletme prosedürleri EK-3’te belirtildiği şekilde uygulanır</a:t>
            </a:r>
            <a:r>
              <a:rPr lang="tr-TR" sz="2000" dirty="0" smtClean="0">
                <a:latin typeface="Times New Roman" panose="02020603050405020304" pitchFamily="18" charset="0"/>
                <a:cs typeface="Times New Roman" panose="02020603050405020304" pitchFamily="18" charset="0"/>
              </a:rPr>
              <a:t>.</a:t>
            </a:r>
            <a:r>
              <a:rPr lang="tr-TR" sz="2000" dirty="0">
                <a:latin typeface="Times New Roman" panose="02020603050405020304" pitchFamily="18" charset="0"/>
                <a:cs typeface="Times New Roman" panose="02020603050405020304" pitchFamily="18" charset="0"/>
              </a:rPr>
              <a:t> </a:t>
            </a:r>
          </a:p>
          <a:p>
            <a:pPr algn="just"/>
            <a:r>
              <a:rPr lang="tr-TR" sz="2000" dirty="0">
                <a:latin typeface="Times New Roman" panose="02020603050405020304" pitchFamily="18" charset="0"/>
                <a:cs typeface="Times New Roman" panose="02020603050405020304" pitchFamily="18" charset="0"/>
              </a:rPr>
              <a:t>(10) Sistemin herhangi bir bölümünde oluşabilecek acil durumlarda uygulanması için EK-3’te belirtilen acil durum planları hazırlanır.</a:t>
            </a:r>
          </a:p>
        </p:txBody>
      </p:sp>
    </p:spTree>
    <p:extLst>
      <p:ext uri="{BB962C8B-B14F-4D97-AF65-F5344CB8AC3E}">
        <p14:creationId xmlns:p14="http://schemas.microsoft.com/office/powerpoint/2010/main" val="1880485723"/>
      </p:ext>
    </p:extLst>
  </p:cSld>
  <p:clrMapOvr>
    <a:masterClrMapping/>
  </p:clrMapOvr>
  <p:transition spd="med">
    <p:cover dir="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79029" y="764703"/>
            <a:ext cx="8280920" cy="5016758"/>
          </a:xfrm>
          <a:prstGeom prst="rect">
            <a:avLst/>
          </a:prstGeom>
        </p:spPr>
        <p:txBody>
          <a:bodyPr wrap="square">
            <a:spAutoFit/>
          </a:bodyPr>
          <a:lstStyle/>
          <a:p>
            <a:pPr algn="just"/>
            <a:r>
              <a:rPr lang="tr-TR" sz="2000" b="1" dirty="0" err="1">
                <a:solidFill>
                  <a:srgbClr val="0070C0"/>
                </a:solidFill>
                <a:latin typeface="Times New Roman" panose="02020603050405020304" pitchFamily="18" charset="0"/>
                <a:cs typeface="Times New Roman" panose="02020603050405020304" pitchFamily="18" charset="0"/>
              </a:rPr>
              <a:t>Atıksu</a:t>
            </a:r>
            <a:r>
              <a:rPr lang="tr-TR" sz="2000" b="1" dirty="0">
                <a:solidFill>
                  <a:srgbClr val="0070C0"/>
                </a:solidFill>
                <a:latin typeface="Times New Roman" panose="02020603050405020304" pitchFamily="18" charset="0"/>
                <a:cs typeface="Times New Roman" panose="02020603050405020304" pitchFamily="18" charset="0"/>
              </a:rPr>
              <a:t> altyapı bilgi sistemi</a:t>
            </a:r>
          </a:p>
          <a:p>
            <a:pPr algn="just"/>
            <a:r>
              <a:rPr lang="tr-TR" sz="2000" b="1" dirty="0" smtClean="0">
                <a:latin typeface="Times New Roman" panose="02020603050405020304" pitchFamily="18" charset="0"/>
                <a:cs typeface="Times New Roman" panose="02020603050405020304" pitchFamily="18" charset="0"/>
              </a:rPr>
              <a:t>MADDE </a:t>
            </a:r>
            <a:r>
              <a:rPr lang="tr-TR" sz="2000" b="1" dirty="0">
                <a:latin typeface="Times New Roman" panose="02020603050405020304" pitchFamily="18" charset="0"/>
                <a:cs typeface="Times New Roman" panose="02020603050405020304" pitchFamily="18" charset="0"/>
              </a:rPr>
              <a:t>20 </a:t>
            </a:r>
            <a:r>
              <a:rPr lang="tr-TR" sz="2000" dirty="0">
                <a:latin typeface="Times New Roman" panose="02020603050405020304" pitchFamily="18" charset="0"/>
                <a:cs typeface="Times New Roman" panose="02020603050405020304" pitchFamily="18" charset="0"/>
              </a:rPr>
              <a:t>– (1) İdareler her türlü coğrafi veri ve bilginin saklandığı, sorgulandığı ve istenildiğinde sunulduğu </a:t>
            </a:r>
            <a:r>
              <a:rPr lang="tr-TR" sz="2000" dirty="0" err="1">
                <a:latin typeface="Times New Roman" panose="02020603050405020304" pitchFamily="18" charset="0"/>
                <a:cs typeface="Times New Roman" panose="02020603050405020304" pitchFamily="18" charset="0"/>
              </a:rPr>
              <a:t>atıksu</a:t>
            </a:r>
            <a:r>
              <a:rPr lang="tr-TR" sz="2000" dirty="0">
                <a:latin typeface="Times New Roman" panose="02020603050405020304" pitchFamily="18" charset="0"/>
                <a:cs typeface="Times New Roman" panose="02020603050405020304" pitchFamily="18" charset="0"/>
              </a:rPr>
              <a:t> altyapı bilgi sistemlerini oluşturur.</a:t>
            </a:r>
          </a:p>
          <a:p>
            <a:pPr algn="just"/>
            <a:r>
              <a:rPr lang="tr-TR" sz="2000" dirty="0" smtClean="0">
                <a:latin typeface="Times New Roman" panose="02020603050405020304" pitchFamily="18" charset="0"/>
                <a:cs typeface="Times New Roman" panose="02020603050405020304" pitchFamily="18" charset="0"/>
              </a:rPr>
              <a:t>(</a:t>
            </a:r>
            <a:r>
              <a:rPr lang="tr-TR" sz="2000" dirty="0">
                <a:latin typeface="Times New Roman" panose="02020603050405020304" pitchFamily="18" charset="0"/>
                <a:cs typeface="Times New Roman" panose="02020603050405020304" pitchFamily="18" charset="0"/>
              </a:rPr>
              <a:t>2) </a:t>
            </a:r>
            <a:r>
              <a:rPr lang="tr-TR" sz="2000" dirty="0" err="1">
                <a:latin typeface="Times New Roman" panose="02020603050405020304" pitchFamily="18" charset="0"/>
                <a:cs typeface="Times New Roman" panose="02020603050405020304" pitchFamily="18" charset="0"/>
              </a:rPr>
              <a:t>Atıksu</a:t>
            </a:r>
            <a:r>
              <a:rPr lang="tr-TR" sz="2000" dirty="0">
                <a:latin typeface="Times New Roman" panose="02020603050405020304" pitchFamily="18" charset="0"/>
                <a:cs typeface="Times New Roman" panose="02020603050405020304" pitchFamily="18" charset="0"/>
              </a:rPr>
              <a:t> altyapı bilgi sistemi ile ilgili veriler Büyük Ölçekli Harita ve Harita Bilgileri Üretim Yönetmeliğinde belirtilen </a:t>
            </a:r>
            <a:r>
              <a:rPr lang="tr-TR" sz="2000" dirty="0" err="1">
                <a:latin typeface="Times New Roman" panose="02020603050405020304" pitchFamily="18" charset="0"/>
                <a:cs typeface="Times New Roman" panose="02020603050405020304" pitchFamily="18" charset="0"/>
              </a:rPr>
              <a:t>datum</a:t>
            </a:r>
            <a:r>
              <a:rPr lang="tr-TR" sz="2000" dirty="0">
                <a:latin typeface="Times New Roman" panose="02020603050405020304" pitchFamily="18" charset="0"/>
                <a:cs typeface="Times New Roman" panose="02020603050405020304" pitchFamily="18" charset="0"/>
              </a:rPr>
              <a:t> ve koordinat sistemlerine uygun olarak üretilir.</a:t>
            </a:r>
          </a:p>
          <a:p>
            <a:pPr algn="just"/>
            <a:r>
              <a:rPr lang="tr-TR" sz="2000" dirty="0" smtClean="0">
                <a:latin typeface="Times New Roman" panose="02020603050405020304" pitchFamily="18" charset="0"/>
                <a:cs typeface="Times New Roman" panose="02020603050405020304" pitchFamily="18" charset="0"/>
              </a:rPr>
              <a:t>(</a:t>
            </a:r>
            <a:r>
              <a:rPr lang="tr-TR" sz="2000" dirty="0">
                <a:latin typeface="Times New Roman" panose="02020603050405020304" pitchFamily="18" charset="0"/>
                <a:cs typeface="Times New Roman" panose="02020603050405020304" pitchFamily="18" charset="0"/>
              </a:rPr>
              <a:t>3) </a:t>
            </a:r>
            <a:r>
              <a:rPr lang="tr-TR" sz="2000" dirty="0" err="1">
                <a:latin typeface="Times New Roman" panose="02020603050405020304" pitchFamily="18" charset="0"/>
                <a:cs typeface="Times New Roman" panose="02020603050405020304" pitchFamily="18" charset="0"/>
              </a:rPr>
              <a:t>Atıksu</a:t>
            </a:r>
            <a:r>
              <a:rPr lang="tr-TR" sz="2000" dirty="0">
                <a:latin typeface="Times New Roman" panose="02020603050405020304" pitchFamily="18" charset="0"/>
                <a:cs typeface="Times New Roman" panose="02020603050405020304" pitchFamily="18" charset="0"/>
              </a:rPr>
              <a:t> sistemini oluşturan coğrafi detaylar; sistem bütünündeki sorgulamalara imkan verecek ilişkisel bir veri modelinde, değişikliklerin takip edilebileceği zamansal şemaya sahip olarak ve zeminle aplike edildikleri yatay ve düşey konum bilgisiyle </a:t>
            </a:r>
            <a:r>
              <a:rPr lang="tr-TR" sz="2000" dirty="0" err="1">
                <a:latin typeface="Times New Roman" panose="02020603050405020304" pitchFamily="18" charset="0"/>
                <a:cs typeface="Times New Roman" panose="02020603050405020304" pitchFamily="18" charset="0"/>
              </a:rPr>
              <a:t>atıksu</a:t>
            </a:r>
            <a:r>
              <a:rPr lang="tr-TR" sz="2000" dirty="0">
                <a:latin typeface="Times New Roman" panose="02020603050405020304" pitchFamily="18" charset="0"/>
                <a:cs typeface="Times New Roman" panose="02020603050405020304" pitchFamily="18" charset="0"/>
              </a:rPr>
              <a:t> altyapı bilgi sistemine kayıt edilir.</a:t>
            </a:r>
          </a:p>
          <a:p>
            <a:pPr algn="just"/>
            <a:r>
              <a:rPr lang="tr-TR" sz="2000" dirty="0" smtClean="0">
                <a:latin typeface="Times New Roman" panose="02020603050405020304" pitchFamily="18" charset="0"/>
                <a:cs typeface="Times New Roman" panose="02020603050405020304" pitchFamily="18" charset="0"/>
              </a:rPr>
              <a:t>(</a:t>
            </a:r>
            <a:r>
              <a:rPr lang="tr-TR" sz="2000" dirty="0">
                <a:latin typeface="Times New Roman" panose="02020603050405020304" pitchFamily="18" charset="0"/>
                <a:cs typeface="Times New Roman" panose="02020603050405020304" pitchFamily="18" charset="0"/>
              </a:rPr>
              <a:t>4) </a:t>
            </a:r>
            <a:r>
              <a:rPr lang="tr-TR" sz="2000" dirty="0" err="1">
                <a:latin typeface="Times New Roman" panose="02020603050405020304" pitchFamily="18" charset="0"/>
                <a:cs typeface="Times New Roman" panose="02020603050405020304" pitchFamily="18" charset="0"/>
              </a:rPr>
              <a:t>Atıksu</a:t>
            </a:r>
            <a:r>
              <a:rPr lang="tr-TR" sz="2000" dirty="0">
                <a:latin typeface="Times New Roman" panose="02020603050405020304" pitchFamily="18" charset="0"/>
                <a:cs typeface="Times New Roman" panose="02020603050405020304" pitchFamily="18" charset="0"/>
              </a:rPr>
              <a:t> altyapı bilgi sistemi, </a:t>
            </a:r>
            <a:r>
              <a:rPr lang="tr-TR" sz="2000" dirty="0" err="1">
                <a:latin typeface="Times New Roman" panose="02020603050405020304" pitchFamily="18" charset="0"/>
                <a:cs typeface="Times New Roman" panose="02020603050405020304" pitchFamily="18" charset="0"/>
              </a:rPr>
              <a:t>atıksu</a:t>
            </a:r>
            <a:r>
              <a:rPr lang="tr-TR" sz="2000" dirty="0">
                <a:latin typeface="Times New Roman" panose="02020603050405020304" pitchFamily="18" charset="0"/>
                <a:cs typeface="Times New Roman" panose="02020603050405020304" pitchFamily="18" charset="0"/>
              </a:rPr>
              <a:t> sistemindeki değişiklikleri yansıtacak şekilde gerekli veri yedeklemesi yapılarak güncellenir.</a:t>
            </a:r>
          </a:p>
          <a:p>
            <a:pPr algn="just"/>
            <a:r>
              <a:rPr lang="tr-TR" sz="2000" dirty="0" smtClean="0">
                <a:latin typeface="Times New Roman" panose="02020603050405020304" pitchFamily="18" charset="0"/>
                <a:cs typeface="Times New Roman" panose="02020603050405020304" pitchFamily="18" charset="0"/>
              </a:rPr>
              <a:t>(</a:t>
            </a:r>
            <a:r>
              <a:rPr lang="tr-TR" sz="2000" dirty="0">
                <a:latin typeface="Times New Roman" panose="02020603050405020304" pitchFamily="18" charset="0"/>
                <a:cs typeface="Times New Roman" panose="02020603050405020304" pitchFamily="18" charset="0"/>
              </a:rPr>
              <a:t>5) </a:t>
            </a:r>
            <a:r>
              <a:rPr lang="tr-TR" sz="2000" dirty="0" err="1">
                <a:latin typeface="Times New Roman" panose="02020603050405020304" pitchFamily="18" charset="0"/>
                <a:cs typeface="Times New Roman" panose="02020603050405020304" pitchFamily="18" charset="0"/>
              </a:rPr>
              <a:t>Atıksu</a:t>
            </a:r>
            <a:r>
              <a:rPr lang="tr-TR" sz="2000" dirty="0">
                <a:latin typeface="Times New Roman" panose="02020603050405020304" pitchFamily="18" charset="0"/>
                <a:cs typeface="Times New Roman" panose="02020603050405020304" pitchFamily="18" charset="0"/>
              </a:rPr>
              <a:t> altyapı bilgi sistemindeki veriler gerekmesi halinde ilgili paydaşlarla web sistemi üzerinden paylaşılabilir nitelikte olur.</a:t>
            </a:r>
          </a:p>
        </p:txBody>
      </p:sp>
    </p:spTree>
    <p:extLst>
      <p:ext uri="{BB962C8B-B14F-4D97-AF65-F5344CB8AC3E}">
        <p14:creationId xmlns:p14="http://schemas.microsoft.com/office/powerpoint/2010/main" val="1529406913"/>
      </p:ext>
    </p:extLst>
  </p:cSld>
  <p:clrMapOvr>
    <a:masterClrMapping/>
  </p:clrMapOvr>
  <p:transition spd="med">
    <p:cover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7544" y="980728"/>
            <a:ext cx="7992888" cy="5152180"/>
          </a:xfrm>
          <a:prstGeom prst="rect">
            <a:avLst/>
          </a:prstGeom>
        </p:spPr>
        <p:txBody>
          <a:bodyPr wrap="square">
            <a:spAutoFit/>
          </a:bodyPr>
          <a:lstStyle/>
          <a:p>
            <a:pPr algn="just"/>
            <a:r>
              <a:rPr lang="tr-TR" sz="2000" dirty="0">
                <a:latin typeface="Times New Roman" panose="02020603050405020304" pitchFamily="18" charset="0"/>
                <a:cs typeface="Times New Roman" panose="02020603050405020304" pitchFamily="18" charset="0"/>
              </a:rPr>
              <a:t>d) </a:t>
            </a:r>
            <a:r>
              <a:rPr lang="tr-TR" sz="2000" dirty="0" err="1">
                <a:latin typeface="Times New Roman" panose="02020603050405020304" pitchFamily="18" charset="0"/>
                <a:cs typeface="Times New Roman" panose="02020603050405020304" pitchFamily="18" charset="0"/>
              </a:rPr>
              <a:t>Atıksu</a:t>
            </a:r>
            <a:r>
              <a:rPr lang="tr-TR" sz="2000" dirty="0">
                <a:latin typeface="Times New Roman" panose="02020603050405020304" pitchFamily="18" charset="0"/>
                <a:cs typeface="Times New Roman" panose="02020603050405020304" pitchFamily="18" charset="0"/>
              </a:rPr>
              <a:t> altyapı bilgi sistemi: İdarelerce </a:t>
            </a:r>
            <a:r>
              <a:rPr lang="tr-TR" sz="2000" dirty="0" err="1">
                <a:latin typeface="Times New Roman" panose="02020603050405020304" pitchFamily="18" charset="0"/>
                <a:cs typeface="Times New Roman" panose="02020603050405020304" pitchFamily="18" charset="0"/>
              </a:rPr>
              <a:t>atıksu</a:t>
            </a:r>
            <a:r>
              <a:rPr lang="tr-TR" sz="2000" dirty="0">
                <a:latin typeface="Times New Roman" panose="02020603050405020304" pitchFamily="18" charset="0"/>
                <a:cs typeface="Times New Roman" panose="02020603050405020304" pitchFamily="18" charset="0"/>
              </a:rPr>
              <a:t> sistemi ile ilgili her türlü coğrafi veri ve bilgisinin işlenip, kaydedilip, saklandığı, sorgulandığında ve istenildiğinde sunulduğu bilgi sistemlerini,</a:t>
            </a:r>
          </a:p>
          <a:p>
            <a:pPr algn="just"/>
            <a:r>
              <a:rPr lang="tr-TR" sz="2000" dirty="0" smtClean="0">
                <a:latin typeface="Times New Roman" panose="02020603050405020304" pitchFamily="18" charset="0"/>
                <a:cs typeface="Times New Roman" panose="02020603050405020304" pitchFamily="18" charset="0"/>
              </a:rPr>
              <a:t>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Atıksu</a:t>
            </a:r>
            <a:r>
              <a:rPr lang="tr-TR" sz="2000" dirty="0">
                <a:latin typeface="Times New Roman" panose="02020603050405020304" pitchFamily="18" charset="0"/>
                <a:cs typeface="Times New Roman" panose="02020603050405020304" pitchFamily="18" charset="0"/>
              </a:rPr>
              <a:t> altyapı tesisleri: Evsel ve/veya endüstriyel </a:t>
            </a:r>
            <a:r>
              <a:rPr lang="tr-TR" sz="2000" dirty="0" err="1">
                <a:latin typeface="Times New Roman" panose="02020603050405020304" pitchFamily="18" charset="0"/>
                <a:cs typeface="Times New Roman" panose="02020603050405020304" pitchFamily="18" charset="0"/>
              </a:rPr>
              <a:t>atıksuları</a:t>
            </a:r>
            <a:r>
              <a:rPr lang="tr-TR" sz="2000" dirty="0">
                <a:latin typeface="Times New Roman" panose="02020603050405020304" pitchFamily="18" charset="0"/>
                <a:cs typeface="Times New Roman" panose="02020603050405020304" pitchFamily="18" charset="0"/>
              </a:rPr>
              <a:t> toplayan kanalizasyon sistemi ile </a:t>
            </a:r>
            <a:r>
              <a:rPr lang="tr-TR" sz="2000" dirty="0" err="1">
                <a:latin typeface="Times New Roman" panose="02020603050405020304" pitchFamily="18" charset="0"/>
                <a:cs typeface="Times New Roman" panose="02020603050405020304" pitchFamily="18" charset="0"/>
              </a:rPr>
              <a:t>atıksuların</a:t>
            </a:r>
            <a:r>
              <a:rPr lang="tr-TR" sz="2000" dirty="0">
                <a:latin typeface="Times New Roman" panose="02020603050405020304" pitchFamily="18" charset="0"/>
                <a:cs typeface="Times New Roman" panose="02020603050405020304" pitchFamily="18" charset="0"/>
              </a:rPr>
              <a:t> arıtıldığı ve alıcı ortama verilmesinin sağlandığı sistem ve tesislerin tamamını,</a:t>
            </a:r>
          </a:p>
          <a:p>
            <a:pPr algn="just"/>
            <a:r>
              <a:rPr lang="tr-TR" sz="2000" dirty="0" smtClean="0">
                <a:latin typeface="Times New Roman" panose="02020603050405020304" pitchFamily="18" charset="0"/>
                <a:cs typeface="Times New Roman" panose="02020603050405020304" pitchFamily="18" charset="0"/>
              </a:rPr>
              <a:t>f</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Atıksu</a:t>
            </a:r>
            <a:r>
              <a:rPr lang="tr-TR" sz="2000" dirty="0">
                <a:latin typeface="Times New Roman" panose="02020603050405020304" pitchFamily="18" charset="0"/>
                <a:cs typeface="Times New Roman" panose="02020603050405020304" pitchFamily="18" charset="0"/>
              </a:rPr>
              <a:t> toplama havzası: </a:t>
            </a:r>
            <a:r>
              <a:rPr lang="tr-TR" sz="2000" dirty="0" err="1">
                <a:latin typeface="Times New Roman" panose="02020603050405020304" pitchFamily="18" charset="0"/>
                <a:cs typeface="Times New Roman" panose="02020603050405020304" pitchFamily="18" charset="0"/>
              </a:rPr>
              <a:t>Atıksuların</a:t>
            </a:r>
            <a:r>
              <a:rPr lang="tr-TR" sz="2000" dirty="0">
                <a:latin typeface="Times New Roman" panose="02020603050405020304" pitchFamily="18" charset="0"/>
                <a:cs typeface="Times New Roman" panose="02020603050405020304" pitchFamily="18" charset="0"/>
              </a:rPr>
              <a:t> alıcı ortamlara verilmeden önce, ilgili mühendislik çalışmalarında belirlenen sınırlar dahilinde toplandıkları alanların tamamını,</a:t>
            </a:r>
          </a:p>
          <a:p>
            <a:pPr algn="just"/>
            <a:r>
              <a:rPr lang="tr-TR" sz="2000" dirty="0" smtClean="0">
                <a:latin typeface="Times New Roman" panose="02020603050405020304" pitchFamily="18" charset="0"/>
                <a:cs typeface="Times New Roman" panose="02020603050405020304" pitchFamily="18" charset="0"/>
              </a:rPr>
              <a:t>g</a:t>
            </a:r>
            <a:r>
              <a:rPr lang="tr-TR" sz="2000" dirty="0">
                <a:latin typeface="Times New Roman" panose="02020603050405020304" pitchFamily="18" charset="0"/>
                <a:cs typeface="Times New Roman" panose="02020603050405020304" pitchFamily="18" charset="0"/>
              </a:rPr>
              <a:t>) Bağlantı kanalı: Kaynağından gelen </a:t>
            </a:r>
            <a:r>
              <a:rPr lang="tr-TR" sz="2000" dirty="0" err="1">
                <a:latin typeface="Times New Roman" panose="02020603050405020304" pitchFamily="18" charset="0"/>
                <a:cs typeface="Times New Roman" panose="02020603050405020304" pitchFamily="18" charset="0"/>
              </a:rPr>
              <a:t>atıksuları</a:t>
            </a:r>
            <a:r>
              <a:rPr lang="tr-TR" sz="2000" dirty="0">
                <a:latin typeface="Times New Roman" panose="02020603050405020304" pitchFamily="18" charset="0"/>
                <a:cs typeface="Times New Roman" panose="02020603050405020304" pitchFamily="18" charset="0"/>
              </a:rPr>
              <a:t> kanalizasyon sistemine ileten, parsel bacası ile atık su kanalı arasında yer alan, mülk sahibine ait kanalı</a:t>
            </a:r>
            <a:r>
              <a:rPr lang="tr-TR" sz="2000" dirty="0" smtClean="0">
                <a:latin typeface="Times New Roman" panose="02020603050405020304" pitchFamily="18" charset="0"/>
                <a:cs typeface="Times New Roman" panose="02020603050405020304" pitchFamily="18" charset="0"/>
              </a:rPr>
              <a:t>,</a:t>
            </a:r>
          </a:p>
          <a:p>
            <a:pPr algn="just"/>
            <a:r>
              <a:rPr lang="tr-TR" sz="2000" dirty="0" smtClean="0">
                <a:latin typeface="Times New Roman" panose="02020603050405020304" pitchFamily="18" charset="0"/>
                <a:cs typeface="Times New Roman" panose="02020603050405020304" pitchFamily="18" charset="0"/>
              </a:rPr>
              <a:t>ğ</a:t>
            </a:r>
            <a:r>
              <a:rPr lang="tr-TR" sz="2000" dirty="0">
                <a:latin typeface="Times New Roman" panose="02020603050405020304" pitchFamily="18" charset="0"/>
                <a:cs typeface="Times New Roman" panose="02020603050405020304" pitchFamily="18" charset="0"/>
              </a:rPr>
              <a:t>) Bakanlık: Çevre ve Şehircilik Bakanlığını,</a:t>
            </a:r>
          </a:p>
          <a:p>
            <a:pPr algn="just"/>
            <a:r>
              <a:rPr lang="tr-TR" sz="2000" dirty="0" smtClean="0">
                <a:latin typeface="Times New Roman" panose="02020603050405020304" pitchFamily="18" charset="0"/>
                <a:cs typeface="Times New Roman" panose="02020603050405020304" pitchFamily="18" charset="0"/>
              </a:rPr>
              <a:t>h</a:t>
            </a:r>
            <a:r>
              <a:rPr lang="tr-TR" sz="2000" dirty="0">
                <a:latin typeface="Times New Roman" panose="02020603050405020304" pitchFamily="18" charset="0"/>
                <a:cs typeface="Times New Roman" panose="02020603050405020304" pitchFamily="18" charset="0"/>
              </a:rPr>
              <a:t>) Basınçlı sistem: </a:t>
            </a:r>
            <a:r>
              <a:rPr lang="tr-TR" sz="2000" dirty="0" err="1">
                <a:latin typeface="Times New Roman" panose="02020603050405020304" pitchFamily="18" charset="0"/>
                <a:cs typeface="Times New Roman" panose="02020603050405020304" pitchFamily="18" charset="0"/>
              </a:rPr>
              <a:t>Atıksuyun</a:t>
            </a:r>
            <a:r>
              <a:rPr lang="tr-TR" sz="2000" dirty="0">
                <a:latin typeface="Times New Roman" panose="02020603050405020304" pitchFamily="18" charset="0"/>
                <a:cs typeface="Times New Roman" panose="02020603050405020304" pitchFamily="18" charset="0"/>
              </a:rPr>
              <a:t> cazibeyle iletilemediği, emme veya basma prensibine dayalı sistemleri</a:t>
            </a:r>
            <a:r>
              <a:rPr lang="tr-TR" sz="2000" dirty="0" smtClean="0">
                <a:latin typeface="Times New Roman" panose="02020603050405020304" pitchFamily="18" charset="0"/>
                <a:cs typeface="Times New Roman" panose="02020603050405020304" pitchFamily="18" charset="0"/>
              </a:rPr>
              <a:t>,</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4557248"/>
      </p:ext>
    </p:extLst>
  </p:cSld>
  <p:clrMapOvr>
    <a:masterClrMapping/>
  </p:clrMapOvr>
  <p:transition spd="med">
    <p:cover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7544" y="836712"/>
            <a:ext cx="8352928" cy="5078313"/>
          </a:xfrm>
          <a:prstGeom prst="rect">
            <a:avLst/>
          </a:prstGeom>
        </p:spPr>
        <p:txBody>
          <a:bodyPr wrap="square">
            <a:spAutoFit/>
          </a:bodyPr>
          <a:lstStyle/>
          <a:p>
            <a:pPr algn="just"/>
            <a:r>
              <a:rPr lang="tr-TR" sz="2000" dirty="0">
                <a:latin typeface="Times New Roman" panose="02020603050405020304" pitchFamily="18" charset="0"/>
                <a:cs typeface="Times New Roman" panose="02020603050405020304" pitchFamily="18" charset="0"/>
              </a:rPr>
              <a:t>ı) Biyokimyasal oksijen ihtiyacı (BOİ): Su veya </a:t>
            </a:r>
            <a:r>
              <a:rPr lang="tr-TR" sz="2000" dirty="0" err="1">
                <a:latin typeface="Times New Roman" panose="02020603050405020304" pitchFamily="18" charset="0"/>
                <a:cs typeface="Times New Roman" panose="02020603050405020304" pitchFamily="18" charset="0"/>
              </a:rPr>
              <a:t>atıksudaki</a:t>
            </a:r>
            <a:r>
              <a:rPr lang="tr-TR" sz="2000" dirty="0">
                <a:latin typeface="Times New Roman" panose="02020603050405020304" pitchFamily="18" charset="0"/>
                <a:cs typeface="Times New Roman" panose="02020603050405020304" pitchFamily="18" charset="0"/>
              </a:rPr>
              <a:t> organik maddelerin biyokimyasal süreçlerle tam ayrışmaları için bu işlemi yapan mikroorganizmaların, suyun birim hacmi başına gereksinim duydukları oksijen miktarını,</a:t>
            </a:r>
          </a:p>
          <a:p>
            <a:pPr algn="just"/>
            <a:r>
              <a:rPr lang="tr-TR" sz="2000" dirty="0" smtClean="0">
                <a:latin typeface="Times New Roman" panose="02020603050405020304" pitchFamily="18" charset="0"/>
                <a:cs typeface="Times New Roman" panose="02020603050405020304" pitchFamily="18" charset="0"/>
              </a:rPr>
              <a:t>i</a:t>
            </a:r>
            <a:r>
              <a:rPr lang="tr-TR" sz="2000" dirty="0">
                <a:latin typeface="Times New Roman" panose="02020603050405020304" pitchFamily="18" charset="0"/>
                <a:cs typeface="Times New Roman" panose="02020603050405020304" pitchFamily="18" charset="0"/>
              </a:rPr>
              <a:t>) Boru </a:t>
            </a:r>
            <a:r>
              <a:rPr lang="tr-TR" sz="2000" dirty="0" err="1">
                <a:latin typeface="Times New Roman" panose="02020603050405020304" pitchFamily="18" charset="0"/>
                <a:cs typeface="Times New Roman" panose="02020603050405020304" pitchFamily="18" charset="0"/>
              </a:rPr>
              <a:t>gömlekleme</a:t>
            </a:r>
            <a:r>
              <a:rPr lang="tr-TR" sz="2000" dirty="0">
                <a:latin typeface="Times New Roman" panose="02020603050405020304" pitchFamily="18" charset="0"/>
                <a:cs typeface="Times New Roman" panose="02020603050405020304" pitchFamily="18" charset="0"/>
              </a:rPr>
              <a:t>: Boruları darbelerden korumak ve boşlukları doldurmak için boruların etrafının uygun malzemelerle doldurulmasını,</a:t>
            </a:r>
          </a:p>
          <a:p>
            <a:pPr algn="just"/>
            <a:r>
              <a:rPr lang="tr-TR" sz="2000" dirty="0" smtClean="0">
                <a:latin typeface="Times New Roman" panose="02020603050405020304" pitchFamily="18" charset="0"/>
                <a:cs typeface="Times New Roman" panose="02020603050405020304" pitchFamily="18" charset="0"/>
              </a:rPr>
              <a:t>j</a:t>
            </a:r>
            <a:r>
              <a:rPr lang="tr-TR" sz="2000" dirty="0">
                <a:latin typeface="Times New Roman" panose="02020603050405020304" pitchFamily="18" charset="0"/>
                <a:cs typeface="Times New Roman" panose="02020603050405020304" pitchFamily="18" charset="0"/>
              </a:rPr>
              <a:t>) Cazibeli sistem: Enerji sarf eden hiçbir ekipman kullanılmaksızın, suyun veya </a:t>
            </a:r>
            <a:r>
              <a:rPr lang="tr-TR" sz="2000" dirty="0" err="1">
                <a:latin typeface="Times New Roman" panose="02020603050405020304" pitchFamily="18" charset="0"/>
                <a:cs typeface="Times New Roman" panose="02020603050405020304" pitchFamily="18" charset="0"/>
              </a:rPr>
              <a:t>atıksuyun</a:t>
            </a:r>
            <a:r>
              <a:rPr lang="tr-TR" sz="2000" dirty="0">
                <a:latin typeface="Times New Roman" panose="02020603050405020304" pitchFamily="18" charset="0"/>
                <a:cs typeface="Times New Roman" panose="02020603050405020304" pitchFamily="18" charset="0"/>
              </a:rPr>
              <a:t> yer çekimi kuvvetiyle kendiliğinden iletildiği sistemleri,</a:t>
            </a:r>
          </a:p>
          <a:p>
            <a:pPr algn="just"/>
            <a:r>
              <a:rPr lang="tr-TR" sz="2000" dirty="0" smtClean="0">
                <a:latin typeface="Times New Roman" panose="02020603050405020304" pitchFamily="18" charset="0"/>
                <a:cs typeface="Times New Roman" panose="02020603050405020304" pitchFamily="18" charset="0"/>
              </a:rPr>
              <a:t>k</a:t>
            </a:r>
            <a:r>
              <a:rPr lang="tr-TR" sz="2000" dirty="0">
                <a:latin typeface="Times New Roman" panose="02020603050405020304" pitchFamily="18" charset="0"/>
                <a:cs typeface="Times New Roman" panose="02020603050405020304" pitchFamily="18" charset="0"/>
              </a:rPr>
              <a:t>) Çözünmüş oksijen konsantrasyonu: </a:t>
            </a:r>
            <a:r>
              <a:rPr lang="tr-TR" sz="2000" dirty="0" err="1">
                <a:latin typeface="Times New Roman" panose="02020603050405020304" pitchFamily="18" charset="0"/>
                <a:cs typeface="Times New Roman" panose="02020603050405020304" pitchFamily="18" charset="0"/>
              </a:rPr>
              <a:t>Atıksu</a:t>
            </a:r>
            <a:r>
              <a:rPr lang="tr-TR" sz="2000" dirty="0">
                <a:latin typeface="Times New Roman" panose="02020603050405020304" pitchFamily="18" charset="0"/>
                <a:cs typeface="Times New Roman" panose="02020603050405020304" pitchFamily="18" charset="0"/>
              </a:rPr>
              <a:t> içinde çözünmüş halde bulunan oksijen miktarını,</a:t>
            </a:r>
          </a:p>
          <a:p>
            <a:pPr algn="just"/>
            <a:r>
              <a:rPr lang="tr-TR" sz="2000" dirty="0" smtClean="0">
                <a:latin typeface="Times New Roman" panose="02020603050405020304" pitchFamily="18" charset="0"/>
                <a:cs typeface="Times New Roman" panose="02020603050405020304" pitchFamily="18" charset="0"/>
              </a:rPr>
              <a:t>l</a:t>
            </a:r>
            <a:r>
              <a:rPr lang="tr-TR" sz="2000" dirty="0">
                <a:latin typeface="Times New Roman" panose="02020603050405020304" pitchFamily="18" charset="0"/>
                <a:cs typeface="Times New Roman" panose="02020603050405020304" pitchFamily="18" charset="0"/>
              </a:rPr>
              <a:t>) Denetim odası: Borulardaki akımın izlenmesi ve tıkanma problemlerinin takibi için kurulan odayı veya bölmeyi,</a:t>
            </a:r>
          </a:p>
          <a:p>
            <a:pPr algn="just"/>
            <a:r>
              <a:rPr lang="tr-TR" sz="2000" dirty="0" smtClean="0">
                <a:latin typeface="Times New Roman" panose="02020603050405020304" pitchFamily="18" charset="0"/>
                <a:cs typeface="Times New Roman" panose="02020603050405020304" pitchFamily="18" charset="0"/>
              </a:rPr>
              <a:t>m</a:t>
            </a:r>
            <a:r>
              <a:rPr lang="tr-TR" sz="2000" dirty="0">
                <a:latin typeface="Times New Roman" panose="02020603050405020304" pitchFamily="18" charset="0"/>
                <a:cs typeface="Times New Roman" panose="02020603050405020304" pitchFamily="18" charset="0"/>
              </a:rPr>
              <a:t>) Doluluk oranı: Kanal içindeki su derinliğinin kanal çapına oranını,</a:t>
            </a:r>
          </a:p>
          <a:p>
            <a:pPr algn="just"/>
            <a:r>
              <a:rPr lang="tr-TR" sz="2000" dirty="0" smtClean="0">
                <a:latin typeface="Times New Roman" panose="02020603050405020304" pitchFamily="18" charset="0"/>
                <a:cs typeface="Times New Roman" panose="02020603050405020304" pitchFamily="18" charset="0"/>
              </a:rPr>
              <a:t>n</a:t>
            </a:r>
            <a:r>
              <a:rPr lang="tr-TR" sz="2000" dirty="0">
                <a:latin typeface="Times New Roman" panose="02020603050405020304" pitchFamily="18" charset="0"/>
                <a:cs typeface="Times New Roman" panose="02020603050405020304" pitchFamily="18" charset="0"/>
              </a:rPr>
              <a:t>) Fayda maliyet analizi: Proje etkilerini uygun yöntemlerle karşılaştırmak ve değerlendirmek suretiyle yapılan analizi,</a:t>
            </a:r>
          </a:p>
        </p:txBody>
      </p:sp>
    </p:spTree>
    <p:extLst>
      <p:ext uri="{BB962C8B-B14F-4D97-AF65-F5344CB8AC3E}">
        <p14:creationId xmlns:p14="http://schemas.microsoft.com/office/powerpoint/2010/main" val="3156319624"/>
      </p:ext>
    </p:extLst>
  </p:cSld>
  <p:clrMapOvr>
    <a:masterClrMapping/>
  </p:clrMapOvr>
  <p:transition spd="med">
    <p:cover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323528" y="1052736"/>
            <a:ext cx="8424936" cy="4893647"/>
          </a:xfrm>
          <a:prstGeom prst="rect">
            <a:avLst/>
          </a:prstGeom>
        </p:spPr>
        <p:txBody>
          <a:bodyPr wrap="square">
            <a:spAutoFit/>
          </a:bodyPr>
          <a:lstStyle/>
          <a:p>
            <a:pPr algn="just"/>
            <a:r>
              <a:rPr lang="tr-TR" sz="2000" dirty="0">
                <a:latin typeface="Times New Roman" panose="02020603050405020304" pitchFamily="18" charset="0"/>
                <a:cs typeface="Times New Roman" panose="02020603050405020304" pitchFamily="18" charset="0"/>
              </a:rPr>
              <a:t>o) </a:t>
            </a:r>
            <a:r>
              <a:rPr lang="tr-TR" sz="2000" dirty="0" err="1">
                <a:latin typeface="Times New Roman" panose="02020603050405020304" pitchFamily="18" charset="0"/>
                <a:cs typeface="Times New Roman" panose="02020603050405020304" pitchFamily="18" charset="0"/>
              </a:rPr>
              <a:t>Fekal</a:t>
            </a:r>
            <a:r>
              <a:rPr lang="tr-TR" sz="2000" dirty="0">
                <a:latin typeface="Times New Roman" panose="02020603050405020304" pitchFamily="18" charset="0"/>
                <a:cs typeface="Times New Roman" panose="02020603050405020304" pitchFamily="18" charset="0"/>
              </a:rPr>
              <a:t> kirlilik: Su kaynaklarının dışkı kaynaklı kirliliğini,</a:t>
            </a:r>
          </a:p>
          <a:p>
            <a:pPr algn="just"/>
            <a:r>
              <a:rPr lang="tr-TR" sz="2000" dirty="0" smtClean="0">
                <a:latin typeface="Times New Roman" panose="02020603050405020304" pitchFamily="18" charset="0"/>
                <a:cs typeface="Times New Roman" panose="02020603050405020304" pitchFamily="18" charset="0"/>
              </a:rPr>
              <a:t>ö</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Fitting</a:t>
            </a:r>
            <a:r>
              <a:rPr lang="tr-TR" sz="2000" dirty="0">
                <a:latin typeface="Times New Roman" panose="02020603050405020304" pitchFamily="18" charset="0"/>
                <a:cs typeface="Times New Roman" panose="02020603050405020304" pitchFamily="18" charset="0"/>
              </a:rPr>
              <a:t>: Boru ekleme parçasını,</a:t>
            </a:r>
          </a:p>
          <a:p>
            <a:pPr algn="just"/>
            <a:r>
              <a:rPr lang="tr-TR" sz="2000" dirty="0" smtClean="0">
                <a:latin typeface="Times New Roman" panose="02020603050405020304" pitchFamily="18" charset="0"/>
                <a:cs typeface="Times New Roman" panose="02020603050405020304" pitchFamily="18" charset="0"/>
              </a:rPr>
              <a:t>p</a:t>
            </a:r>
            <a:r>
              <a:rPr lang="tr-TR" sz="2000" dirty="0">
                <a:latin typeface="Times New Roman" panose="02020603050405020304" pitchFamily="18" charset="0"/>
                <a:cs typeface="Times New Roman" panose="02020603050405020304" pitchFamily="18" charset="0"/>
              </a:rPr>
              <a:t>) Hava tahliye vanası: Boru hattının dolumu sırasında büyük miktarlarda havanın tahliyesini, akışkan ile gelen hava kabarcıklarının tahliyesini ve yüksek miktarda hava akışıyla kilitlenmeye karşı korumayı sağlayan vanaları,</a:t>
            </a:r>
          </a:p>
          <a:p>
            <a:pPr algn="just"/>
            <a:r>
              <a:rPr lang="tr-TR" sz="2000" dirty="0" smtClean="0">
                <a:latin typeface="Times New Roman" panose="02020603050405020304" pitchFamily="18" charset="0"/>
                <a:cs typeface="Times New Roman" panose="02020603050405020304" pitchFamily="18" charset="0"/>
              </a:rPr>
              <a:t>r</a:t>
            </a:r>
            <a:r>
              <a:rPr lang="tr-TR" sz="2000" dirty="0">
                <a:latin typeface="Times New Roman" panose="02020603050405020304" pitchFamily="18" charset="0"/>
                <a:cs typeface="Times New Roman" panose="02020603050405020304" pitchFamily="18" charset="0"/>
              </a:rPr>
              <a:t>) Hidrolik kapasite: Kanalizasyon sisteminin su taşıma kapasitesini,</a:t>
            </a:r>
          </a:p>
          <a:p>
            <a:pPr algn="just"/>
            <a:r>
              <a:rPr lang="tr-TR" sz="2000" dirty="0" smtClean="0">
                <a:latin typeface="Times New Roman" panose="02020603050405020304" pitchFamily="18" charset="0"/>
                <a:cs typeface="Times New Roman" panose="02020603050405020304" pitchFamily="18" charset="0"/>
              </a:rPr>
              <a:t>s</a:t>
            </a:r>
            <a:r>
              <a:rPr lang="tr-TR" sz="2000" dirty="0">
                <a:latin typeface="Times New Roman" panose="02020603050405020304" pitchFamily="18" charset="0"/>
                <a:cs typeface="Times New Roman" panose="02020603050405020304" pitchFamily="18" charset="0"/>
              </a:rPr>
              <a:t>) Hidrolik yarıçap: Bir kanalda ıslak alanın ıslak çevreye oranını,</a:t>
            </a:r>
          </a:p>
          <a:p>
            <a:pPr algn="just"/>
            <a:r>
              <a:rPr lang="tr-TR" sz="2000" dirty="0" smtClean="0">
                <a:latin typeface="Times New Roman" panose="02020603050405020304" pitchFamily="18" charset="0"/>
                <a:cs typeface="Times New Roman" panose="02020603050405020304" pitchFamily="18" charset="0"/>
              </a:rPr>
              <a:t>ş</a:t>
            </a:r>
            <a:r>
              <a:rPr lang="tr-TR" sz="2000" dirty="0">
                <a:latin typeface="Times New Roman" panose="02020603050405020304" pitchFamily="18" charset="0"/>
                <a:cs typeface="Times New Roman" panose="02020603050405020304" pitchFamily="18" charset="0"/>
              </a:rPr>
              <a:t>) Islak hazne: Su seviyesinin </a:t>
            </a:r>
            <a:r>
              <a:rPr lang="tr-TR" sz="2000" dirty="0" err="1">
                <a:latin typeface="Times New Roman" panose="02020603050405020304" pitchFamily="18" charset="0"/>
                <a:cs typeface="Times New Roman" panose="02020603050405020304" pitchFamily="18" charset="0"/>
              </a:rPr>
              <a:t>sensörlerle</a:t>
            </a:r>
            <a:r>
              <a:rPr lang="tr-TR" sz="2000" dirty="0">
                <a:latin typeface="Times New Roman" panose="02020603050405020304" pitchFamily="18" charset="0"/>
                <a:cs typeface="Times New Roman" panose="02020603050405020304" pitchFamily="18" charset="0"/>
              </a:rPr>
              <a:t> takip edildiği, genellikle yer altındaki bölmeyi,</a:t>
            </a:r>
          </a:p>
          <a:p>
            <a:pPr algn="just"/>
            <a:r>
              <a:rPr lang="tr-TR" sz="2000" dirty="0" smtClean="0">
                <a:latin typeface="Times New Roman" panose="02020603050405020304" pitchFamily="18" charset="0"/>
                <a:cs typeface="Times New Roman" panose="02020603050405020304" pitchFamily="18" charset="0"/>
              </a:rPr>
              <a:t>t</a:t>
            </a:r>
            <a:r>
              <a:rPr lang="tr-TR" sz="2000" dirty="0">
                <a:latin typeface="Times New Roman" panose="02020603050405020304" pitchFamily="18" charset="0"/>
                <a:cs typeface="Times New Roman" panose="02020603050405020304" pitchFamily="18" charset="0"/>
              </a:rPr>
              <a:t>) İdare: Teknik altyapı sistemlerinin planlanması, tasarımı ve projelendirilmesi, yapımı ve işletilmesi ile görevli kurum, kuruluş ve tüzel kişilikleri,</a:t>
            </a:r>
          </a:p>
          <a:p>
            <a:pPr algn="just"/>
            <a:r>
              <a:rPr lang="tr-TR" sz="2000" dirty="0" smtClean="0">
                <a:latin typeface="Times New Roman" panose="02020603050405020304" pitchFamily="18" charset="0"/>
                <a:cs typeface="Times New Roman" panose="02020603050405020304" pitchFamily="18" charset="0"/>
              </a:rPr>
              <a:t>u</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İksalı</a:t>
            </a:r>
            <a:r>
              <a:rPr lang="tr-TR" sz="2000" dirty="0">
                <a:latin typeface="Times New Roman" panose="02020603050405020304" pitchFamily="18" charset="0"/>
                <a:cs typeface="Times New Roman" panose="02020603050405020304" pitchFamily="18" charset="0"/>
              </a:rPr>
              <a:t> kazı: Kazı yüzeylerinin ahşap, çelik pano, </a:t>
            </a:r>
            <a:r>
              <a:rPr lang="tr-TR" sz="2000" dirty="0" err="1">
                <a:latin typeface="Times New Roman" panose="02020603050405020304" pitchFamily="18" charset="0"/>
                <a:cs typeface="Times New Roman" panose="02020603050405020304" pitchFamily="18" charset="0"/>
              </a:rPr>
              <a:t>palplanş</a:t>
            </a:r>
            <a:r>
              <a:rPr lang="tr-TR" sz="2000" dirty="0">
                <a:latin typeface="Times New Roman" panose="02020603050405020304" pitchFamily="18" charset="0"/>
                <a:cs typeface="Times New Roman" panose="02020603050405020304" pitchFamily="18" charset="0"/>
              </a:rPr>
              <a:t> ve benzeri malzemelerle tutulduğu kazıları,</a:t>
            </a:r>
          </a:p>
          <a:p>
            <a:pPr algn="just"/>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3434108"/>
      </p:ext>
    </p:extLst>
  </p:cSld>
  <p:clrMapOvr>
    <a:masterClrMapping/>
  </p:clrMapOvr>
  <p:transition spd="med">
    <p:cover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79512" y="692696"/>
            <a:ext cx="8784976" cy="5016758"/>
          </a:xfrm>
          <a:prstGeom prst="rect">
            <a:avLst/>
          </a:prstGeom>
        </p:spPr>
        <p:txBody>
          <a:bodyPr wrap="square">
            <a:spAutoFit/>
          </a:bodyPr>
          <a:lstStyle/>
          <a:p>
            <a:pPr algn="just"/>
            <a:r>
              <a:rPr lang="tr-TR" sz="2000" dirty="0">
                <a:latin typeface="Times New Roman" panose="02020603050405020304" pitchFamily="18" charset="0"/>
                <a:cs typeface="Times New Roman" panose="02020603050405020304" pitchFamily="18" charset="0"/>
              </a:rPr>
              <a:t>ü) İzolasyon vanası: Sistemin ilk çalışmasında, kapatılmasında ve çalışma esnasında oluşan hava tahliye ve emiş sorunlarını ve bu sorunlar sonucu oluşabilecek boru patlamalarını engellemek için kullanılan vanaları,</a:t>
            </a:r>
          </a:p>
          <a:p>
            <a:pPr algn="just"/>
            <a:r>
              <a:rPr lang="tr-TR" sz="2000" dirty="0" smtClean="0">
                <a:latin typeface="Times New Roman" panose="02020603050405020304" pitchFamily="18" charset="0"/>
                <a:cs typeface="Times New Roman" panose="02020603050405020304" pitchFamily="18" charset="0"/>
              </a:rPr>
              <a:t>v</a:t>
            </a:r>
            <a:r>
              <a:rPr lang="tr-TR" sz="2000" dirty="0">
                <a:latin typeface="Times New Roman" panose="02020603050405020304" pitchFamily="18" charset="0"/>
                <a:cs typeface="Times New Roman" panose="02020603050405020304" pitchFamily="18" charset="0"/>
              </a:rPr>
              <a:t>) Jet akım: Yüksek hızlı su akımını,</a:t>
            </a:r>
          </a:p>
          <a:p>
            <a:pPr algn="just"/>
            <a:r>
              <a:rPr lang="tr-TR" sz="2000" dirty="0" smtClean="0">
                <a:latin typeface="Times New Roman" panose="02020603050405020304" pitchFamily="18" charset="0"/>
                <a:cs typeface="Times New Roman" panose="02020603050405020304" pitchFamily="18" charset="0"/>
              </a:rPr>
              <a:t>y</a:t>
            </a:r>
            <a:r>
              <a:rPr lang="tr-TR" sz="2000" dirty="0">
                <a:latin typeface="Times New Roman" panose="02020603050405020304" pitchFamily="18" charset="0"/>
                <a:cs typeface="Times New Roman" panose="02020603050405020304" pitchFamily="18" charset="0"/>
              </a:rPr>
              <a:t>) Kanalizasyon sistemi: Ayrık sistemde evsel ve/veya endüstriyel </a:t>
            </a:r>
            <a:r>
              <a:rPr lang="tr-TR" sz="2000" dirty="0" err="1">
                <a:latin typeface="Times New Roman" panose="02020603050405020304" pitchFamily="18" charset="0"/>
                <a:cs typeface="Times New Roman" panose="02020603050405020304" pitchFamily="18" charset="0"/>
              </a:rPr>
              <a:t>atıksuları</a:t>
            </a:r>
            <a:r>
              <a:rPr lang="tr-TR" sz="2000" dirty="0">
                <a:latin typeface="Times New Roman" panose="02020603050405020304" pitchFamily="18" charset="0"/>
                <a:cs typeface="Times New Roman" panose="02020603050405020304" pitchFamily="18" charset="0"/>
              </a:rPr>
              <a:t> ayrı, yağmur sularını ayrı; bileşik sistemde ise bütün </a:t>
            </a:r>
            <a:r>
              <a:rPr lang="tr-TR" sz="2000" dirty="0" err="1">
                <a:latin typeface="Times New Roman" panose="02020603050405020304" pitchFamily="18" charset="0"/>
                <a:cs typeface="Times New Roman" panose="02020603050405020304" pitchFamily="18" charset="0"/>
              </a:rPr>
              <a:t>atıksuları</a:t>
            </a:r>
            <a:r>
              <a:rPr lang="tr-TR" sz="2000" dirty="0">
                <a:latin typeface="Times New Roman" panose="02020603050405020304" pitchFamily="18" charset="0"/>
                <a:cs typeface="Times New Roman" panose="02020603050405020304" pitchFamily="18" charset="0"/>
              </a:rPr>
              <a:t> birlikte toplamaya, uzaklaştırmaya ve arıtma tesislerine iletmeye yarayan birbirleri ile bağlantılı boru ya da kanallardan oluşan sistemi,</a:t>
            </a:r>
          </a:p>
          <a:p>
            <a:pPr algn="just"/>
            <a:r>
              <a:rPr lang="tr-TR" sz="2000" dirty="0" smtClean="0">
                <a:latin typeface="Times New Roman" panose="02020603050405020304" pitchFamily="18" charset="0"/>
                <a:cs typeface="Times New Roman" panose="02020603050405020304" pitchFamily="18" charset="0"/>
              </a:rPr>
              <a:t>z</a:t>
            </a:r>
            <a:r>
              <a:rPr lang="tr-TR" sz="2000" dirty="0">
                <a:latin typeface="Times New Roman" panose="02020603050405020304" pitchFamily="18" charset="0"/>
                <a:cs typeface="Times New Roman" panose="02020603050405020304" pitchFamily="18" charset="0"/>
              </a:rPr>
              <a:t>) Katı madde muhtevası: </a:t>
            </a:r>
            <a:r>
              <a:rPr lang="tr-TR" sz="2000" dirty="0" err="1">
                <a:latin typeface="Times New Roman" panose="02020603050405020304" pitchFamily="18" charset="0"/>
                <a:cs typeface="Times New Roman" panose="02020603050405020304" pitchFamily="18" charset="0"/>
              </a:rPr>
              <a:t>Atıksuyun</a:t>
            </a:r>
            <a:r>
              <a:rPr lang="tr-TR" sz="2000" dirty="0">
                <a:latin typeface="Times New Roman" panose="02020603050405020304" pitchFamily="18" charset="0"/>
                <a:cs typeface="Times New Roman" panose="02020603050405020304" pitchFamily="18" charset="0"/>
              </a:rPr>
              <a:t> içindeki askıda ve çökelen katı maddelerin toplamını,</a:t>
            </a:r>
          </a:p>
          <a:p>
            <a:pPr algn="just"/>
            <a:r>
              <a:rPr lang="tr-TR" sz="2000" dirty="0" err="1" smtClean="0">
                <a:latin typeface="Times New Roman" panose="02020603050405020304" pitchFamily="18" charset="0"/>
                <a:cs typeface="Times New Roman" panose="02020603050405020304" pitchFamily="18" charset="0"/>
              </a:rPr>
              <a:t>aa</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Kavitasyon</a:t>
            </a:r>
            <a:r>
              <a:rPr lang="tr-TR" sz="2000" dirty="0">
                <a:latin typeface="Times New Roman" panose="02020603050405020304" pitchFamily="18" charset="0"/>
                <a:cs typeface="Times New Roman" panose="02020603050405020304" pitchFamily="18" charset="0"/>
              </a:rPr>
              <a:t>: Sıvı akımındaki basıncın, buharlaşma basıncı değerinin altına düşmesi ve buhar ceplerinin oluşmaya başlamasını,</a:t>
            </a:r>
          </a:p>
          <a:p>
            <a:pPr algn="just"/>
            <a:r>
              <a:rPr lang="tr-TR" sz="2000" dirty="0" err="1" smtClean="0">
                <a:cs typeface="Times New Roman" panose="02020603050405020304" pitchFamily="18" charset="0"/>
              </a:rPr>
              <a:t>bb</a:t>
            </a:r>
            <a:r>
              <a:rPr lang="tr-TR" sz="2000" dirty="0">
                <a:cs typeface="Times New Roman" panose="02020603050405020304" pitchFamily="18" charset="0"/>
              </a:rPr>
              <a:t>) Kontrol bacası: Akımın kontrol edilmesini, kanallardan gaz tahliyesini, kanalların aerobik koşullarda kalmasını ve kanallar tıkandığında açılması için yeterli çalışma alanı sağlayan yapıları</a:t>
            </a:r>
            <a:r>
              <a:rPr lang="tr-TR" sz="2000" dirty="0" smtClean="0">
                <a:cs typeface="Times New Roman" panose="02020603050405020304" pitchFamily="18" charset="0"/>
              </a:rPr>
              <a:t>,</a:t>
            </a:r>
            <a:endParaRPr lang="tr-TR" sz="2000" dirty="0"/>
          </a:p>
        </p:txBody>
      </p:sp>
    </p:spTree>
    <p:extLst>
      <p:ext uri="{BB962C8B-B14F-4D97-AF65-F5344CB8AC3E}">
        <p14:creationId xmlns:p14="http://schemas.microsoft.com/office/powerpoint/2010/main" val="457712485"/>
      </p:ext>
    </p:extLst>
  </p:cSld>
  <p:clrMapOvr>
    <a:masterClrMapping/>
  </p:clrMapOvr>
  <p:transition spd="med">
    <p:cover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5536" y="836711"/>
            <a:ext cx="8280920" cy="4770537"/>
          </a:xfrm>
          <a:prstGeom prst="rect">
            <a:avLst/>
          </a:prstGeom>
        </p:spPr>
        <p:txBody>
          <a:bodyPr wrap="square">
            <a:spAutoFit/>
          </a:bodyPr>
          <a:lstStyle/>
          <a:p>
            <a:pPr algn="just"/>
            <a:r>
              <a:rPr lang="tr-TR" sz="2000" dirty="0">
                <a:latin typeface="Times New Roman" panose="02020603050405020304" pitchFamily="18" charset="0"/>
                <a:cs typeface="Times New Roman" panose="02020603050405020304" pitchFamily="18" charset="0"/>
              </a:rPr>
              <a:t>cc) Kuka: Kanalizasyon sisteminde meydana gelen tıkanıklıkların yüksek basınçlı suyun itme ve parçalama etkisi prensibiyle giderilmesini ve tahliye edilebilmesini sağlayan teçhizatı,</a:t>
            </a:r>
          </a:p>
          <a:p>
            <a:pPr algn="just"/>
            <a:r>
              <a:rPr lang="tr-TR" sz="2000" dirty="0" err="1" smtClean="0">
                <a:latin typeface="Times New Roman" panose="02020603050405020304" pitchFamily="18" charset="0"/>
                <a:cs typeface="Times New Roman" panose="02020603050405020304" pitchFamily="18" charset="0"/>
              </a:rPr>
              <a:t>çç</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Küskülük</a:t>
            </a:r>
            <a:r>
              <a:rPr lang="tr-TR" sz="2000" dirty="0">
                <a:latin typeface="Times New Roman" panose="02020603050405020304" pitchFamily="18" charset="0"/>
                <a:cs typeface="Times New Roman" panose="02020603050405020304" pitchFamily="18" charset="0"/>
              </a:rPr>
              <a:t> zemin: Sert ve yumuşak </a:t>
            </a:r>
            <a:r>
              <a:rPr lang="tr-TR" sz="2000" dirty="0" err="1">
                <a:latin typeface="Times New Roman" panose="02020603050405020304" pitchFamily="18" charset="0"/>
                <a:cs typeface="Times New Roman" panose="02020603050405020304" pitchFamily="18" charset="0"/>
              </a:rPr>
              <a:t>küskülük</a:t>
            </a:r>
            <a:r>
              <a:rPr lang="tr-TR" sz="2000" dirty="0">
                <a:latin typeface="Times New Roman" panose="02020603050405020304" pitchFamily="18" charset="0"/>
                <a:cs typeface="Times New Roman" panose="02020603050405020304" pitchFamily="18" charset="0"/>
              </a:rPr>
              <a:t> zeminler olmak üzere ikiye ayrılan, küskü ile kazının yapılabileceği zeminleri,</a:t>
            </a:r>
          </a:p>
          <a:p>
            <a:pPr algn="just"/>
            <a:r>
              <a:rPr lang="tr-TR" sz="2000" dirty="0" err="1" smtClean="0">
                <a:latin typeface="Times New Roman" panose="02020603050405020304" pitchFamily="18" charset="0"/>
                <a:cs typeface="Times New Roman" panose="02020603050405020304" pitchFamily="18" charset="0"/>
              </a:rPr>
              <a:t>dd</a:t>
            </a:r>
            <a:r>
              <a:rPr lang="tr-TR" sz="2000" dirty="0">
                <a:latin typeface="Times New Roman" panose="02020603050405020304" pitchFamily="18" charset="0"/>
                <a:cs typeface="Times New Roman" panose="02020603050405020304" pitchFamily="18" charset="0"/>
              </a:rPr>
              <a:t>) Parsel bacası: Parsel bağlantı kanalının kanalizasyon sisteminde ana kanala bağlandığı </a:t>
            </a:r>
            <a:r>
              <a:rPr lang="tr-TR" sz="2000" dirty="0" smtClean="0">
                <a:latin typeface="Times New Roman" panose="02020603050405020304" pitchFamily="18" charset="0"/>
                <a:cs typeface="Times New Roman" panose="02020603050405020304" pitchFamily="18" charset="0"/>
              </a:rPr>
              <a:t>yapıyı,</a:t>
            </a:r>
            <a:endParaRPr lang="tr-TR" sz="2000" dirty="0">
              <a:latin typeface="Times New Roman" panose="02020603050405020304" pitchFamily="18" charset="0"/>
              <a:cs typeface="Times New Roman" panose="02020603050405020304" pitchFamily="18" charset="0"/>
            </a:endParaRPr>
          </a:p>
          <a:p>
            <a:pPr algn="just"/>
            <a:r>
              <a:rPr lang="tr-TR" sz="2000" dirty="0" err="1" smtClean="0">
                <a:latin typeface="Times New Roman" panose="02020603050405020304" pitchFamily="18" charset="0"/>
                <a:cs typeface="Times New Roman" panose="02020603050405020304" pitchFamily="18" charset="0"/>
              </a:rPr>
              <a:t>ee</a:t>
            </a:r>
            <a:r>
              <a:rPr lang="tr-TR" sz="2000" dirty="0">
                <a:latin typeface="Times New Roman" panose="02020603050405020304" pitchFamily="18" charset="0"/>
                <a:cs typeface="Times New Roman" panose="02020603050405020304" pitchFamily="18" charset="0"/>
              </a:rPr>
              <a:t>) Pik debi: Yıl içindeki maksimum saatlik debiyi,</a:t>
            </a:r>
          </a:p>
          <a:p>
            <a:pPr algn="just"/>
            <a:r>
              <a:rPr lang="tr-TR" sz="2000" dirty="0" err="1" smtClean="0">
                <a:latin typeface="Times New Roman" panose="02020603050405020304" pitchFamily="18" charset="0"/>
                <a:cs typeface="Times New Roman" panose="02020603050405020304" pitchFamily="18" charset="0"/>
              </a:rPr>
              <a:t>ff</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Piyezometre</a:t>
            </a:r>
            <a:r>
              <a:rPr lang="tr-TR" sz="2000" dirty="0">
                <a:latin typeface="Times New Roman" panose="02020603050405020304" pitchFamily="18" charset="0"/>
                <a:cs typeface="Times New Roman" panose="02020603050405020304" pitchFamily="18" charset="0"/>
              </a:rPr>
              <a:t> çizgisi: Enerji yüksekliklerinin uçlarını birleştiren enerji çizgisinin V2/2g kadar aşağısından çizilen çizgiyi,</a:t>
            </a:r>
          </a:p>
          <a:p>
            <a:pPr algn="just"/>
            <a:r>
              <a:rPr lang="tr-TR" sz="2000" dirty="0" err="1" smtClean="0">
                <a:latin typeface="Times New Roman" panose="02020603050405020304" pitchFamily="18" charset="0"/>
                <a:cs typeface="Times New Roman" panose="02020603050405020304" pitchFamily="18" charset="0"/>
              </a:rPr>
              <a:t>gg</a:t>
            </a:r>
            <a:r>
              <a:rPr lang="tr-TR" sz="2000" dirty="0">
                <a:latin typeface="Times New Roman" panose="02020603050405020304" pitchFamily="18" charset="0"/>
                <a:cs typeface="Times New Roman" panose="02020603050405020304" pitchFamily="18" charset="0"/>
              </a:rPr>
              <a:t>) Pompa istasyonu: Kanalizasyon sisteminde </a:t>
            </a:r>
            <a:r>
              <a:rPr lang="tr-TR" sz="2000" dirty="0" err="1">
                <a:latin typeface="Times New Roman" panose="02020603050405020304" pitchFamily="18" charset="0"/>
                <a:cs typeface="Times New Roman" panose="02020603050405020304" pitchFamily="18" charset="0"/>
              </a:rPr>
              <a:t>atıksuyun</a:t>
            </a:r>
            <a:r>
              <a:rPr lang="tr-TR" sz="2000" dirty="0">
                <a:latin typeface="Times New Roman" panose="02020603050405020304" pitchFamily="18" charset="0"/>
                <a:cs typeface="Times New Roman" panose="02020603050405020304" pitchFamily="18" charset="0"/>
              </a:rPr>
              <a:t> daha yüksek bir kota transferi için gerekli enerjiyi sağlayan sistemlerin bulunduğu yapıyı</a:t>
            </a:r>
            <a:r>
              <a:rPr lang="tr-TR" sz="2000" dirty="0" smtClean="0">
                <a:latin typeface="Times New Roman" panose="02020603050405020304" pitchFamily="18" charset="0"/>
                <a:cs typeface="Times New Roman" panose="02020603050405020304" pitchFamily="18" charset="0"/>
              </a:rPr>
              <a:t>,</a:t>
            </a:r>
          </a:p>
          <a:p>
            <a:pPr algn="just"/>
            <a:r>
              <a:rPr lang="tr-TR" sz="2000" dirty="0" err="1" smtClean="0">
                <a:cs typeface="Times New Roman" panose="02020603050405020304" pitchFamily="18" charset="0"/>
              </a:rPr>
              <a:t>ğğ</a:t>
            </a:r>
            <a:r>
              <a:rPr lang="tr-TR" sz="2000" dirty="0">
                <a:cs typeface="Times New Roman" panose="02020603050405020304" pitchFamily="18" charset="0"/>
              </a:rPr>
              <a:t>) Pozitif basınçlı sistemler: </a:t>
            </a:r>
            <a:r>
              <a:rPr lang="tr-TR" sz="2000" dirty="0" err="1">
                <a:cs typeface="Times New Roman" panose="02020603050405020304" pitchFamily="18" charset="0"/>
              </a:rPr>
              <a:t>Atıksuyun</a:t>
            </a:r>
            <a:r>
              <a:rPr lang="tr-TR" sz="2000" dirty="0">
                <a:cs typeface="Times New Roman" panose="02020603050405020304" pitchFamily="18" charset="0"/>
              </a:rPr>
              <a:t> kaynaktan alıcı ortama veya arıtma tesisine, sistemde oluşturulan pozitif basınç ile iletildiği sistemleri</a:t>
            </a:r>
            <a:r>
              <a:rPr lang="tr-TR" sz="2000" dirty="0" smtClean="0">
                <a:cs typeface="Times New Roman" panose="02020603050405020304" pitchFamily="18" charset="0"/>
              </a:rPr>
              <a:t>,</a:t>
            </a:r>
            <a:endParaRPr lang="tr-TR" sz="2000" dirty="0"/>
          </a:p>
        </p:txBody>
      </p:sp>
    </p:spTree>
    <p:extLst>
      <p:ext uri="{BB962C8B-B14F-4D97-AF65-F5344CB8AC3E}">
        <p14:creationId xmlns:p14="http://schemas.microsoft.com/office/powerpoint/2010/main" val="1663460890"/>
      </p:ext>
    </p:extLst>
  </p:cSld>
  <p:clrMapOvr>
    <a:masterClrMapping/>
  </p:clrMapOvr>
  <p:transition spd="med">
    <p:cover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11560" y="620688"/>
            <a:ext cx="8208912" cy="5386090"/>
          </a:xfrm>
          <a:prstGeom prst="rect">
            <a:avLst/>
          </a:prstGeom>
        </p:spPr>
        <p:txBody>
          <a:bodyPr wrap="square">
            <a:spAutoFit/>
          </a:bodyPr>
          <a:lstStyle/>
          <a:p>
            <a:pPr algn="just"/>
            <a:r>
              <a:rPr lang="tr-TR" sz="2000" dirty="0" err="1">
                <a:latin typeface="Times New Roman" panose="02020603050405020304" pitchFamily="18" charset="0"/>
                <a:cs typeface="Times New Roman" panose="02020603050405020304" pitchFamily="18" charset="0"/>
              </a:rPr>
              <a:t>hh</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Röperleme</a:t>
            </a:r>
            <a:r>
              <a:rPr lang="tr-TR" sz="2000" dirty="0">
                <a:latin typeface="Times New Roman" panose="02020603050405020304" pitchFamily="18" charset="0"/>
                <a:cs typeface="Times New Roman" panose="02020603050405020304" pitchFamily="18" charset="0"/>
              </a:rPr>
              <a:t>: Arazi üzerinde tespit edilen bir noktanın istenildiğinde kolaylıkla bulunabilmesi veya bu noktanın kaybolması halinde noktanın yeniden tespit edilebilmesi amacıyla noktanın yakınındaki sabit tesislere olan yatay uzaklıkların ölçülerek bir krokiye bağlanması işlemini,</a:t>
            </a:r>
          </a:p>
          <a:p>
            <a:pPr algn="just"/>
            <a:r>
              <a:rPr lang="tr-TR" sz="2000" dirty="0" err="1" smtClean="0">
                <a:latin typeface="Times New Roman" panose="02020603050405020304" pitchFamily="18" charset="0"/>
                <a:cs typeface="Times New Roman" panose="02020603050405020304" pitchFamily="18" charset="0"/>
              </a:rPr>
              <a:t>ıı</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Schmutzdecke</a:t>
            </a:r>
            <a:r>
              <a:rPr lang="tr-TR" sz="2000" dirty="0">
                <a:latin typeface="Times New Roman" panose="02020603050405020304" pitchFamily="18" charset="0"/>
                <a:cs typeface="Times New Roman" panose="02020603050405020304" pitchFamily="18" charset="0"/>
              </a:rPr>
              <a:t> tabakası: </a:t>
            </a:r>
            <a:r>
              <a:rPr lang="tr-TR" sz="2000" dirty="0" err="1">
                <a:latin typeface="Times New Roman" panose="02020603050405020304" pitchFamily="18" charset="0"/>
                <a:cs typeface="Times New Roman" panose="02020603050405020304" pitchFamily="18" charset="0"/>
              </a:rPr>
              <a:t>Mikrobiyal</a:t>
            </a:r>
            <a:r>
              <a:rPr lang="tr-TR" sz="2000" dirty="0">
                <a:latin typeface="Times New Roman" panose="02020603050405020304" pitchFamily="18" charset="0"/>
                <a:cs typeface="Times New Roman" panose="02020603050405020304" pitchFamily="18" charset="0"/>
              </a:rPr>
              <a:t> büyümeden kaynaklanan </a:t>
            </a:r>
            <a:r>
              <a:rPr lang="tr-TR" sz="2000" dirty="0" err="1">
                <a:latin typeface="Times New Roman" panose="02020603050405020304" pitchFamily="18" charset="0"/>
                <a:cs typeface="Times New Roman" panose="02020603050405020304" pitchFamily="18" charset="0"/>
              </a:rPr>
              <a:t>biyofilm</a:t>
            </a:r>
            <a:r>
              <a:rPr lang="tr-TR" sz="2000" dirty="0">
                <a:latin typeface="Times New Roman" panose="02020603050405020304" pitchFamily="18" charset="0"/>
                <a:cs typeface="Times New Roman" panose="02020603050405020304" pitchFamily="18" charset="0"/>
              </a:rPr>
              <a:t> tabakasını,</a:t>
            </a:r>
          </a:p>
          <a:p>
            <a:pPr algn="just"/>
            <a:r>
              <a:rPr lang="tr-TR" sz="2000" dirty="0" smtClean="0">
                <a:latin typeface="Times New Roman" panose="02020603050405020304" pitchFamily="18" charset="0"/>
                <a:cs typeface="Times New Roman" panose="02020603050405020304" pitchFamily="18" charset="0"/>
              </a:rPr>
              <a:t>ii</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Sediment</a:t>
            </a:r>
            <a:r>
              <a:rPr lang="tr-TR" sz="2000" dirty="0">
                <a:latin typeface="Times New Roman" panose="02020603050405020304" pitchFamily="18" charset="0"/>
                <a:cs typeface="Times New Roman" panose="02020603050405020304" pitchFamily="18" charset="0"/>
              </a:rPr>
              <a:t>: Düşük hızlarda kanal dibine çökelerek biriken malzemeyi,</a:t>
            </a:r>
          </a:p>
          <a:p>
            <a:pPr algn="just"/>
            <a:r>
              <a:rPr lang="tr-TR" sz="2000" dirty="0" err="1" smtClean="0">
                <a:latin typeface="Times New Roman" panose="02020603050405020304" pitchFamily="18" charset="0"/>
                <a:cs typeface="Times New Roman" panose="02020603050405020304" pitchFamily="18" charset="0"/>
              </a:rPr>
              <a:t>jj</a:t>
            </a:r>
            <a:r>
              <a:rPr lang="tr-TR" sz="2000" dirty="0">
                <a:latin typeface="Times New Roman" panose="02020603050405020304" pitchFamily="18" charset="0"/>
                <a:cs typeface="Times New Roman" panose="02020603050405020304" pitchFamily="18" charset="0"/>
              </a:rPr>
              <a:t>) Septik koşullar: Oksijensiz ortamı,</a:t>
            </a:r>
          </a:p>
          <a:p>
            <a:pPr algn="just"/>
            <a:r>
              <a:rPr lang="tr-TR" sz="2000" dirty="0" err="1" smtClean="0">
                <a:latin typeface="Times New Roman" panose="02020603050405020304" pitchFamily="18" charset="0"/>
                <a:cs typeface="Times New Roman" panose="02020603050405020304" pitchFamily="18" charset="0"/>
              </a:rPr>
              <a:t>kk</a:t>
            </a:r>
            <a:r>
              <a:rPr lang="tr-TR" sz="2000" dirty="0">
                <a:latin typeface="Times New Roman" panose="02020603050405020304" pitchFamily="18" charset="0"/>
                <a:cs typeface="Times New Roman" panose="02020603050405020304" pitchFamily="18" charset="0"/>
              </a:rPr>
              <a:t>) Sürtünme kaybı: Boru sistemleri boyunca sıvının sürtünme sonucu kaybettiği enerjiyi,</a:t>
            </a:r>
          </a:p>
          <a:p>
            <a:pPr algn="just"/>
            <a:r>
              <a:rPr lang="tr-TR" sz="2000" dirty="0">
                <a:latin typeface="Times New Roman" panose="02020603050405020304" pitchFamily="18" charset="0"/>
                <a:cs typeface="Times New Roman" panose="02020603050405020304" pitchFamily="18" charset="0"/>
              </a:rPr>
              <a:t> </a:t>
            </a:r>
            <a:r>
              <a:rPr lang="tr-TR" sz="2000" dirty="0" err="1" smtClean="0">
                <a:latin typeface="Times New Roman" panose="02020603050405020304" pitchFamily="18" charset="0"/>
                <a:cs typeface="Times New Roman" panose="02020603050405020304" pitchFamily="18" charset="0"/>
              </a:rPr>
              <a:t>ll</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Şevli</a:t>
            </a:r>
            <a:r>
              <a:rPr lang="tr-TR" sz="2000" dirty="0">
                <a:latin typeface="Times New Roman" panose="02020603050405020304" pitchFamily="18" charset="0"/>
                <a:cs typeface="Times New Roman" panose="02020603050405020304" pitchFamily="18" charset="0"/>
              </a:rPr>
              <a:t> kazı: Çalışma yapılacak alanda kazı yapılırken, alın düzleminin yatay düzlemle dar açı yapacak şekilde kazılmasını</a:t>
            </a:r>
            <a:r>
              <a:rPr lang="tr-TR" sz="2000" dirty="0" smtClean="0">
                <a:latin typeface="Times New Roman" panose="02020603050405020304" pitchFamily="18" charset="0"/>
                <a:cs typeface="Times New Roman" panose="02020603050405020304" pitchFamily="18" charset="0"/>
              </a:rPr>
              <a:t>,</a:t>
            </a:r>
          </a:p>
          <a:p>
            <a:pPr algn="just"/>
            <a:r>
              <a:rPr lang="tr-TR" sz="2000" dirty="0" smtClean="0">
                <a:latin typeface="Times New Roman" panose="02020603050405020304" pitchFamily="18" charset="0"/>
                <a:cs typeface="Times New Roman" panose="02020603050405020304" pitchFamily="18" charset="0"/>
              </a:rPr>
              <a:t>mm</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Şütlü</a:t>
            </a:r>
            <a:r>
              <a:rPr lang="tr-TR" sz="2000" dirty="0">
                <a:latin typeface="Times New Roman" panose="02020603050405020304" pitchFamily="18" charset="0"/>
                <a:cs typeface="Times New Roman" panose="02020603050405020304" pitchFamily="18" charset="0"/>
              </a:rPr>
              <a:t> baca: Sokak eğimlerinin kanallar için kabul edilen maksimum eğimlerden daha fazla olması durumunda veya farklı kotlardan gelen hatların üzerinde düşüler yapılarak istenilen eğimleri elde etmek için kullanılan bacaları</a:t>
            </a:r>
            <a:r>
              <a:rPr lang="tr-TR" sz="2000" dirty="0" smtClean="0">
                <a:latin typeface="Times New Roman" panose="02020603050405020304" pitchFamily="18" charset="0"/>
                <a:cs typeface="Times New Roman" panose="02020603050405020304" pitchFamily="18" charset="0"/>
              </a:rPr>
              <a:t>,</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4585893"/>
      </p:ext>
    </p:extLst>
  </p:cSld>
  <p:clrMapOvr>
    <a:masterClrMapping/>
  </p:clrMapOvr>
  <p:transition spd="med">
    <p:cover dir="u"/>
  </p:transition>
  <p:timing>
    <p:tnLst>
      <p:par>
        <p:cTn id="1" dur="indefinite" restart="never" nodeType="tmRoot"/>
      </p:par>
    </p:tnLst>
  </p:timing>
</p:sld>
</file>

<file path=ppt/theme/theme1.xml><?xml version="1.0" encoding="utf-8"?>
<a:theme xmlns:a="http://schemas.openxmlformats.org/drawingml/2006/main" name="Yolculuk">
  <a:themeElements>
    <a:clrScheme name="Yolculuk 2">
      <a:dk1>
        <a:srgbClr val="000000"/>
      </a:dk1>
      <a:lt1>
        <a:srgbClr val="FFFFFF"/>
      </a:lt1>
      <a:dk2>
        <a:srgbClr val="482400"/>
      </a:dk2>
      <a:lt2>
        <a:srgbClr val="808080"/>
      </a:lt2>
      <a:accent1>
        <a:srgbClr val="DFD6C3"/>
      </a:accent1>
      <a:accent2>
        <a:srgbClr val="D69B80"/>
      </a:accent2>
      <a:accent3>
        <a:srgbClr val="FFFFFF"/>
      </a:accent3>
      <a:accent4>
        <a:srgbClr val="000000"/>
      </a:accent4>
      <a:accent5>
        <a:srgbClr val="ECE8DE"/>
      </a:accent5>
      <a:accent6>
        <a:srgbClr val="C28C73"/>
      </a:accent6>
      <a:hlink>
        <a:srgbClr val="993300"/>
      </a:hlink>
      <a:folHlink>
        <a:srgbClr val="666600"/>
      </a:folHlink>
    </a:clrScheme>
    <a:fontScheme name="Yolculuk">
      <a:majorFont>
        <a:latin typeface="Times New Roman"/>
        <a:ea typeface=""/>
        <a:cs typeface=""/>
      </a:majorFont>
      <a:minorFont>
        <a:latin typeface="Times New Roman"/>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tr-TR"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tr-TR"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Yolculuk 1">
        <a:dk1>
          <a:srgbClr val="000000"/>
        </a:dk1>
        <a:lt1>
          <a:srgbClr val="A7947B"/>
        </a:lt1>
        <a:dk2>
          <a:srgbClr val="482400"/>
        </a:dk2>
        <a:lt2>
          <a:srgbClr val="808080"/>
        </a:lt2>
        <a:accent1>
          <a:srgbClr val="DFD6C3"/>
        </a:accent1>
        <a:accent2>
          <a:srgbClr val="D69B80"/>
        </a:accent2>
        <a:accent3>
          <a:srgbClr val="D0C8B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Yolculuk 2">
        <a:dk1>
          <a:srgbClr val="000000"/>
        </a:dk1>
        <a:lt1>
          <a:srgbClr val="FFFFFF"/>
        </a:lt1>
        <a:dk2>
          <a:srgbClr val="482400"/>
        </a:dk2>
        <a:lt2>
          <a:srgbClr val="808080"/>
        </a:lt2>
        <a:accent1>
          <a:srgbClr val="DFD6C3"/>
        </a:accent1>
        <a:accent2>
          <a:srgbClr val="D69B80"/>
        </a:accent2>
        <a:accent3>
          <a:srgbClr val="FFFFF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Yolculuk 3">
        <a:dk1>
          <a:srgbClr val="000000"/>
        </a:dk1>
        <a:lt1>
          <a:srgbClr val="FFFFFF"/>
        </a:lt1>
        <a:dk2>
          <a:srgbClr val="000000"/>
        </a:dk2>
        <a:lt2>
          <a:srgbClr val="333333"/>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Yolculuk 4">
        <a:dk1>
          <a:srgbClr val="000000"/>
        </a:dk1>
        <a:lt1>
          <a:srgbClr val="9D7643"/>
        </a:lt1>
        <a:dk2>
          <a:srgbClr val="FFFFFF"/>
        </a:dk2>
        <a:lt2>
          <a:srgbClr val="554025"/>
        </a:lt2>
        <a:accent1>
          <a:srgbClr val="CAA966"/>
        </a:accent1>
        <a:accent2>
          <a:srgbClr val="8488AC"/>
        </a:accent2>
        <a:accent3>
          <a:srgbClr val="CCBDB0"/>
        </a:accent3>
        <a:accent4>
          <a:srgbClr val="000000"/>
        </a:accent4>
        <a:accent5>
          <a:srgbClr val="E1D1B8"/>
        </a:accent5>
        <a:accent6>
          <a:srgbClr val="777B9B"/>
        </a:accent6>
        <a:hlink>
          <a:srgbClr val="993300"/>
        </a:hlink>
        <a:folHlink>
          <a:srgbClr val="6666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Designs\Yolculuk.pot</Template>
  <TotalTime>3145</TotalTime>
  <Words>3072</Words>
  <Application>Microsoft Office PowerPoint</Application>
  <PresentationFormat>Ekran Gösterisi (4:3)</PresentationFormat>
  <Paragraphs>251</Paragraphs>
  <Slides>37</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37</vt:i4>
      </vt:variant>
    </vt:vector>
  </HeadingPairs>
  <TitlesOfParts>
    <vt:vector size="41" baseType="lpstr">
      <vt:lpstr>Arial</vt:lpstr>
      <vt:lpstr>Times New Roman</vt:lpstr>
      <vt:lpstr>Wingdings</vt:lpstr>
      <vt:lpstr>Yolculuk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Ahmet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Ahmet</dc:creator>
  <cp:lastModifiedBy>Ahmet Ozturk</cp:lastModifiedBy>
  <cp:revision>253</cp:revision>
  <dcterms:created xsi:type="dcterms:W3CDTF">2005-10-22T06:17:44Z</dcterms:created>
  <dcterms:modified xsi:type="dcterms:W3CDTF">2020-05-09T19:24:34Z</dcterms:modified>
</cp:coreProperties>
</file>