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62" r:id="rId3"/>
    <p:sldId id="263" r:id="rId4"/>
    <p:sldId id="265" r:id="rId5"/>
    <p:sldId id="266" r:id="rId6"/>
    <p:sldId id="268" r:id="rId7"/>
    <p:sldId id="276" r:id="rId8"/>
    <p:sldId id="278" r:id="rId9"/>
    <p:sldId id="283" r:id="rId10"/>
    <p:sldId id="286" r:id="rId11"/>
    <p:sldId id="287" r:id="rId12"/>
    <p:sldId id="289" r:id="rId13"/>
    <p:sldId id="295" r:id="rId14"/>
    <p:sldId id="297" r:id="rId15"/>
    <p:sldId id="298" r:id="rId16"/>
    <p:sldId id="299" r:id="rId17"/>
    <p:sldId id="300" r:id="rId18"/>
    <p:sldId id="302" r:id="rId19"/>
    <p:sldId id="306" r:id="rId20"/>
    <p:sldId id="309" r:id="rId21"/>
    <p:sldId id="311" r:id="rId22"/>
    <p:sldId id="312" r:id="rId23"/>
    <p:sldId id="316" r:id="rId24"/>
    <p:sldId id="319" r:id="rId25"/>
    <p:sldId id="323" r:id="rId26"/>
    <p:sldId id="324" r:id="rId27"/>
    <p:sldId id="325" r:id="rId28"/>
    <p:sldId id="327" r:id="rId29"/>
    <p:sldId id="328" r:id="rId30"/>
    <p:sldId id="332" r:id="rId31"/>
    <p:sldId id="334" r:id="rId32"/>
    <p:sldId id="337" r:id="rId33"/>
    <p:sldId id="339" r:id="rId34"/>
    <p:sldId id="340" r:id="rId35"/>
    <p:sldId id="341" r:id="rId36"/>
    <p:sldId id="362" r:id="rId37"/>
    <p:sldId id="364" r:id="rId38"/>
    <p:sldId id="366" r:id="rId39"/>
    <p:sldId id="368" r:id="rId40"/>
    <p:sldId id="370" r:id="rId41"/>
    <p:sldId id="371" r:id="rId42"/>
    <p:sldId id="372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5ADF5-92BA-49BC-AFA3-2B96ED69C66C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E5CD0-7056-453B-9125-8097D526B4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7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E5CD0-7056-453B-9125-8097D526B40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72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F83461-6669-4AA8-9A82-33633687D3ED}" type="slidenum">
              <a:rPr lang="tr-TR" altLang="tr-TR"/>
              <a:pPr eaLnBrk="1" hangingPunct="1"/>
              <a:t>40</a:t>
            </a:fld>
            <a:endParaRPr lang="tr-TR" altLang="tr-TR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74688"/>
            <a:ext cx="6083300" cy="3422650"/>
          </a:xfrm>
          <a:ln w="12700" cap="flat">
            <a:solidFill>
              <a:schemeClr val="tx1"/>
            </a:solidFill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7050"/>
            <a:ext cx="5029200" cy="4138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9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56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57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27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3842C-7A11-42C7-979B-5BB005256C7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9671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92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47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99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65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73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48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2AFC-55CA-419F-AA9E-95F5B3A6103A}" type="datetimeFigureOut">
              <a:rPr lang="tr-TR" smtClean="0"/>
              <a:t>8 Kas 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5F1B-937D-41B0-86E2-A625AA1824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40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44424" y="228600"/>
            <a:ext cx="914400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 dirty="0" err="1" smtClean="0">
                <a:solidFill>
                  <a:srgbClr val="FF0000"/>
                </a:solidFill>
                <a:latin typeface="Verdana" panose="020B0604030504040204" pitchFamily="34" charset="0"/>
              </a:rPr>
              <a:t>Laktasyon</a:t>
            </a:r>
            <a:endParaRPr lang="tr-TR" altLang="tr-TR" sz="24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tr-TR" altLang="tr-TR" sz="24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Memenin Yapısı</a:t>
            </a:r>
          </a:p>
          <a:p>
            <a:pPr eaLnBrk="1" hangingPunct="1">
              <a:buFontTx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Sütün Sentezi, Salgılanması ve İndirilmesi</a:t>
            </a:r>
          </a:p>
          <a:p>
            <a:pPr eaLnBrk="1" hangingPunct="1">
              <a:buFontTx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Sütün Memeden Boşaltılması</a:t>
            </a:r>
          </a:p>
          <a:p>
            <a:pPr eaLnBrk="1" hangingPunct="1">
              <a:buFontTx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Buzağının emmesi</a:t>
            </a:r>
          </a:p>
          <a:p>
            <a:pPr eaLnBrk="1" hangingPunct="1">
              <a:buFontTx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Elle Sağım </a:t>
            </a:r>
          </a:p>
          <a:p>
            <a:pPr eaLnBrk="1" hangingPunct="1">
              <a:buFontTx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Makineli Sağım</a:t>
            </a:r>
          </a:p>
          <a:p>
            <a:pPr eaLnBrk="1" hangingPunct="1">
              <a:buFontTx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Süt Kompozisyonunu Etkileyen Faktörler</a:t>
            </a:r>
          </a:p>
          <a:p>
            <a:pPr eaLnBrk="1" hangingPunct="1">
              <a:buFontTx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Memede Görülen Yetiştirme Hastalıkları</a:t>
            </a:r>
          </a:p>
          <a:p>
            <a:pPr eaLnBrk="1" hangingPunct="1">
              <a:buFontTx/>
              <a:buChar char="•"/>
            </a:pPr>
            <a:r>
              <a:rPr lang="tr-TR" altLang="tr-TR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Laktasyonun</a:t>
            </a: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 Seyri</a:t>
            </a:r>
          </a:p>
          <a:p>
            <a:pPr eaLnBrk="1" hangingPunct="1">
              <a:buFontTx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Süt Verimini Etkileyen Faktörler</a:t>
            </a:r>
          </a:p>
          <a:p>
            <a:pPr eaLnBrk="1" hangingPunct="1">
              <a:buFontTx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Süt Veriminin Standardizasyonu</a:t>
            </a:r>
          </a:p>
          <a:p>
            <a:pPr eaLnBrk="1" hangingPunct="1">
              <a:buFontTx/>
              <a:buChar char="•"/>
            </a:pPr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Sürü İdaresi</a:t>
            </a:r>
          </a:p>
          <a:p>
            <a:pPr eaLnBrk="1" hangingPunct="1"/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		İTY</a:t>
            </a:r>
          </a:p>
          <a:p>
            <a:pPr lvl="2" eaLnBrk="1" hangingPunct="1"/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	İBY</a:t>
            </a:r>
          </a:p>
          <a:p>
            <a:pPr lvl="2" eaLnBrk="1" hangingPunct="1"/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	Servis Periyodu</a:t>
            </a:r>
          </a:p>
          <a:p>
            <a:pPr lvl="2" eaLnBrk="1" hangingPunct="1"/>
            <a:r>
              <a:rPr lang="tr-TR" altLang="tr-TR" sz="2000" dirty="0">
                <a:solidFill>
                  <a:srgbClr val="000000"/>
                </a:solidFill>
                <a:latin typeface="Verdana" panose="020B0604030504040204" pitchFamily="34" charset="0"/>
              </a:rPr>
              <a:t>	Buzağılama aralığı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tr-TR" altLang="tr-TR" sz="2000" dirty="0">
              <a:solidFill>
                <a:srgbClr val="000000"/>
              </a:solidFill>
            </a:endParaRPr>
          </a:p>
        </p:txBody>
      </p:sp>
      <p:sp>
        <p:nvSpPr>
          <p:cNvPr id="13316" name="Rectangle 6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68580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tr-TR" altLang="tr-TR" dirty="0" smtClean="0"/>
              <a:t>	</a:t>
            </a:r>
          </a:p>
          <a:p>
            <a:pPr lvl="4" eaLnBrk="1" hangingPunct="1">
              <a:buFontTx/>
              <a:buNone/>
            </a:pPr>
            <a:endParaRPr lang="tr-TR" altLang="tr-TR" dirty="0" smtClean="0"/>
          </a:p>
          <a:p>
            <a:pPr lvl="4" eaLnBrk="1" hangingPunct="1">
              <a:buFontTx/>
              <a:buNone/>
            </a:pPr>
            <a:endParaRPr lang="tr-TR" altLang="tr-TR" dirty="0" smtClean="0"/>
          </a:p>
          <a:p>
            <a:pPr lvl="4" eaLnBrk="1" hangingPunct="1">
              <a:buFontTx/>
              <a:buNone/>
            </a:pP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4017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492500" y="0"/>
          <a:ext cx="4673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Image" r:id="rId3" imgW="3834921" imgH="5600000" progId="Photoshop.Image.7">
                  <p:embed/>
                </p:oleObj>
              </mc:Choice>
              <mc:Fallback>
                <p:oleObj name="Image" r:id="rId3" imgW="3834921" imgH="560000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0"/>
                        <a:ext cx="46736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2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2063750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45059" name="Picture 4" descr="sağım makinesi ile sağı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0"/>
            <a:ext cx="7308850" cy="6858000"/>
          </a:xfrm>
          <a:noFill/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1524001" y="0"/>
            <a:ext cx="1984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800" b="1">
                <a:solidFill>
                  <a:srgbClr val="3333FF"/>
                </a:solidFill>
              </a:rPr>
              <a:t>Makine ile </a:t>
            </a:r>
          </a:p>
          <a:p>
            <a:r>
              <a:rPr lang="tr-TR" altLang="tr-TR" sz="2800" b="1">
                <a:solidFill>
                  <a:srgbClr val="3333FF"/>
                </a:solidFill>
              </a:rPr>
              <a:t>Sağım</a:t>
            </a:r>
            <a:r>
              <a:rPr lang="tr-TR" altLang="tr-TR">
                <a:solidFill>
                  <a:srgbClr val="99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69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>
          <a:xfrm>
            <a:off x="3502152" y="439865"/>
            <a:ext cx="8766048" cy="1160336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800" b="1" dirty="0">
                <a:solidFill>
                  <a:srgbClr val="3333FF"/>
                </a:solidFill>
              </a:rPr>
              <a:t>Seyyar Güğüme Sağım Yapan </a:t>
            </a:r>
            <a:r>
              <a:rPr lang="tr-TR" altLang="tr-TR" sz="2800" b="1" dirty="0" smtClean="0">
                <a:solidFill>
                  <a:srgbClr val="3333FF"/>
                </a:solidFill>
              </a:rPr>
              <a:t>Makine</a:t>
            </a:r>
            <a:endParaRPr lang="tr-TR" altLang="tr-TR" sz="2800" b="1" dirty="0">
              <a:solidFill>
                <a:srgbClr val="3333FF"/>
              </a:solidFill>
            </a:endParaRPr>
          </a:p>
        </p:txBody>
      </p:sp>
      <p:pic>
        <p:nvPicPr>
          <p:cNvPr id="47107" name="Picture 4" descr="güğü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1" y="1600201"/>
            <a:ext cx="487521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78862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3333FF"/>
                </a:solidFill>
              </a:rPr>
              <a:t>Sağım Aşamasında</a:t>
            </a:r>
          </a:p>
        </p:txBody>
      </p:sp>
      <p:pic>
        <p:nvPicPr>
          <p:cNvPr id="53251" name="Picture 3" descr="PICT049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0" y="1600201"/>
            <a:ext cx="60325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02631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2064" y="346837"/>
            <a:ext cx="313029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b="1" dirty="0" smtClean="0">
                <a:solidFill>
                  <a:srgbClr val="3333FF"/>
                </a:solidFill>
              </a:rPr>
              <a:t>Üç Lob Sağımda</a:t>
            </a:r>
          </a:p>
        </p:txBody>
      </p:sp>
      <p:pic>
        <p:nvPicPr>
          <p:cNvPr id="55299" name="Picture 3" descr="sağım makinaları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3226" y="1341439"/>
            <a:ext cx="6303963" cy="4784725"/>
          </a:xfrm>
          <a:noFill/>
        </p:spPr>
      </p:pic>
    </p:spTree>
    <p:extLst>
      <p:ext uri="{BB962C8B-B14F-4D97-AF65-F5344CB8AC3E}">
        <p14:creationId xmlns:p14="http://schemas.microsoft.com/office/powerpoint/2010/main" val="2144231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b="1">
                <a:solidFill>
                  <a:srgbClr val="3333FF"/>
                </a:solidFill>
              </a:rPr>
              <a:t>Balık Sırtı Sağım Sistemi</a:t>
            </a:r>
          </a:p>
        </p:txBody>
      </p:sp>
      <p:pic>
        <p:nvPicPr>
          <p:cNvPr id="56323" name="Picture 3" descr="Sigircilik0079CEY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0" y="1600201"/>
            <a:ext cx="60325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9994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493141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sz="4000" b="1" dirty="0">
                <a:solidFill>
                  <a:srgbClr val="3333FF"/>
                </a:solidFill>
              </a:rPr>
              <a:t>Sağımdaki İnekler</a:t>
            </a:r>
          </a:p>
        </p:txBody>
      </p:sp>
      <p:pic>
        <p:nvPicPr>
          <p:cNvPr id="57347" name="Picture 3" descr="PICT049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0" y="1600201"/>
            <a:ext cx="60325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1946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5661" y="495754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sz="3600" b="1" dirty="0">
                <a:solidFill>
                  <a:srgbClr val="3333FF"/>
                </a:solidFill>
              </a:rPr>
              <a:t>Sağımı Tamamlanmış ve Sağılanlar</a:t>
            </a:r>
          </a:p>
        </p:txBody>
      </p:sp>
      <p:pic>
        <p:nvPicPr>
          <p:cNvPr id="58371" name="Picture 3" descr="Sigircilik0162SagiD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r="14999" b="24445"/>
          <a:stretch>
            <a:fillRect/>
          </a:stretch>
        </p:blipFill>
        <p:spPr>
          <a:xfrm>
            <a:off x="3079750" y="1600201"/>
            <a:ext cx="60325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31310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408" y="548005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b="1" dirty="0" smtClean="0">
                <a:solidFill>
                  <a:srgbClr val="3333FF"/>
                </a:solidFill>
              </a:rPr>
              <a:t>Süt  Toplama Tankı</a:t>
            </a:r>
          </a:p>
        </p:txBody>
      </p:sp>
      <p:pic>
        <p:nvPicPr>
          <p:cNvPr id="60419" name="Picture 3" descr="PICT05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0" y="1600201"/>
            <a:ext cx="60325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536463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688" y="82296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dirty="0" smtClean="0"/>
              <a:t>	</a:t>
            </a:r>
            <a:r>
              <a:rPr lang="tr-TR" altLang="tr-TR" b="1" dirty="0">
                <a:solidFill>
                  <a:srgbClr val="3333FF"/>
                </a:solidFill>
              </a:rPr>
              <a:t>Kaliteli Süt Üretimi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FF0066"/>
                </a:solidFill>
              </a:rPr>
              <a:t>Kaliteli süt demek; içerisinde fiziki bir kirlenme olmaması, hastalık etkeni taşımaması, bakteri sayısının düşük olması, tat ve lezzetinin iyi olması, ahır, yem, ilaç, vb. kokuların bulunmaması, kimyasal kalıntıların olmaması demektir.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tr-TR" altLang="tr-TR" sz="2000" dirty="0"/>
              <a:t>Süt çok çabuk bozulabilen, çevresindeki kokuları kolayca çekebilen, rengi beyaz olduğu için her türlü pisliği gösteren bir maddedir.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FF0066"/>
                </a:solidFill>
              </a:rPr>
              <a:t>Bu nedenle sütün kalitesi bir çok faktör tarafından etkilenmektedir.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tr-TR" altLang="tr-TR" sz="2000" dirty="0"/>
              <a:t>Kaliteli süt, sağlıklı ineklerden, sağlıklı </a:t>
            </a:r>
            <a:r>
              <a:rPr lang="tr-TR" altLang="tr-TR" sz="2000" dirty="0" err="1"/>
              <a:t>sağımcılardan</a:t>
            </a:r>
            <a:r>
              <a:rPr lang="tr-TR" altLang="tr-TR" sz="2000" dirty="0"/>
              <a:t>, temiz kova ve kapların kullanılmasından, sütün hızla ahırdan uzaklaştırılmasından, süzülmesinden ve hızla soğutulmasından elde edilebilir.</a:t>
            </a:r>
          </a:p>
          <a:p>
            <a:pPr eaLnBrk="1" hangingPunct="1"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tr-TR" altLang="tr-TR" sz="2000" dirty="0"/>
              <a:t>	</a:t>
            </a:r>
          </a:p>
          <a:p>
            <a:pPr eaLnBrk="1" hangingPunct="1">
              <a:buClr>
                <a:srgbClr val="99FF33"/>
              </a:buClr>
              <a:buFont typeface="Wingdings" panose="05000000000000000000" pitchFamily="2" charset="2"/>
              <a:buNone/>
            </a:pPr>
            <a:r>
              <a:rPr lang="tr-TR" altLang="tr-TR" sz="2000" b="1" dirty="0"/>
              <a:t> </a:t>
            </a:r>
          </a:p>
        </p:txBody>
      </p:sp>
      <p:graphicFrame>
        <p:nvGraphicFramePr>
          <p:cNvPr id="4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815785"/>
              </p:ext>
            </p:extLst>
          </p:nvPr>
        </p:nvGraphicFramePr>
        <p:xfrm>
          <a:off x="9500616" y="2898650"/>
          <a:ext cx="2624327" cy="3849620"/>
        </p:xfrm>
        <a:graphic>
          <a:graphicData uri="http://schemas.openxmlformats.org/drawingml/2006/table">
            <a:tbl>
              <a:tblPr/>
              <a:tblGrid>
                <a:gridCol w="1312747"/>
                <a:gridCol w="1311580"/>
              </a:tblGrid>
              <a:tr h="760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Sıcaklık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Artış Oranı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4  </a:t>
                      </a:r>
                      <a:r>
                        <a:rPr kumimoji="0" lang="tr-T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10  </a:t>
                      </a:r>
                      <a:r>
                        <a:rPr kumimoji="0" lang="tr-T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5 misli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15  </a:t>
                      </a:r>
                      <a:r>
                        <a:rPr kumimoji="0" lang="tr-T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15 misli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21  </a:t>
                      </a:r>
                      <a:r>
                        <a:rPr kumimoji="0" lang="tr-T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700 misli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27  </a:t>
                      </a:r>
                      <a:r>
                        <a:rPr kumimoji="0" lang="tr-T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 misli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86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1919288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18435" name="Picture 4" descr="memenin anatomik yapıs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3336" y="13810"/>
            <a:ext cx="3636264" cy="4777573"/>
          </a:xfrm>
          <a:noFill/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9583738" y="5109592"/>
            <a:ext cx="2754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 dirty="0">
                <a:latin typeface="Verdana" panose="020B0604030504040204" pitchFamily="34" charset="0"/>
              </a:rPr>
              <a:t>Memenin iç yapısı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64592" y="146304"/>
            <a:ext cx="82387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Memenin Yapısı</a:t>
            </a:r>
          </a:p>
          <a:p>
            <a:r>
              <a:rPr lang="tr-TR" sz="2000" dirty="0" smtClean="0"/>
              <a:t>Meme 4 ayrı loptan oluşur. Her biri bir meme başı ile dışarıya açılır.</a:t>
            </a:r>
          </a:p>
          <a:p>
            <a:r>
              <a:rPr lang="tr-TR" sz="2000" dirty="0" smtClean="0"/>
              <a:t>Meme başı uzunlukları ortalama 6-7 cm, çapları 2.5-3.0 cm kadardır. </a:t>
            </a:r>
          </a:p>
          <a:p>
            <a:r>
              <a:rPr lang="tr-TR" sz="2000" dirty="0" smtClean="0"/>
              <a:t>Meme lopları orta bir çizgi ile sağ ve sol yarıma ayrılır. </a:t>
            </a:r>
          </a:p>
          <a:p>
            <a:r>
              <a:rPr lang="tr-TR" sz="2000" dirty="0" smtClean="0"/>
              <a:t>Meme önde karın duvarına arkadan </a:t>
            </a:r>
            <a:r>
              <a:rPr lang="tr-TR" sz="2000" dirty="0" err="1" smtClean="0"/>
              <a:t>subpelvik</a:t>
            </a:r>
            <a:r>
              <a:rPr lang="tr-TR" sz="2000" dirty="0" smtClean="0"/>
              <a:t> </a:t>
            </a:r>
            <a:r>
              <a:rPr lang="tr-TR" sz="2000" dirty="0" err="1" smtClean="0"/>
              <a:t>tendoya</a:t>
            </a:r>
            <a:r>
              <a:rPr lang="tr-TR" sz="2000" dirty="0" smtClean="0"/>
              <a:t> sağlam bir şekilde bağlanmıştır.</a:t>
            </a:r>
          </a:p>
          <a:p>
            <a:r>
              <a:rPr lang="tr-TR" sz="2000" dirty="0" smtClean="0"/>
              <a:t>Sağımdan sonra pörsüyen meme süt yapımı ve verimi için en uygundur. </a:t>
            </a:r>
          </a:p>
          <a:p>
            <a:r>
              <a:rPr lang="tr-TR" sz="2000" dirty="0" smtClean="0"/>
              <a:t>Sütün yaklaşık %60’ı arka yarıda, %40’ı ön yarıda üretilir.</a:t>
            </a:r>
          </a:p>
          <a:p>
            <a:endParaRPr lang="tr-TR" sz="2400" b="1" dirty="0" smtClean="0">
              <a:solidFill>
                <a:srgbClr val="FF0000"/>
              </a:solidFill>
            </a:endParaRPr>
          </a:p>
          <a:p>
            <a:endParaRPr lang="tr-TR" sz="2400" b="1" dirty="0">
              <a:solidFill>
                <a:srgbClr val="FF0000"/>
              </a:solidFill>
            </a:endParaRPr>
          </a:p>
          <a:p>
            <a:r>
              <a:rPr lang="tr-TR" sz="2400" b="1" dirty="0" smtClean="0">
                <a:solidFill>
                  <a:srgbClr val="FF0000"/>
                </a:solidFill>
              </a:rPr>
              <a:t>Memenin </a:t>
            </a:r>
            <a:r>
              <a:rPr lang="tr-TR" sz="2400" b="1" dirty="0" err="1" smtClean="0">
                <a:solidFill>
                  <a:srgbClr val="FF0000"/>
                </a:solidFill>
              </a:rPr>
              <a:t>İnternal</a:t>
            </a:r>
            <a:r>
              <a:rPr lang="tr-TR" sz="2400" b="1" dirty="0" smtClean="0">
                <a:solidFill>
                  <a:srgbClr val="FF0000"/>
                </a:solidFill>
              </a:rPr>
              <a:t> Yapısı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 smtClean="0"/>
              <a:t>Sekretorik</a:t>
            </a:r>
            <a:r>
              <a:rPr lang="tr-TR" sz="2000" dirty="0" smtClean="0"/>
              <a:t> doku üzüm salkımına benzer, milyonlarca alveol (cm3 te 75 000)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Alveoller iç cidarı </a:t>
            </a:r>
            <a:r>
              <a:rPr lang="tr-TR" sz="2000" dirty="0" err="1" smtClean="0"/>
              <a:t>epitel</a:t>
            </a:r>
            <a:r>
              <a:rPr lang="tr-TR" sz="2000" dirty="0" smtClean="0"/>
              <a:t> hücrelerle çevrilidir ve süt sentezler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Bir grup alveol </a:t>
            </a:r>
            <a:r>
              <a:rPr lang="tr-TR" sz="2000" dirty="0" err="1" smtClean="0"/>
              <a:t>lobulleri</a:t>
            </a:r>
            <a:r>
              <a:rPr lang="tr-TR" sz="2000" dirty="0" smtClean="0"/>
              <a:t> oluşturur. Her bir alveol kanallarla meme </a:t>
            </a:r>
            <a:r>
              <a:rPr lang="tr-TR" sz="2000" dirty="0" err="1" smtClean="0"/>
              <a:t>sisternine</a:t>
            </a:r>
            <a:r>
              <a:rPr lang="tr-TR" sz="2000" dirty="0" smtClean="0"/>
              <a:t> sütü taşırlar. </a:t>
            </a:r>
            <a:r>
              <a:rPr lang="tr-TR" sz="2000" dirty="0" err="1" smtClean="0"/>
              <a:t>Sisterne</a:t>
            </a:r>
            <a:r>
              <a:rPr lang="tr-TR" sz="2000" dirty="0" smtClean="0"/>
              <a:t> (sarnıç) tüm süt kanalları açılır, kapasitesi 1 kg kadardır.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Meme başı deliği </a:t>
            </a:r>
            <a:r>
              <a:rPr lang="tr-TR" sz="2000" dirty="0" err="1" smtClean="0"/>
              <a:t>sfinkter</a:t>
            </a:r>
            <a:r>
              <a:rPr lang="tr-TR" sz="2000" dirty="0" smtClean="0"/>
              <a:t> kaslarıyla sütün dışarı akışını engeller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20137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6760" y="87313"/>
            <a:ext cx="10515600" cy="1325563"/>
          </a:xfrm>
        </p:spPr>
        <p:txBody>
          <a:bodyPr>
            <a:normAutofit/>
          </a:bodyPr>
          <a:lstStyle/>
          <a:p>
            <a:r>
              <a:rPr lang="tr-TR" altLang="tr-TR" sz="2400" b="1" dirty="0" smtClean="0">
                <a:solidFill>
                  <a:srgbClr val="3333FF"/>
                </a:solidFill>
              </a:rPr>
              <a:t>Süt Kompozisyonunu Etkiyen Faktörler</a:t>
            </a:r>
            <a:br>
              <a:rPr lang="tr-TR" altLang="tr-TR" sz="2400" b="1" dirty="0" smtClean="0">
                <a:solidFill>
                  <a:srgbClr val="3333FF"/>
                </a:solidFill>
              </a:rPr>
            </a:br>
            <a:r>
              <a:rPr lang="tr-TR" altLang="tr-TR" sz="2400" b="1" dirty="0" smtClean="0">
                <a:solidFill>
                  <a:srgbClr val="3333FF"/>
                </a:solidFill>
              </a:rPr>
              <a:t/>
            </a:r>
            <a:br>
              <a:rPr lang="tr-TR" altLang="tr-TR" sz="2400" b="1" dirty="0" smtClean="0">
                <a:solidFill>
                  <a:srgbClr val="3333FF"/>
                </a:solidFill>
              </a:rPr>
            </a:br>
            <a:r>
              <a:rPr lang="tr-TR" altLang="tr-TR" sz="2400" b="1" dirty="0" smtClean="0">
                <a:solidFill>
                  <a:srgbClr val="3333FF"/>
                </a:solidFill>
              </a:rPr>
              <a:t>                             </a:t>
            </a:r>
            <a:r>
              <a:rPr lang="tr-TR" altLang="tr-TR" sz="2400" b="1" dirty="0" err="1" smtClean="0"/>
              <a:t>Laktasyon</a:t>
            </a:r>
            <a:r>
              <a:rPr lang="tr-TR" altLang="tr-TR" sz="2400" b="1" dirty="0" smtClean="0"/>
              <a:t> </a:t>
            </a:r>
            <a:r>
              <a:rPr lang="tr-TR" altLang="tr-TR" sz="2400" b="1" dirty="0"/>
              <a:t>Süresince Yağ, Protein ve </a:t>
            </a:r>
            <a:r>
              <a:rPr lang="tr-TR" altLang="tr-TR" sz="2400" b="1" dirty="0" err="1"/>
              <a:t>Laktoz’un</a:t>
            </a:r>
            <a:r>
              <a:rPr lang="tr-TR" altLang="tr-TR" sz="2400" b="1" dirty="0"/>
              <a:t> Değişimi</a:t>
            </a:r>
          </a:p>
        </p:txBody>
      </p:sp>
      <p:pic>
        <p:nvPicPr>
          <p:cNvPr id="67587" name="Picture 3" descr="laktasyon boyunca yağ, protein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1412876"/>
            <a:ext cx="6875462" cy="5445125"/>
          </a:xfrm>
        </p:spPr>
      </p:pic>
    </p:spTree>
    <p:extLst>
      <p:ext uri="{BB962C8B-B14F-4D97-AF65-F5344CB8AC3E}">
        <p14:creationId xmlns:p14="http://schemas.microsoft.com/office/powerpoint/2010/main" val="3576059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640080"/>
            <a:ext cx="4133088" cy="1050608"/>
          </a:xfrm>
        </p:spPr>
        <p:txBody>
          <a:bodyPr/>
          <a:lstStyle/>
          <a:p>
            <a:pPr eaLnBrk="1" hangingPunct="1"/>
            <a:r>
              <a:rPr lang="tr-TR" altLang="tr-TR" sz="3200" b="1" dirty="0">
                <a:solidFill>
                  <a:srgbClr val="3333FF"/>
                </a:solidFill>
              </a:rPr>
              <a:t>Hafif Ödemli Bir Meme</a:t>
            </a:r>
          </a:p>
        </p:txBody>
      </p:sp>
      <p:pic>
        <p:nvPicPr>
          <p:cNvPr id="69635" name="Picture 3" descr="PICT04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0" y="1600201"/>
            <a:ext cx="6032500" cy="4525963"/>
          </a:xfrm>
          <a:noFill/>
        </p:spPr>
      </p:pic>
      <p:sp>
        <p:nvSpPr>
          <p:cNvPr id="2" name="Metin kutusu 1"/>
          <p:cNvSpPr txBox="1"/>
          <p:nvPr/>
        </p:nvSpPr>
        <p:spPr>
          <a:xfrm>
            <a:off x="475488" y="150644"/>
            <a:ext cx="1076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Memede Görülen Yetiştirme Hastalıkları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Meme Ödemi (Fizyolojik)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 smtClean="0"/>
              <a:t>Mastitis</a:t>
            </a:r>
            <a:endParaRPr lang="tr-TR" sz="2000" dirty="0" smtClean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04698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66989" y="1268414"/>
          <a:ext cx="7183437" cy="512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Image" r:id="rId3" imgW="10641270" imgH="7593651" progId="Photoshop.Image.6">
                  <p:embed/>
                </p:oleObj>
              </mc:Choice>
              <mc:Fallback>
                <p:oleObj name="Image" r:id="rId3" imgW="10641270" imgH="759365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1268414"/>
                        <a:ext cx="7183437" cy="512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151314" y="333375"/>
            <a:ext cx="4352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200" b="1">
                <a:solidFill>
                  <a:srgbClr val="3333FF"/>
                </a:solidFill>
                <a:latin typeface="Verdana" panose="020B0604030504040204" pitchFamily="34" charset="0"/>
              </a:rPr>
              <a:t>Akut Meme Ödemi</a:t>
            </a:r>
          </a:p>
        </p:txBody>
      </p:sp>
    </p:spTree>
    <p:extLst>
      <p:ext uri="{BB962C8B-B14F-4D97-AF65-F5344CB8AC3E}">
        <p14:creationId xmlns:p14="http://schemas.microsoft.com/office/powerpoint/2010/main" val="274892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" y="82296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b="1" dirty="0" err="1" smtClean="0">
                <a:solidFill>
                  <a:srgbClr val="3333FF"/>
                </a:solidFill>
              </a:rPr>
              <a:t>Mastitis</a:t>
            </a:r>
            <a:endParaRPr lang="tr-TR" altLang="tr-TR" b="1" dirty="0" smtClean="0">
              <a:solidFill>
                <a:srgbClr val="3333FF"/>
              </a:solidFill>
            </a:endParaRPr>
          </a:p>
          <a:p>
            <a:pPr eaLnBrk="1" hangingPunct="1">
              <a:buClr>
                <a:srgbClr val="000000"/>
              </a:buClr>
            </a:pPr>
            <a:r>
              <a:rPr lang="tr-TR" altLang="tr-TR" sz="2000" dirty="0" err="1">
                <a:solidFill>
                  <a:srgbClr val="FF0066"/>
                </a:solidFill>
              </a:rPr>
              <a:t>Mastitis</a:t>
            </a:r>
            <a:r>
              <a:rPr lang="tr-TR" altLang="tr-TR" sz="2000" dirty="0">
                <a:solidFill>
                  <a:srgbClr val="FF0066"/>
                </a:solidFill>
              </a:rPr>
              <a:t>, meme dokusunun mekanik, kimyasal veya bakteriyel yangısıdır.</a:t>
            </a:r>
          </a:p>
          <a:p>
            <a:pPr eaLnBrk="1" hangingPunct="1">
              <a:buClr>
                <a:srgbClr val="000000"/>
              </a:buClr>
            </a:pPr>
            <a:r>
              <a:rPr lang="tr-TR" altLang="tr-TR" sz="2000" dirty="0" err="1"/>
              <a:t>Mastitis</a:t>
            </a:r>
            <a:r>
              <a:rPr lang="tr-TR" altLang="tr-TR" sz="2000" dirty="0"/>
              <a:t>; süt veriminin, kalitesinin düşmesine, masrafların ve işçiliğin artmasına neden olur. </a:t>
            </a:r>
          </a:p>
          <a:p>
            <a:pPr eaLnBrk="1" hangingPunct="1">
              <a:buClr>
                <a:srgbClr val="000000"/>
              </a:buClr>
            </a:pPr>
            <a:r>
              <a:rPr lang="tr-TR" altLang="tr-TR" sz="2000" dirty="0">
                <a:solidFill>
                  <a:srgbClr val="FF0066"/>
                </a:solidFill>
              </a:rPr>
              <a:t>Ayıklamaların önemli nedenlerinden birisidir.</a:t>
            </a:r>
          </a:p>
          <a:p>
            <a:pPr eaLnBrk="1" hangingPunct="1">
              <a:buClr>
                <a:srgbClr val="000000"/>
              </a:buClr>
            </a:pPr>
            <a:r>
              <a:rPr lang="tr-TR" altLang="tr-TR" sz="2000" dirty="0"/>
              <a:t>Bu nedenlerle süt endüstrisini çok yönlü zarara sokar. </a:t>
            </a:r>
            <a:r>
              <a:rPr lang="tr-TR" altLang="tr-TR" sz="2000" dirty="0" err="1"/>
              <a:t>Mastitis</a:t>
            </a:r>
            <a:r>
              <a:rPr lang="tr-TR" altLang="tr-TR" sz="2000" dirty="0"/>
              <a:t> nedeniyle inek başına yıllık kaybın 200 $ a kadar çıktığı bildirilmektedir.</a:t>
            </a:r>
          </a:p>
          <a:p>
            <a:pPr eaLnBrk="1" hangingPunct="1">
              <a:buClr>
                <a:srgbClr val="000000"/>
              </a:buClr>
            </a:pPr>
            <a:r>
              <a:rPr lang="tr-TR" altLang="tr-TR" sz="2000" dirty="0">
                <a:solidFill>
                  <a:srgbClr val="FF0066"/>
                </a:solidFill>
              </a:rPr>
              <a:t>Vakaların % 25’ini klinik vakalar, % 75’ini </a:t>
            </a:r>
            <a:r>
              <a:rPr lang="tr-TR" altLang="tr-TR" sz="2000" dirty="0" err="1">
                <a:solidFill>
                  <a:srgbClr val="FF0066"/>
                </a:solidFill>
              </a:rPr>
              <a:t>subklinik</a:t>
            </a:r>
            <a:r>
              <a:rPr lang="tr-TR" altLang="tr-TR" sz="2000" dirty="0">
                <a:solidFill>
                  <a:srgbClr val="FF0066"/>
                </a:solidFill>
              </a:rPr>
              <a:t> vakalar oluşturur</a:t>
            </a:r>
            <a:r>
              <a:rPr lang="tr-TR" altLang="tr-TR" sz="2000" dirty="0" smtClean="0">
                <a:solidFill>
                  <a:srgbClr val="FF0066"/>
                </a:solidFill>
              </a:rPr>
              <a:t>.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tr-TR" altLang="tr-TR" sz="2000" b="1" dirty="0" err="1" smtClean="0">
                <a:solidFill>
                  <a:srgbClr val="0000FF"/>
                </a:solidFill>
              </a:rPr>
              <a:t>Mastitisin</a:t>
            </a:r>
            <a:r>
              <a:rPr lang="tr-TR" altLang="tr-TR" sz="2000" b="1" dirty="0" smtClean="0">
                <a:solidFill>
                  <a:srgbClr val="0000FF"/>
                </a:solidFill>
              </a:rPr>
              <a:t> Semptomları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tr-TR" altLang="tr-TR" sz="2000" dirty="0" smtClean="0"/>
              <a:t>	</a:t>
            </a:r>
            <a:r>
              <a:rPr lang="tr-TR" altLang="tr-TR" sz="2000" dirty="0" err="1" smtClean="0"/>
              <a:t>Subklinik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Mastitis</a:t>
            </a:r>
            <a:endParaRPr lang="tr-TR" altLang="tr-TR" sz="2000" dirty="0" smtClean="0"/>
          </a:p>
          <a:p>
            <a:pPr marL="0" indent="0">
              <a:buClr>
                <a:srgbClr val="000000"/>
              </a:buClr>
              <a:buNone/>
            </a:pPr>
            <a:r>
              <a:rPr lang="tr-TR" altLang="tr-TR" sz="2000" dirty="0" smtClean="0"/>
              <a:t>	Klinik </a:t>
            </a:r>
            <a:r>
              <a:rPr lang="tr-TR" altLang="tr-TR" sz="2000" dirty="0" err="1" smtClean="0"/>
              <a:t>Mastitis</a:t>
            </a:r>
            <a:endParaRPr lang="tr-TR" altLang="tr-TR" sz="2000" dirty="0" smtClean="0"/>
          </a:p>
          <a:p>
            <a:pPr marL="0" indent="0">
              <a:buClr>
                <a:srgbClr val="000000"/>
              </a:buClr>
              <a:buNone/>
            </a:pPr>
            <a:r>
              <a:rPr lang="tr-TR" altLang="tr-TR" sz="2000" b="1" dirty="0" err="1" smtClean="0">
                <a:solidFill>
                  <a:srgbClr val="0000FF"/>
                </a:solidFill>
              </a:rPr>
              <a:t>Mastitisin</a:t>
            </a:r>
            <a:r>
              <a:rPr lang="tr-TR" altLang="tr-TR" sz="2000" b="1" dirty="0" smtClean="0">
                <a:solidFill>
                  <a:srgbClr val="0000FF"/>
                </a:solidFill>
              </a:rPr>
              <a:t> Teşhisi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tr-TR" altLang="tr-TR" sz="2000" dirty="0" smtClean="0"/>
              <a:t>	California </a:t>
            </a:r>
            <a:r>
              <a:rPr lang="tr-TR" altLang="tr-TR" sz="2000" dirty="0" err="1" smtClean="0"/>
              <a:t>Mastitis</a:t>
            </a:r>
            <a:r>
              <a:rPr lang="tr-TR" altLang="tr-TR" sz="2000" dirty="0" smtClean="0"/>
              <a:t> Testi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tr-TR" altLang="tr-TR" sz="2000" dirty="0" smtClean="0"/>
              <a:t>	Somatik Hücre Sayımı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tr-TR" altLang="tr-TR" sz="2000" b="1" dirty="0" err="1" smtClean="0">
                <a:solidFill>
                  <a:srgbClr val="0000FF"/>
                </a:solidFill>
              </a:rPr>
              <a:t>Mastitis</a:t>
            </a:r>
            <a:r>
              <a:rPr lang="tr-TR" altLang="tr-TR" sz="2000" b="1" dirty="0" smtClean="0">
                <a:solidFill>
                  <a:srgbClr val="0000FF"/>
                </a:solidFill>
              </a:rPr>
              <a:t> Kontrol Programları </a:t>
            </a:r>
          </a:p>
          <a:p>
            <a:pPr marL="0" indent="0">
              <a:buClr>
                <a:srgbClr val="000000"/>
              </a:buClr>
              <a:buNone/>
            </a:pPr>
            <a:endParaRPr lang="tr-TR" altLang="tr-TR" sz="2000" dirty="0" smtClean="0"/>
          </a:p>
          <a:p>
            <a:pPr marL="0" indent="0" eaLnBrk="1" hangingPunct="1">
              <a:buClr>
                <a:srgbClr val="000000"/>
              </a:buClr>
              <a:buNone/>
            </a:pPr>
            <a:endParaRPr lang="tr-TR" altLang="tr-TR" sz="2000" dirty="0"/>
          </a:p>
          <a:p>
            <a:pPr eaLnBrk="1" hangingPunct="1">
              <a:buClr>
                <a:srgbClr val="99FF33"/>
              </a:buClr>
            </a:pPr>
            <a:endParaRPr lang="tr-TR" altLang="tr-TR" sz="2000" dirty="0"/>
          </a:p>
        </p:txBody>
      </p:sp>
    </p:spTree>
    <p:extLst>
      <p:ext uri="{BB962C8B-B14F-4D97-AF65-F5344CB8AC3E}">
        <p14:creationId xmlns:p14="http://schemas.microsoft.com/office/powerpoint/2010/main" val="1607713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Zootekni 1\Desktop\CM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9050"/>
            <a:ext cx="4067175" cy="3697288"/>
          </a:xfrm>
          <a:noFill/>
        </p:spPr>
      </p:pic>
      <p:pic>
        <p:nvPicPr>
          <p:cNvPr id="76803" name="Picture 3" descr="C:\Users\Zootekni 1\Desktop\cmt sonuc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573464"/>
            <a:ext cx="493553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5 Metin kutusu"/>
          <p:cNvSpPr txBox="1">
            <a:spLocks noChangeArrowheads="1"/>
          </p:cNvSpPr>
          <p:nvPr/>
        </p:nvSpPr>
        <p:spPr bwMode="auto">
          <a:xfrm>
            <a:off x="1524000" y="5661026"/>
            <a:ext cx="4211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/>
              <a:t>CMT Test Kabı, Ayıracı ve      	Uygulanışı</a:t>
            </a:r>
          </a:p>
        </p:txBody>
      </p:sp>
      <p:sp>
        <p:nvSpPr>
          <p:cNvPr id="76805" name="AutoShape 5" descr="data:image/jpeg;base64,/9j/4AAQSkZJRgABAQAAAQABAAD/2wCEAAkGBxQSEhUUExQVFRUXFxUUFBgXFhoVFBQXFxQXFxQUGBgYHCggGBolHBQUITEhJSkrLi4uFx8zODMsNygtLisBCgoKDg0OGhAQGjAkICQsLCwsLCwsLCwsLCwsLCwsLCwsLCwsLCwsLCwsLCwsLCwsLCwsLCwsLCwsLCwsLCwsLP/AABEIALcBEwMBIgACEQEDEQH/xAAcAAABBQEBAQAAAAAAAAAAAAAFAgMEBgcAAQj/xAA9EAABAwMCAwUFBgYCAQUAAAABAAIRAwQhBTESQVEGYXGBkRMiMqGxBxVywdHwFCNCUuHxYrJDM4KDktL/xAAaAQACAwEBAAAAAAAAAAAAAAACAwABBAUG/8QAJxEAAgIBBAICAgMBAQAAAAAAAAECEQMSITFBBBMiUQUyYXGRQiP/2gAMAwEAAhEDEQA/AMv/AIsJ1l9iJwdx+ahUaTeYUllFvRelnj9iqaTRzU1B/Gwfc2hy5p4hv3jy5pi1q5AKO+wAzn8vGUxcWLX5GHdRz8Qudn/HJJuH+D4eVvUhmtQAIKKU6LSAUNuXENg/4KVYVycLz84yXPR0E0EnUxyXlGkvRjdLbUWdzCoj3LCh1RhCKVnlQqhRxkQieyynaHuuB5bHwOD8iU7wr0tEI9ZVFg0jV+FrWnrA64YB9VYKWrE5zBEmMxHd0mfVZ2yrwkEcsqc3Uix+OQaO7Dcj1J9ET3DhOjVrHUBAMiDPliSe7r5IxSuOJoIyTkeRyPqsvt9Vw1zTxSTxQI4OQBR7R9c2aTBwJP8AdGQqTa5H7MvNKpkqRxFA6N2DHCc7wiAr4kZUsuia15xzTrXdVFa8fvmvajjyU4IiTxL1yjNqylGp1Kll0dUJBXrXpsPXjnGP3CAId9ovePvUUP8AL98konHcpZDq1wORUb+LHLwSXd2/VNPf13QNlj9WrA7uaHXd4GgkkAR6JF1cgDPyKAarcGN+EHcHKGym6Bupai5zzHiOkKK24qEHHJRru/aMAZ6Hp4BOPeSwnuwOiLSL1Cq2sFmAZ/eU2NdIPvCRzQh9fAESevmVGBP78OUrQsWwp5HZZ/vel3+i5VYAr1B6kX7WRg7kN1JpwBJI6b523jp3qIwEqTjG2BHPqTmeeeS9xG+ThSSHAS4pTdwEy6ok0iSZ8gjdC9Iu6qA4jzTFu9rDiT+9k9BTFVi52fwseRttGjHmlHZMIUq4fO+BJxsNpx4rwVoOMoYXzyjltH0Xo7lzJ/iYP9W0aV5UlygwHgjKh1SFHbXdtJPzS21A5xbBBHIiCe8DdYM3gyw7t2h8cymeGsmn1JTtSgndP0upWcBTaXd/9I8TsEhUFuyISiVr2bu7jLKFQgncgMHkXRPktO7Hdi6VCH1W+1qdYlrfwg/Xf6K7VLhjf6HeED9USdD44fsw6h2RvqJ4zSGMQHA4xjv2Hop9XS306YeXbgO/5dSI5kdw5jwGum9Yf/G70H6qv3ek1KpyGsZ72DEkF0wRkfKRyhS7DeOlsU6x1N9F0PB3APSMCD5yrXYam18ZiT7vgds+UKBU7G1ZllVonJBbI9ZnmmfuCvTAAe0+RE+QB7/VVSYaUu0WunU/x5f7PonmVjH/AC5HkVV7evcMEVKZgT7wz3beEJ9uvN4S4QYEkAwQdyOEjpJQ8MtosFO4J3EDkZ+RXlSrHQ93hvCF0dUY/PPfp5jqpzagcNx6936KiD8iMbpurc8O5jbb6FNsP+unTCU5jTOx6Hr49VVFWejOf33wnBVKjh7W44hyxuo1zqjGeBUomol1asY/fqoV1WAEuMc+vyQPWdeqAH2cHoRnxjMqgXOtVHVCH8U85JjyHJRRsB5KLlq/aBow0DuM+95SqldXznHdxHe6QmC8kEmIwB8013KqSAcrI1eoeMZ8Efou/lqvPHvBHKJ/lpj4AXIMe3bklU6XEYHNOVhn15pds3+Y0Z380+P6gvkK23Zpzmgy7PRsj14guV306fZt+LblMb9wXLI5s0aEZFCSXJUpJC9+zzyPWnGVxOw5SmQ6T3JaXqtbBUPSklyQW4/cJIKrUUojhYCvBTSrWoA4cQkTkd3PzXNKDZsjtE7RLAvqswSJnbp+5WmG3a5oBptdH9wBhV37M446s8mtgcgSTJjrgLRqbGg7Lz35F6szX0dbw1WO/srlPSxv7NgHcwD5olbUA0iQAByA2RUsBSG2wJWJQNeodtbmG48k/TaXbqI5kKbb1xCtxQa/gc9jlKdS2JXte6aGySBGShFLX21XcNEe07xhneeLmPCULaCjfYbp0mnxXjrdoOfBR6bKnRoPTiP6IfqlW5aJptaT3uP5BDrS6GLG5dhS7NJrSTkAT/hYtrBfSqvJ/rMiNjnEd8cvDqtFtbWu88daqHzs1reFreuDJJ8UjVdEbWbwvEjcciD3EJM5tuy349x/ko2k3JAaM4A8oH1R62vCD3j5xn9Up3ZjgaTScXR/S4Q4dc7H/CgUjBzvsUuTZncJR5H9V1c0+cDr0mPllDWdoHgHiMkGDJy303G3hPqntJT4qWOQ+U/v5Kr1axJPUgz3yJHp+SZjntuKk6ZYKus8ZIk+OZB6jr/hIde1Rs4uHdv5hALeopxqyMqpMFMJe1kSIjmNvIgYRrR+zrLgbn12Vetap6z45wrl2LuQHxt3ckttoZGmVjtT2Xfa+8Zc0nc7jpKrHEt+7XaULm1e3mW48eSwKpblhIO4JB8kf9gSVcEb+pG6LP5aDnBRq2+FMfAK5IdZsieqVpJBq5nAnBg7cj+9kl0EFp3EweXcE3YvbTPE7iJzAAEHznbyTPYtNFVuaVZPYGNEt2xJdJHInyXiy+6rOqPLzgnkNhyAyuSNL+xnsX0RJSX7LwOXFy923scOjmYXjXbheOdC8ptwUNhV2KBXPcm+NKYgUuiV2KCca6E2/wDVeBypuiqs0f7MKYc2sTvLAPQq6NqwYWZdgb8Mc9pMEwQekd48VeatR4IePeHdlef8x3mkzreNH/zRYKVcL03AlBRfNI6Hpsm/bzz9Vm1pI0+tthyrcgptju9DaUnaT4D80asrAxJx8z6pUpuXA2MdKKl2wqy3hLpIIJHIDvHM5nyCjdnb91KHsHFAhzcAlpySD1EBWXtHo7XB0COMRPQjb6BZ02q6k4g4IwQeRCuCpbiszdpo1fT9abVbxNM/UHoRuPNEzcBwWMP1GoSCwkPzwuGDJPd9FofZSpWq0v57m8UxIbBPPImJzuIVP6G45qXQZgApp7/XpuUQp0WAZMj09VIZbMPwgDwCHSx3sXYD4OASdyc+apGof+s/EZkeHVaRq9pxAU27nJ8Bv+nmq/2t0UMptq82kNP4Tt6GPVJnF/4DlalCym6i33CqjWaPl+cfRXatSlpCp+psDCR3/TAQQMUiCx4BUhrwUOqZKc4oCa0LDVpkKydlXxVCq2jCQrLpLuF4PelyQyLNhtPeZHcsd+0XRvY1y4D3X58+a1rRqksBQvt9oouKBge8MjxCJ8WW/o+f6jcotaHCHai3hdB3mCiVjsmX8Ra5GatEiSmOKVYKNgapDRzXX/Zx1ODukLIuAnBldhcin3e7ouV60DRVAUoL1wXjF7pcnIGjunzsmiMp4bKJ82SQxKU10LzgP7Cl22nPduIHfhYsnkLGrkxii5cEUeML0NSKlJ4cZghLbHOQl48jyR1IuUdLphDSNQbbvD3SRMHh3AIiVp9pXBjh6bbEeSyzTdPFw/2QMSDJI2AzO/WFo9w0MC435HL68iXbOj4b+O/AaY4cwnWQqvQuapOHH5IgLuo0ZysPvRv9kC0WpCLUnYVFpdpHN3p/P/CI0+1rQJLHfI/mj9qJqg+GWqq0OEEboPf9maVY8ThkbOGHAdJ5jxUFnbGn/bU9B/8ApD9S7e8Dfcok8vedHngFFrTKc4UFhoFvQaSN8y50EiOmI6IXT1YUSeAuMnP9p5bH9EHpa5VuuP2hADSx7WtENDZLXd5Mvp7/ANvJIrnKJ4+2Jfkf8wWwSu+3wouDatJxaebHCf8A6uAn1RzS+3ds6OEv4jgNLYknaTJAWaa/Zmo5pAmFEtqD6ZHL8kEpVsVHNLvg+hdMIeC9xzI/OB4KqdsNcbVPsKZ4gHS87iRswdc5PgO9VN/aq4dS9lxBoIhzmiHuHSZxvyAQ+ylrh0QynapBTmm20GjTwqFrtIioVozRIVK7V2x4wQhSpiW7RX6TSn20JSCSzfKcoVS7YK23ygVQW0qnwhWHT6UlVvTA+fe2R+1uOEqkEafoT/5YRZzg5hBVa7OXrSzJRW7vWsYXAqakkMUbMY7caC5t04j4XGR4815oumHnsiusat7eoT0TNC/4MJMpTSpFJRuwzp9EMdI6eiJ1aftN9hyVcp1yTIRa3vuRWaSY5NHPotBXKSS0rlLLoxuxtzUwCPNTxoVQ4HD6n9FH0F3vBW1h94L0s/yOfGtmv8OVHx4S5K+3sxW39wD8X6BTrbs00Cajy6M8LRA9f9I46oY6/kotKuSSI7lhy/lPJmquv6HR8bGt6IVlQgmGwBsAmricnZGremBKi3VBpwsOtydsdpSWxWKtDjMqHVpweqsz7cBIbpoqZCfDO4cOhcsdgvRbptJ/EBnYq5svW1YQB+k8AkhLsWkGQhyy9r1N2wofDYtFOlw5XfxBJiEP/jSN11XUA0SFmcWNskXFEzMKBUI5Kba6k2r7pRE6VTDZn5q7a5Io3wV+udo81E1W3Ps570XuKYBwnKWiVrtpZRYXHrs0eLjgI4SbkqBcUkCezLv5wb/fNPul4hs+Di0+SJVjkd6tmgfZW9sOr1+E492kJg/jd+iuFPsPacRc6mXEknLjGTOwIELqOLaMykkZBUkHaVDqhxORC3dvZi0H/gp+Yn6pi57KWjhBoNHhLfoVnl40m7TGLKqow1u6IWwyFcu0HYFgBdbuId/Y4y09wduPOVTLeeKIzMRzmYhKljcHuFGSa2DtF2E87sdXuohnCP7nnhH6/JXXsx2fZSa1zgHVOZOQ3uA/NWlrVoWG+RbnXBmVD7JGOH82sR+Bo+rp+iJW32U2LN/bO8akf9QFfC8JDqwTVhglVC3NsqJ+zyyGzHj/AOR35lCtS7AUwCaVRzTyDocPyKvlW6aFFg1cNHny9Vfqh9E1yMK1A3VtXFFwIn4S3LXDqCr5p2lVH0hxuJkKw6/ozOJkiSOIz3mJj0CcovDWwudmitTRuw/rZl/aDs/7EgjmUBuqJC1btDatq0T13HiqSyxDm5SG65LcfoY0Z4jKJ16TTsvLWzAEBP8A8CRmUqTCSIopuXikl4XIQqMl0Z8EK4TICpmitlytVZ3ud8Ls5zDiJdOtwpVStOQFWaWomSCpdPUCO9YpY2mNUkE31DOE/QtuLdD9PbUqn3RP0HmrHZ6bVbkx5AlUscnwi0MU9Oxn6JdOkGZCK/wb3GPyRzTeyzP/ACS7u2CnpyDEkUypU45lD+Eg7YWn3nZCi9p9l/Lfy3LT4gn6KnX+i1qRIqUyAP6hlh7w4fnlVolAkogmpbFzcBQaumP8EfbWhuIKi17hzhAwhUmU4or7LVzXQjFtbVXD4iB9UxbM4XS7KJO1E4a3zTJWwEkTuymjOurltJ5IYJc48yBHujvJIWx2Foyk0MY0NaMADCy/specFanyJkeo/wALTmNnMrZ41abSE5dnRN9oAvDXCjfw56pQtOrlq3EjjroJh13JgCT3J1tizmSfPHyUqmxrdgB4KyiGy1/qf5D6LPbnQQ2u+oG/1OdEbEumVpVYoTccIOUDVu2HF0qJduJaCMSAUs03dQmrJ/EIaNvQKcyieZ9FdAtkUUHdQvP4Kd3+ghTvZjoveFWSyLSsaY5Se8z8tlMbHJILU09nkoUQdap5B5DfzVZ1nUWUhkhWPVQ51Kq1uXGm/g/EGktHqAsev2PrEOc6VzfMdP8As3eO9iyfeXtRA2QuvQjZR7ZxptwnqDzMnK59s0PcbbcFoyn/AOLxkpuvT4tlFrMJwoDuj11Rs7r1Rv4J3cuRbFbmZ6TULSrODLF72W7F1anv1ZpsOwj3z3wfh889y0LTtBpUh7rRPU5PqV2ZqzLji+zNtI7FXdy6WsFNhPxVDw47miXfILQ9B+zClSh1Zzq7v+XuUvJoyfMlWLTmQcKx0nYQ0MUUgXQ0emwANY0AcgAAFI+72ndowpkL3hVUGmweLRo2ABTtGR0KeqNhNMUoJSoktqjmPkvBUHkuY6d0h9EH95QOwlQxd6ZRcCTTYeZloz1Qm87I0HgloLD1aTHocIxUpPGQZ7imKV+Q7gc0h3LofDqhem90MUG1tuBqXYajzc8nrI/RU3VrBttcGmTMQR4H/S16lTJ3AA79/RQxo1F9SeFpeTl3CC4+cIvRq42M2TJFFL7K6ebiu0taXNZ7xOzQYhsnl18lqVtZkD3nen6lSLe3axoa0AAJZctOLH640Y8k9bsSKQXvCvDUSDWTQBZam3tSXXCb9oXHChBqqcEzEblD6TW1HQXGdsIpd0opkbk/uEJs7YscMc/rhB2GuCxUqYaIGAF6XJltU80h56KwKHzUSDXUX3uiSaTz0ChdEh1zCZddykssCfid6KZRt2t2HnuVZBujSkhxEdAsk1G24Kj2jk9zfRxH5LZCsi1nUGm4rFuWl7i08iJ3WDzl8UzT4z3YOfbE7nySqG8Jp73E7qO+uWGVzdNmvUTqjXArwOjdO0L9jh3r2rak7FVRDz2zVyiutXLxTSSzQqOkBLdpI5IjxwkGsuwKpjFCxDVKDAmX1lFqXkKWXTJ8wuL0OZeAlLqXHRWVTH35TL2LwVlzaiqy6PGkgp4VIUWpXa3JMIZdauCPdx9USVhINV9QYwS4+XM+CrN7qBqv4gS3h+GDt+qGX92T4pFvV/f1QSjbHRVKy6aTrmAKrR+ID6j9EUdcieJpBEgiFTbOqAlX1w9kOpkxILgIyAZIg92EyOXTtIz5PGUt4mi0buQlPf0QbSbxtRgc0yDsUUaU+jnvY9z0XnsXHmAlgpbVKKG2WbeZJUgAAYXnEkuKhBNQJh1NOuJUevXawS9zWjq5waPmpRB+FyB3XayypTx3VGRuGuDz6NkoRX+0+wb8L6tT8NMj/vClpdl0y5r0LO6n2s0T8FvVPTjc1n04lCuPtOrH4KFNv4nOf9A1LeWC7LUJM1ZpUe/1KlQbxVXtYOUnJ8BufJY5d9ubyrj2vAOlNob88u+aCiq57i5zi5x3LiST4k5SZ+SlwhscP2aN2g7Zir/LpS1hkOJgOd3CDhvzP1peoQTh0ILevIUHjqRM4WKalN6mx6koKkg77ThHxKDcXXfKGOuTG6ZaSosRTyBO3vMyVNb2gO0oIWkKTR0wuE81TjHsicugr99TzXII+xIOxXimmBeqRvNSooxuhzKU50qLdW/GIWqx9ExzhuMhD7uoMpmg2pT90mW9+4Qq/ecklVZekJ0qo5J99Z0YVPdWjaoUy/U3jAe4o9wbSLXW1JzNwPXKiV9cfGMDqqw7UH/7KQ+9J3M9w2CJUU3YXqXjnZJJSPbofTvGjcfLCWdXoxMg+GUVr7Idc1jP0UejWc3d0noPooVfUCXEhoz1zjwTX3id8DwELM5u9iPKi2Wdy4ieF0d4REX7eE5k9OapY1h0JlupR5odc30X7kgtT1erbvc6lUc0lxJAy0yebThWq07cVWtHtG058CPzWf8A3k1uYyvDqYqEcWApGWWPDES0Pkt+qfazVpP4W29N3eXuHyhD6n2sXjvhZQaPwPcR5l8fJUvtBw8bS1RKZWzHkk47szyik9jRqXbi9qb1uH8LGD8lEuddu3nNzW8nlv8A1hV+1dt4J6pfAY5rPmnNPZjYKPaJF0azvirVnT1qvP1Kj09Na7fJ790l+tAjhUaleuaZlZ9U5bMZ8UGToDHNgGD3Jml2Zg52UCnrha7qpNz2ncdhAUrJ0S4Dn3EZgThSG6RG5Uaj2g4WyIJUStrj3EnZXJZCk4BOnpJdhpS/uV7HZKh6JfVOKZVhZdl3xeSXKUkMiosEahahojcpl1sPY8IHvQjlO2FQySnGUWMkmMIdbovRuUStp72DIKn6HT4SS9vLCs1S/p1REDCaFZjTJhF7JNU0D60naZW/iqExAnEqwafbwJIUa/vqbz7oghTbbURwRGykoui4tEKtptRziQMHZerjr7+TQuU0su0aLRuBC641Gmxpc5waBzJgLJ7rWa73wys5oO4AGfknBaktLqj3Ody4iTHhKb7kkG5K9g/2j7cgAigzi/5OwPIbn5Kk3nays7+kDxk/LClcGYI3Uu70YcIMA84VLOkLlrlwytv16ryI9F599VeoH/tCLUdNpuMxHVN1NB43Q0pnuiK0z+wUdfq/8T4j9ClU9VquOXlvgAE5caG5r46JDdHqOMNEo/ZB8ANTPK97Vfhzy4fLzA3XW9V074ShpdVu4T1pplV590IZTj9k0yH23JT1BoIJK8+63sIDuaK/dTg3BBlDrj0Fpl2CqGdk82lPJFLPRKhgYEo9b9nA1pkyUMssQljkUKuM7JHCTyVvHZ1xcSYIlTqfZ1rYAGTzVPPFEWGTM71EHEppitXbTRTSYHgiJVRpuWvDJSiKnFxdMsVm6I7wo95TMkhKoGQ1XTTNKpOty8iXEJOeSjuHji5bGauClUhhWoaFSaJIl3hPyUeroHFnbuSVmiF6ZFa4w3vSKtYHuRq30kcbmHdQr7RXMJkYTFli9gXjklZBBAGEhtSdlIp25zAXezI3CsAJaNdcByjLb4PPcq9aUnOMAH0Rmx00mZJ+aRN1yOhfRKqXMEcJXlySBvkqS3TicBpxz6JqrYwQT6INSYymR7SlzOyRqFEZIPzRKrXZAbHyUC/fAwOSKL7KaK8fikpdSsYwSuqidlzWyIWixAujfQAFy8/hSuVF2xm/Ja4OajNC0dUaHh0d3JcuSZpINMmWdnn3oJRK2fMtK5ckSQ2LIl1pOZgJFnYFpnbzXLlFwW+T2vpvE74kmlR9kcGV6uRgnjrcvPFhTWWrmCQAPNcuS5MNLayDU0+pVBe4gDkOagnVQAGtBMHPkuXJuP5XYqe1UWi2uw1gf3Jb6hLOMnvXLkMlQyLsRb6kYkbJQvXOM8ly5VOKCiwP24rNNvwyZnCz1hXLl0PE/QyZ/wBg/YN4g1X3s/Td7GAJz+a5ck+Y9hnjchOq1rBJGShV6/8AtwVy5YYo1SZB0xjRUmpupjqLarzPw8sLlyLspcEPUNPpt+ER5IKyl7xkDC8XJ1uhTW4T057YnhE7K42NGmymMSSuXJT5oOJFrVvZzgKNQAqO2wvFyF7OixV1bU5ADRKU/TWFuQvVypbFgW50pk+6FAudMaYjBXq5NjJipJDIoNGDkrly5HbAP//Z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76806" name="Picture 6" descr="C:\Users\Zootekni 1\Desktop\CMT Testin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0"/>
            <a:ext cx="509111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741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81923" name="Picture 3" descr="normal re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6" y="1628775"/>
            <a:ext cx="5999163" cy="4495800"/>
          </a:xfrm>
        </p:spPr>
      </p:pic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2697226" y="1366965"/>
            <a:ext cx="47132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800" b="1" dirty="0">
                <a:solidFill>
                  <a:srgbClr val="99FF33"/>
                </a:solidFill>
              </a:rPr>
              <a:t>  </a:t>
            </a:r>
            <a:r>
              <a:rPr lang="tr-TR" altLang="tr-TR" sz="2800" b="1" dirty="0">
                <a:solidFill>
                  <a:srgbClr val="3333FF"/>
                </a:solidFill>
              </a:rPr>
              <a:t>Normal renkte meme başı</a:t>
            </a:r>
          </a:p>
          <a:p>
            <a:endParaRPr lang="tr-TR" altLang="tr-TR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7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8832" y="849757"/>
            <a:ext cx="4437888" cy="102476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b="1" dirty="0">
                <a:solidFill>
                  <a:srgbClr val="3333FF"/>
                </a:solidFill>
              </a:rPr>
              <a:t>Kızarık Meme Başları</a:t>
            </a:r>
          </a:p>
        </p:txBody>
      </p:sp>
      <p:pic>
        <p:nvPicPr>
          <p:cNvPr id="82947" name="Picture 3" descr="kızarık meme başlar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389" y="1600201"/>
            <a:ext cx="599122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873547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2256" y="1078357"/>
            <a:ext cx="4748784" cy="723011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b="1" dirty="0">
                <a:solidFill>
                  <a:srgbClr val="3333FF"/>
                </a:solidFill>
              </a:rPr>
              <a:t>Morarmış Meme Başları</a:t>
            </a:r>
          </a:p>
        </p:txBody>
      </p:sp>
      <p:pic>
        <p:nvPicPr>
          <p:cNvPr id="83971" name="Picture 12" descr="morarmış 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389" y="1600201"/>
            <a:ext cx="5991225" cy="4525963"/>
          </a:xfrm>
        </p:spPr>
      </p:pic>
    </p:spTree>
    <p:extLst>
      <p:ext uri="{BB962C8B-B14F-4D97-AF65-F5344CB8AC3E}">
        <p14:creationId xmlns:p14="http://schemas.microsoft.com/office/powerpoint/2010/main" val="1855668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86019" name="Picture 3" descr="peteşi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4125" y="981076"/>
            <a:ext cx="4718050" cy="5876925"/>
          </a:xfr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079875" y="333376"/>
            <a:ext cx="4260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800" b="1">
                <a:solidFill>
                  <a:srgbClr val="3333FF"/>
                </a:solidFill>
              </a:rPr>
              <a:t>Meme Başında Peteşiler</a:t>
            </a:r>
          </a:p>
        </p:txBody>
      </p:sp>
    </p:spTree>
    <p:extLst>
      <p:ext uri="{BB962C8B-B14F-4D97-AF65-F5344CB8AC3E}">
        <p14:creationId xmlns:p14="http://schemas.microsoft.com/office/powerpoint/2010/main" val="2638311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152" y="1072134"/>
            <a:ext cx="2872168" cy="4549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600" b="1" dirty="0">
                <a:solidFill>
                  <a:srgbClr val="3333FF"/>
                </a:solidFill>
              </a:rPr>
              <a:t>Açık </a:t>
            </a:r>
            <a:r>
              <a:rPr lang="tr-TR" altLang="tr-TR" sz="3600" b="1" dirty="0" err="1">
                <a:solidFill>
                  <a:srgbClr val="3333FF"/>
                </a:solidFill>
              </a:rPr>
              <a:t>Orificium</a:t>
            </a:r>
            <a:endParaRPr lang="tr-TR" altLang="tr-TR" sz="3600" b="1" dirty="0">
              <a:solidFill>
                <a:srgbClr val="3333FF"/>
              </a:solidFill>
            </a:endParaRPr>
          </a:p>
        </p:txBody>
      </p:sp>
      <p:pic>
        <p:nvPicPr>
          <p:cNvPr id="87043" name="Picture 3" descr="açık orific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785" y="1527048"/>
            <a:ext cx="7632700" cy="5727700"/>
          </a:xfrm>
          <a:noFill/>
        </p:spPr>
      </p:pic>
    </p:spTree>
    <p:extLst>
      <p:ext uri="{BB962C8B-B14F-4D97-AF65-F5344CB8AC3E}">
        <p14:creationId xmlns:p14="http://schemas.microsoft.com/office/powerpoint/2010/main" val="258982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1919288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21507" name="Picture 4" descr="memenin askılar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5964" y="0"/>
            <a:ext cx="6142037" cy="6858000"/>
          </a:xfrm>
          <a:noFill/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351089" y="2708275"/>
            <a:ext cx="21224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b="1">
                <a:latin typeface="Verdana" panose="020B0604030504040204" pitchFamily="34" charset="0"/>
              </a:rPr>
              <a:t>Memenin </a:t>
            </a:r>
          </a:p>
          <a:p>
            <a:pPr eaLnBrk="1" hangingPunct="1"/>
            <a:r>
              <a:rPr lang="tr-TR" altLang="tr-TR" sz="2800" b="1">
                <a:latin typeface="Verdana" panose="020B0604030504040204" pitchFamily="34" charset="0"/>
              </a:rPr>
              <a:t>Askıları</a:t>
            </a:r>
          </a:p>
        </p:txBody>
      </p:sp>
    </p:spTree>
    <p:extLst>
      <p:ext uri="{BB962C8B-B14F-4D97-AF65-F5344CB8AC3E}">
        <p14:creationId xmlns:p14="http://schemas.microsoft.com/office/powerpoint/2010/main" val="3464608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altLang="tr-TR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Laktasyon</a:t>
            </a:r>
            <a:endParaRPr lang="tr-TR" altLang="tr-TR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Buzağılama ile birlikte memeden kolostrum salgılanmaya başlar.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4-5. günden itibaren ise normal süt salgılanır.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Süt salgılanması çeşitli faktörlerin etkisi altında uzun bir süre devam eder ki bu döneme </a:t>
            </a:r>
            <a:r>
              <a:rPr lang="tr-TR" altLang="tr-TR" sz="2000" b="1" dirty="0" err="1">
                <a:latin typeface="Times New Roman" panose="02020603050405020304" pitchFamily="18" charset="0"/>
              </a:rPr>
              <a:t>Laktasyon</a:t>
            </a:r>
            <a:r>
              <a:rPr lang="tr-TR" altLang="tr-TR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adı verilir.</a:t>
            </a:r>
          </a:p>
          <a:p>
            <a:pPr eaLnBrk="1" hangingPunct="1">
              <a:buFontTx/>
              <a:buNone/>
            </a:pPr>
            <a:r>
              <a:rPr lang="tr-TR" altLang="tr-TR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Laktasyonun</a:t>
            </a:r>
            <a:r>
              <a:rPr lang="tr-TR" altLang="tr-TR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Başlaması</a:t>
            </a:r>
          </a:p>
          <a:p>
            <a:pPr marL="0" indent="0">
              <a:buClr>
                <a:srgbClr val="990000"/>
              </a:buClr>
              <a:buNone/>
            </a:pPr>
            <a:r>
              <a:rPr lang="tr-TR" altLang="tr-T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Laktasyonun</a:t>
            </a:r>
            <a:r>
              <a:rPr lang="tr-TR" altLang="tr-TR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Seyri</a:t>
            </a: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Günlük süt verimi </a:t>
            </a:r>
            <a:r>
              <a:rPr lang="tr-TR" altLang="tr-TR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laktasyonun</a:t>
            </a: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ilk haftalarında artar.</a:t>
            </a: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Yaklaşık 6. haftada pik yapar.</a:t>
            </a: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Bundan sonra </a:t>
            </a:r>
            <a:r>
              <a:rPr lang="tr-TR" altLang="tr-TR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laktasyonun</a:t>
            </a: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sonuna kadar mütemadiyen düşer.</a:t>
            </a: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Süt veriminin </a:t>
            </a:r>
            <a:r>
              <a:rPr lang="tr-TR" altLang="tr-TR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laktasyon</a:t>
            </a: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boyunca izlediği seyri tanımlayan grafiğe 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“normal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laktasyon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eğrisi” </a:t>
            </a: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denir.</a:t>
            </a: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Normal </a:t>
            </a:r>
            <a:r>
              <a:rPr lang="tr-TR" altLang="tr-TR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laktasyon</a:t>
            </a: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süresi 305 gündür(10ay).</a:t>
            </a:r>
          </a:p>
          <a:p>
            <a:pPr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Bir inek 10 ay sağımda 2 ay kurudadır.</a:t>
            </a:r>
          </a:p>
          <a:p>
            <a:pPr marL="0" indent="0">
              <a:buClr>
                <a:srgbClr val="990000"/>
              </a:buClr>
              <a:buNone/>
            </a:pPr>
            <a:r>
              <a:rPr lang="tr-TR" altLang="tr-T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Persistans</a:t>
            </a:r>
            <a:endParaRPr lang="tr-TR" altLang="tr-TR" sz="24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>
              <a:buClr>
                <a:srgbClr val="990000"/>
              </a:buClr>
              <a:buNone/>
            </a:pPr>
            <a:endParaRPr lang="tr-TR" altLang="tr-TR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88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smtClean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Grafik" r:id="rId3" imgW="4838700" imgH="3486302" progId="Excel.Chart.8">
                  <p:embed/>
                </p:oleObj>
              </mc:Choice>
              <mc:Fallback>
                <p:oleObj name="Grafik" r:id="rId3" imgW="4838700" imgH="34863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43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608" y="82296"/>
            <a:ext cx="9177528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altLang="tr-TR" b="1" dirty="0" smtClean="0">
                <a:solidFill>
                  <a:srgbClr val="3333FF"/>
                </a:solidFill>
              </a:rPr>
              <a:t>Süt Verimini Etkileyen Faktörler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1- </a:t>
            </a:r>
            <a:r>
              <a:rPr lang="tr-TR" altLang="tr-TR" sz="2400" b="1" dirty="0"/>
              <a:t>Genetik </a:t>
            </a:r>
            <a:r>
              <a:rPr lang="tr-TR" altLang="tr-TR" sz="2400" b="1" dirty="0" smtClean="0"/>
              <a:t>Yapı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2-Kuru Dönem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3- </a:t>
            </a:r>
            <a:r>
              <a:rPr lang="tr-TR" altLang="tr-TR" sz="2400" b="1" dirty="0" err="1" smtClean="0"/>
              <a:t>Östrus</a:t>
            </a:r>
            <a:r>
              <a:rPr lang="tr-TR" altLang="tr-TR" sz="2400" b="1" dirty="0" smtClean="0"/>
              <a:t> ve Gebelik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4- Doğum Mevsimi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5- Canlı Ağırlık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6- Beslenme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7- Sıcaklık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	Sıcaklık Stresini Azaltmak için Pratik Yollar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8- Buzağılama Yaşı ve Sayısı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9- Sağım Tekniği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10- Sağım Aralıkları ve Sayısı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11- Buzağılama Aralığı</a:t>
            </a:r>
          </a:p>
          <a:p>
            <a:pPr>
              <a:buClr>
                <a:srgbClr val="99FF33"/>
              </a:buClr>
              <a:buSzPct val="120000"/>
              <a:buNone/>
            </a:pPr>
            <a:r>
              <a:rPr lang="tr-TR" altLang="tr-TR" sz="2400" b="1" dirty="0" smtClean="0"/>
              <a:t>12- Hastalıklar </a:t>
            </a:r>
          </a:p>
          <a:p>
            <a:pPr>
              <a:buClr>
                <a:srgbClr val="99FF33"/>
              </a:buClr>
              <a:buSzPct val="120000"/>
              <a:buNone/>
            </a:pPr>
            <a:endParaRPr lang="tr-TR" altLang="tr-TR" sz="2400" b="1" dirty="0" smtClean="0">
              <a:solidFill>
                <a:srgbClr val="3333FF"/>
              </a:solidFill>
            </a:endParaRPr>
          </a:p>
          <a:p>
            <a:pPr>
              <a:buClr>
                <a:srgbClr val="99FF33"/>
              </a:buClr>
              <a:buSzPct val="120000"/>
              <a:buNone/>
            </a:pPr>
            <a:endParaRPr lang="tr-TR" altLang="tr-TR" sz="2400" b="1" dirty="0" smtClean="0">
              <a:solidFill>
                <a:srgbClr val="3333FF"/>
              </a:solidFill>
            </a:endParaRPr>
          </a:p>
          <a:p>
            <a:pPr>
              <a:buClr>
                <a:srgbClr val="99FF33"/>
              </a:buClr>
              <a:buSzPct val="120000"/>
              <a:buNone/>
            </a:pPr>
            <a:endParaRPr lang="tr-TR" altLang="tr-TR" sz="2400" b="1" dirty="0" smtClean="0">
              <a:solidFill>
                <a:srgbClr val="3333FF"/>
              </a:solidFill>
            </a:endParaRPr>
          </a:p>
          <a:p>
            <a:pPr>
              <a:buClr>
                <a:srgbClr val="99FF33"/>
              </a:buClr>
              <a:buSzPct val="120000"/>
              <a:buNone/>
            </a:pPr>
            <a:endParaRPr lang="tr-TR" altLang="tr-TR" sz="2400" b="1" dirty="0" smtClean="0">
              <a:solidFill>
                <a:srgbClr val="3333FF"/>
              </a:solidFill>
            </a:endParaRPr>
          </a:p>
          <a:p>
            <a:pPr>
              <a:buClr>
                <a:srgbClr val="99FF33"/>
              </a:buClr>
              <a:buSzPct val="120000"/>
              <a:buNone/>
            </a:pPr>
            <a:endParaRPr lang="tr-TR" altLang="tr-TR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57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2063750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graphicFrame>
        <p:nvGraphicFramePr>
          <p:cNvPr id="1126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847850" y="49214"/>
          <a:ext cx="8604250" cy="680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Grafik" r:id="rId3" imgW="4152900" imgH="3286049" progId="Excel.Chart.8">
                  <p:embed/>
                </p:oleObj>
              </mc:Choice>
              <mc:Fallback>
                <p:oleObj name="Grafik" r:id="rId3" imgW="4152900" imgH="32860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9214"/>
                        <a:ext cx="8604250" cy="680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226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b="1" smtClean="0">
                <a:solidFill>
                  <a:srgbClr val="3333FF"/>
                </a:solidFill>
              </a:rPr>
              <a:t>Niçin Kuru Dönem?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solidFill>
                  <a:srgbClr val="000000"/>
                </a:solidFill>
                <a:latin typeface="Verdana" panose="020B0604030504040204" pitchFamily="34" charset="0"/>
              </a:rPr>
              <a:t>Memenin involusyonu için</a:t>
            </a:r>
          </a:p>
          <a:p>
            <a:pPr eaLnBrk="1" hangingPunct="1">
              <a:buClr>
                <a:srgbClr val="99FF33"/>
              </a:buClr>
              <a:buFontTx/>
              <a:buNone/>
            </a:pPr>
            <a:r>
              <a:rPr lang="tr-TR" altLang="tr-TR" sz="2400" b="1">
                <a:solidFill>
                  <a:srgbClr val="000000"/>
                </a:solidFill>
              </a:rPr>
              <a:t>	</a:t>
            </a:r>
            <a:r>
              <a:rPr lang="tr-TR" altLang="tr-TR" sz="1800">
                <a:solidFill>
                  <a:srgbClr val="000000"/>
                </a:solidFill>
              </a:rPr>
              <a:t>Kuruya çıkarmanı esas nedeni sekretorik dokunun yenilenmesine izin verilmesidir.</a:t>
            </a:r>
          </a:p>
          <a:p>
            <a:pPr eaLnBrk="1" hangingPunct="1">
              <a:buClr>
                <a:srgbClr val="99FF33"/>
              </a:buClr>
              <a:buFontTx/>
              <a:buNone/>
            </a:pPr>
            <a:r>
              <a:rPr lang="tr-TR" altLang="tr-TR" sz="2400" b="1">
                <a:solidFill>
                  <a:srgbClr val="000000"/>
                </a:solidFill>
              </a:rPr>
              <a:t>	</a:t>
            </a:r>
            <a:r>
              <a:rPr lang="tr-TR" altLang="tr-TR" sz="1800">
                <a:solidFill>
                  <a:srgbClr val="000000"/>
                </a:solidFill>
              </a:rPr>
              <a:t>Sekretorik hücreler absorbe olur ve yenileri şekillenir (6 hafta).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solidFill>
                  <a:srgbClr val="000000"/>
                </a:solidFill>
                <a:latin typeface="Verdana" panose="020B0604030504040204" pitchFamily="34" charset="0"/>
              </a:rPr>
              <a:t>Fötal gelişim için</a:t>
            </a:r>
          </a:p>
          <a:p>
            <a:pPr eaLnBrk="1" hangingPunct="1">
              <a:buClr>
                <a:srgbClr val="99FF33"/>
              </a:buClr>
              <a:buFontTx/>
              <a:buNone/>
            </a:pPr>
            <a:r>
              <a:rPr lang="tr-TR" altLang="tr-TR" sz="2400" b="1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tr-TR" altLang="tr-TR" sz="1800">
                <a:solidFill>
                  <a:srgbClr val="000000"/>
                </a:solidFill>
              </a:rPr>
              <a:t>Gebeliğin son iki ayında fötus doğum ağırlığının % 60’ını kazanır.</a:t>
            </a:r>
          </a:p>
          <a:p>
            <a:pPr eaLnBrk="1" hangingPunct="1">
              <a:buClr>
                <a:srgbClr val="99FF33"/>
              </a:buClr>
              <a:buFontTx/>
              <a:buNone/>
            </a:pPr>
            <a:r>
              <a:rPr lang="tr-TR" altLang="tr-TR" sz="1800">
                <a:solidFill>
                  <a:srgbClr val="000000"/>
                </a:solidFill>
              </a:rPr>
              <a:t>	İnek te, günlük 750 gram kadar canlı ağırlık kazanır.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solidFill>
                  <a:srgbClr val="000000"/>
                </a:solidFill>
                <a:latin typeface="Verdana" panose="020B0604030504040204" pitchFamily="34" charset="0"/>
              </a:rPr>
              <a:t>Vücut rezervlerinin yenilenmesi için </a:t>
            </a:r>
          </a:p>
          <a:p>
            <a:pPr eaLnBrk="1" hangingPunct="1">
              <a:buClr>
                <a:srgbClr val="99FF33"/>
              </a:buClr>
              <a:buFontTx/>
              <a:buNone/>
            </a:pPr>
            <a:r>
              <a:rPr lang="tr-TR" altLang="tr-TR" sz="2400" b="1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tr-TR" altLang="tr-TR" sz="1800">
                <a:solidFill>
                  <a:srgbClr val="000000"/>
                </a:solidFill>
              </a:rPr>
              <a:t>Kuru dönemde mineral rezervleri daha kolay tamamlanır.</a:t>
            </a:r>
          </a:p>
          <a:p>
            <a:pPr eaLnBrk="1" hangingPunct="1">
              <a:buClr>
                <a:srgbClr val="99FF33"/>
              </a:buClr>
              <a:buFontTx/>
              <a:buNone/>
            </a:pPr>
            <a:r>
              <a:rPr lang="tr-TR" altLang="tr-TR" sz="1800">
                <a:solidFill>
                  <a:srgbClr val="000000"/>
                </a:solidFill>
              </a:rPr>
              <a:t>	İnek zayıf ise kuru dönemde 25 kg’dan fazla olmamak üzere ağırlık kazandırılabilir.</a:t>
            </a:r>
          </a:p>
          <a:p>
            <a:pPr eaLnBrk="1" hangingPunct="1">
              <a:buClr>
                <a:srgbClr val="99FF33"/>
              </a:buClr>
              <a:buFontTx/>
              <a:buNone/>
            </a:pPr>
            <a:r>
              <a:rPr lang="tr-TR" altLang="tr-TR" sz="1800">
                <a:solidFill>
                  <a:srgbClr val="000000"/>
                </a:solidFill>
              </a:rPr>
              <a:t>	Yem enerjisini vücut rezervlerine dönüştürme oranı düşüktür. Bu nedenle ineğe kondisyon kazandırmak için besleme kuru dönem öncesi yapılmalıdır.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  <a:latin typeface="Verdana" panose="020B0604030504040204" pitchFamily="34" charset="0"/>
              </a:rPr>
              <a:t>Sütün salgılanması ile ilgili organların dinlenmesi için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  <a:latin typeface="Verdana" panose="020B0604030504040204" pitchFamily="34" charset="0"/>
              </a:rPr>
              <a:t>Kronik mastitislerin tedavisi için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  <a:latin typeface="Verdana" panose="020B0604030504040204" pitchFamily="34" charset="0"/>
              </a:rPr>
              <a:t>İneğin laktasyon stresinden az da olsa kurtulması için</a:t>
            </a:r>
          </a:p>
        </p:txBody>
      </p:sp>
    </p:spTree>
    <p:extLst>
      <p:ext uri="{BB962C8B-B14F-4D97-AF65-F5344CB8AC3E}">
        <p14:creationId xmlns:p14="http://schemas.microsoft.com/office/powerpoint/2010/main" val="3928597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136" y="155448"/>
            <a:ext cx="10802112" cy="7100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b="1" smtClean="0">
                <a:solidFill>
                  <a:srgbClr val="3333FF"/>
                </a:solidFill>
              </a:rPr>
              <a:t>Kuruya çıkarma metodları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</a:rPr>
              <a:t>Laktasyonun 300.gününde veya gebeliğin 220. günündeki tüm inekler kuruya çıkarılır.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</a:rPr>
              <a:t>Süt verimi 4 lt’nin aşağısına düşen her inek kuruya ayrılır.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</a:rPr>
              <a:t>Vücut kondisyon skoru 8 skala üzerinden 3.5 ve altına düşen her inek kuruya ayrılır.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</a:rPr>
              <a:t>Sağımın zararda olduğu  değerlendirildiğinde önceden belirlenen bir tarihte tüm sürü kuruya çıkartılır.</a:t>
            </a:r>
          </a:p>
          <a:p>
            <a:pPr eaLnBrk="1" hangingPunct="1">
              <a:buClr>
                <a:srgbClr val="99FF33"/>
              </a:buClr>
              <a:buFontTx/>
              <a:buNone/>
            </a:pPr>
            <a:r>
              <a:rPr lang="tr-TR" altLang="tr-TR" sz="2400" b="1">
                <a:solidFill>
                  <a:srgbClr val="000000"/>
                </a:solidFill>
              </a:rPr>
              <a:t> </a:t>
            </a:r>
            <a:r>
              <a:rPr lang="tr-TR" altLang="tr-TR" b="1" smtClean="0">
                <a:solidFill>
                  <a:srgbClr val="3333FF"/>
                </a:solidFill>
              </a:rPr>
              <a:t>Kuruya çıkarma işlemi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</a:rPr>
              <a:t>Süt verimi 10 kg’ın altında olan inekler belirlenen tarihte bir anda kuruya çıkarılabilir.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</a:rPr>
              <a:t>Uygulanması kolay bir yöntemdir.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</a:rPr>
              <a:t>10 kg’ın üzerinde süt veren ineklerin kesif yem ve su tüketimleri kısıtlanarak, verimleri 10 kg’ın altına düşürülür.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</a:rPr>
              <a:t>Sağım sayısı azaltılarak (aralıklı) süt yapım hızı azaltılır. </a:t>
            </a:r>
          </a:p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tr-TR" altLang="tr-TR" sz="2000" b="1">
                <a:solidFill>
                  <a:srgbClr val="000000"/>
                </a:solidFill>
              </a:rPr>
              <a:t>Bu yöntemde iş gücü artar ve kuruya çıkarma süresi uzar.</a:t>
            </a:r>
          </a:p>
        </p:txBody>
      </p:sp>
    </p:spTree>
    <p:extLst>
      <p:ext uri="{BB962C8B-B14F-4D97-AF65-F5344CB8AC3E}">
        <p14:creationId xmlns:p14="http://schemas.microsoft.com/office/powerpoint/2010/main" val="4183778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144" y="188912"/>
            <a:ext cx="9144000" cy="6669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dirty="0" smtClean="0"/>
              <a:t>		</a:t>
            </a:r>
            <a:r>
              <a:rPr lang="tr-TR" altLang="tr-TR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Süt Veriminin Standardize Edilmesi</a:t>
            </a:r>
          </a:p>
          <a:p>
            <a:pPr>
              <a:buClr>
                <a:srgbClr val="990000"/>
              </a:buClr>
            </a:pP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Ayıklamalar 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ve seleksiyonda her bireye eşit şans verilmelidir.</a:t>
            </a:r>
          </a:p>
          <a:p>
            <a:pPr>
              <a:buClr>
                <a:srgbClr val="990000"/>
              </a:buClr>
            </a:pP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Bu nedenle ineklerin verim kayıtları etkileri hesaplanabilir faktörlere göre düzeltilir yani standart hale getirilir.</a:t>
            </a:r>
          </a:p>
          <a:p>
            <a:pPr>
              <a:buClr>
                <a:srgbClr val="990000"/>
              </a:buClr>
            </a:pP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En yaygın kullanılan düzeltme faktörü 2 X 305 EÇ </a:t>
            </a:r>
            <a:r>
              <a:rPr lang="tr-TR" altLang="tr-TR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</a:t>
            </a: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buClr>
                <a:srgbClr val="990000"/>
              </a:buClr>
            </a:pPr>
            <a:r>
              <a:rPr lang="tr-TR" altLang="tr-T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Süt verimini düzeltmek için katsayıları geliştirilmiş bazı faktörler şunlardır</a:t>
            </a:r>
            <a:r>
              <a:rPr lang="tr-TR" alt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>
              <a:buClr>
                <a:srgbClr val="990000"/>
              </a:buClr>
              <a:buNone/>
            </a:pPr>
            <a:r>
              <a:rPr lang="tr-TR" altLang="tr-T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Yaş</a:t>
            </a:r>
            <a:r>
              <a:rPr lang="tr-TR" altLang="tr-TR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endParaRPr lang="tr-TR" altLang="tr-TR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Clr>
                <a:srgbClr val="990000"/>
              </a:buClr>
              <a:buNone/>
            </a:pPr>
            <a:r>
              <a:rPr lang="tr-TR" alt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Laktasyon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süresi, </a:t>
            </a:r>
            <a:endParaRPr lang="tr-TR" altLang="tr-TR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Clr>
                <a:srgbClr val="990000"/>
              </a:buClr>
              <a:buNone/>
            </a:pPr>
            <a:r>
              <a:rPr lang="tr-TR" alt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	Sağım </a:t>
            </a:r>
            <a:r>
              <a:rPr lang="tr-TR" altLang="tr-TR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sayısı ve aralığı, </a:t>
            </a:r>
            <a:endParaRPr lang="tr-TR" altLang="tr-TR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Clr>
                <a:srgbClr val="990000"/>
              </a:buClr>
              <a:buNone/>
            </a:pPr>
            <a:r>
              <a:rPr lang="tr-TR" alt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	Yağ </a:t>
            </a:r>
            <a:r>
              <a:rPr lang="tr-TR" altLang="tr-TR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oranı</a:t>
            </a:r>
            <a:r>
              <a:rPr lang="tr-TR" altLang="tr-T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78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3"/>
          <p:cNvSpPr>
            <a:spLocks noGrp="1" noChangeArrowheads="1"/>
          </p:cNvSpPr>
          <p:nvPr>
            <p:ph type="title"/>
          </p:nvPr>
        </p:nvSpPr>
        <p:spPr>
          <a:xfrm>
            <a:off x="1992313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088" y="411480"/>
            <a:ext cx="10936224" cy="192938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b="1" dirty="0" smtClean="0">
                <a:solidFill>
                  <a:srgbClr val="3333FF"/>
                </a:solidFill>
              </a:rPr>
              <a:t>                            Yaşa </a:t>
            </a:r>
            <a:r>
              <a:rPr lang="tr-TR" altLang="tr-TR" b="1" dirty="0">
                <a:solidFill>
                  <a:srgbClr val="3333FF"/>
                </a:solidFill>
              </a:rPr>
              <a:t>Göre Süt Veriminin Düzeltilmesi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</a:t>
            </a:r>
            <a:r>
              <a:rPr lang="tr-TR" altLang="tr-TR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altLang="tr-T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Baş </a:t>
            </a:r>
            <a:r>
              <a:rPr lang="tr-TR" altLang="tr-TR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tr-TR" altLang="tr-T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Esmer İneğinin 1993 Yılındaki 305 </a:t>
            </a:r>
            <a:r>
              <a:rPr lang="tr-TR" altLang="tr-TR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Süt Verimleri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ve Yaşa göre Düzeltilen </a:t>
            </a:r>
            <a:r>
              <a:rPr lang="tr-TR" altLang="tr-TR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Süt </a:t>
            </a:r>
            <a:r>
              <a:rPr lang="tr-TR" altLang="tr-TR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Verimleri</a:t>
            </a:r>
            <a:endParaRPr lang="tr-TR" altLang="tr-TR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000" b="1" dirty="0">
              <a:solidFill>
                <a:srgbClr val="99FF33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000" b="1" dirty="0">
              <a:solidFill>
                <a:srgbClr val="99FF33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31185" name="Group 8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9002445"/>
              </p:ext>
            </p:extLst>
          </p:nvPr>
        </p:nvGraphicFramePr>
        <p:xfrm>
          <a:off x="1558926" y="2420939"/>
          <a:ext cx="8569325" cy="3027363"/>
        </p:xfrm>
        <a:graphic>
          <a:graphicData uri="http://schemas.openxmlformats.org/drawingml/2006/table">
            <a:tbl>
              <a:tblPr/>
              <a:tblGrid>
                <a:gridCol w="1296988"/>
                <a:gridCol w="1223962"/>
                <a:gridCol w="1871663"/>
                <a:gridCol w="1944687"/>
                <a:gridCol w="2232025"/>
              </a:tblGrid>
              <a:tr h="89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İnek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Yaşı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Süt Verimi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(kg)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Düzeltme Katsayısı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Düzeltilmiş Süt Verimi(kg)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2684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3757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3679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3443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3428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3428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3"/>
          <p:cNvSpPr>
            <a:spLocks noGrp="1" noChangeArrowheads="1"/>
          </p:cNvSpPr>
          <p:nvPr>
            <p:ph type="title"/>
          </p:nvPr>
        </p:nvSpPr>
        <p:spPr>
          <a:xfrm>
            <a:off x="1992313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6357" y="813817"/>
            <a:ext cx="9144000" cy="1196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/>
              <a:t>	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 b="1" dirty="0"/>
              <a:t>		 </a:t>
            </a:r>
            <a:r>
              <a:rPr lang="tr-TR" altLang="tr-TR" sz="2400" b="1" dirty="0" err="1">
                <a:solidFill>
                  <a:srgbClr val="3333FF"/>
                </a:solidFill>
              </a:rPr>
              <a:t>Laktasyon</a:t>
            </a:r>
            <a:r>
              <a:rPr lang="tr-TR" altLang="tr-TR" sz="2400" b="1" dirty="0">
                <a:solidFill>
                  <a:srgbClr val="3333FF"/>
                </a:solidFill>
              </a:rPr>
              <a:t> Süresine Göre Süt </a:t>
            </a:r>
            <a:r>
              <a:rPr lang="tr-TR" altLang="tr-TR" sz="2400" b="1" dirty="0" smtClean="0">
                <a:solidFill>
                  <a:srgbClr val="3333FF"/>
                </a:solidFill>
              </a:rPr>
              <a:t>Veriminin Düzeltilmesi</a:t>
            </a:r>
            <a:endParaRPr lang="tr-TR" altLang="tr-TR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433230" name="Group 78"/>
          <p:cNvGraphicFramePr>
            <a:graphicFrameLocks noGrp="1"/>
          </p:cNvGraphicFramePr>
          <p:nvPr>
            <p:ph sz="half" idx="2"/>
          </p:nvPr>
        </p:nvGraphicFramePr>
        <p:xfrm>
          <a:off x="1524001" y="2133600"/>
          <a:ext cx="8748713" cy="2919414"/>
        </p:xfrm>
        <a:graphic>
          <a:graphicData uri="http://schemas.openxmlformats.org/drawingml/2006/table">
            <a:tbl>
              <a:tblPr/>
              <a:tblGrid>
                <a:gridCol w="1042988"/>
                <a:gridCol w="1873250"/>
                <a:gridCol w="1943100"/>
                <a:gridCol w="1800225"/>
                <a:gridCol w="2089150"/>
              </a:tblGrid>
              <a:tr h="823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İnek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Laktasyon Süresi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(gün)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Süt Verimi 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(kg)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Düzeltme Katsayısı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Düzeltilmiş 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Süt Verimi(kg)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5655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5640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5920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Kuru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508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9"/>
          <p:cNvSpPr>
            <a:spLocks noGrp="1" noChangeArrowheads="1"/>
          </p:cNvSpPr>
          <p:nvPr>
            <p:ph type="title"/>
          </p:nvPr>
        </p:nvSpPr>
        <p:spPr>
          <a:xfrm>
            <a:off x="2135188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0"/>
            <a:ext cx="9144000" cy="213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b="1" dirty="0" smtClean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   Sağım Sayısına Göre Süt Veriminin Düzeltilmesi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Örnek; </a:t>
            </a:r>
            <a:r>
              <a:rPr lang="tr-TR" altLang="tr-T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Farklı sürelerde, günde 3 kez sağılan, 3 yaşındaki </a:t>
            </a:r>
            <a:r>
              <a:rPr lang="tr-TR" altLang="tr-TR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 </a:t>
            </a:r>
            <a:r>
              <a:rPr lang="tr-TR" altLang="tr-T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ineğin, süt </a:t>
            </a:r>
            <a:r>
              <a:rPr lang="tr-TR" altLang="tr-TR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	verimlerinin </a:t>
            </a:r>
            <a:r>
              <a:rPr lang="tr-TR" altLang="tr-T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günde 2 sağıma göre </a:t>
            </a:r>
            <a:r>
              <a:rPr lang="tr-TR" altLang="tr-TR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düzeltilmesi</a:t>
            </a:r>
            <a:endParaRPr lang="tr-TR" altLang="tr-TR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35278" name="Group 7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5638855"/>
              </p:ext>
            </p:extLst>
          </p:nvPr>
        </p:nvGraphicFramePr>
        <p:xfrm>
          <a:off x="1524001" y="2362200"/>
          <a:ext cx="8893175" cy="3413127"/>
        </p:xfrm>
        <a:graphic>
          <a:graphicData uri="http://schemas.openxmlformats.org/drawingml/2006/table">
            <a:tbl>
              <a:tblPr/>
              <a:tblGrid>
                <a:gridCol w="971550"/>
                <a:gridCol w="2232025"/>
                <a:gridCol w="1873250"/>
                <a:gridCol w="1655763"/>
                <a:gridCol w="2160587"/>
              </a:tblGrid>
              <a:tr h="822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İnek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kez sağılan gün sayısı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Laktasyon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Verimi(kg)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Düzeltme Katsayısı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Düzeltilmiş Süt Verimi(kg)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5390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6070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37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5256" y="868045"/>
            <a:ext cx="2471928" cy="649859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b="1" dirty="0" smtClean="0">
                <a:solidFill>
                  <a:srgbClr val="FF0000"/>
                </a:solidFill>
              </a:rPr>
              <a:t>Sarkık meme</a:t>
            </a:r>
          </a:p>
        </p:txBody>
      </p:sp>
      <p:pic>
        <p:nvPicPr>
          <p:cNvPr id="23555" name="Picture 3" descr="PICT04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0" y="1600201"/>
            <a:ext cx="60325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883007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08200" y="177800"/>
            <a:ext cx="8559800" cy="863600"/>
          </a:xfrm>
          <a:blipFill dpi="0" rotWithShape="0">
            <a:blip r:embed="rId3"/>
            <a:srcRect/>
            <a:tile tx="0" ty="0" sx="100000" sy="100000" flip="none" algn="tl"/>
          </a:blipFill>
          <a:ln w="50800" cap="flat">
            <a:solidFill>
              <a:srgbClr val="FF3300"/>
            </a:solidFill>
            <a:miter lim="800000"/>
            <a:headEnd/>
            <a:tailEnd/>
          </a:ln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tr-TR" altLang="tr-TR" sz="3200" b="1">
                <a:solidFill>
                  <a:srgbClr val="000000"/>
                </a:solidFill>
              </a:rPr>
              <a:t>Süt Sığırcılığında Başlıca Olaylar Serisi</a:t>
            </a:r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3962400" y="1143001"/>
            <a:ext cx="3505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r-TR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Üreme Döngüsü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2574925" y="1905001"/>
            <a:ext cx="6781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>
                <a:latin typeface="Times New Roman" panose="02020603050405020304" pitchFamily="18" charset="0"/>
              </a:rPr>
              <a:t>----------------------------------------------------------------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2135189" y="14843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b="1">
                <a:latin typeface="Times New Roman" panose="02020603050405020304" pitchFamily="18" charset="0"/>
              </a:rPr>
              <a:t>Buzağılama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8328026" y="1628776"/>
            <a:ext cx="1446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b="1">
                <a:latin typeface="Times New Roman" panose="02020603050405020304" pitchFamily="18" charset="0"/>
              </a:rPr>
              <a:t>Buzağılama</a:t>
            </a: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4114800" y="1828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2208213" y="2209800"/>
            <a:ext cx="194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600" b="1">
                <a:latin typeface="Bookman Old Style" panose="02050604050505020204" pitchFamily="18" charset="0"/>
              </a:rPr>
              <a:t>Servis Periyodu</a:t>
            </a: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5622925" y="1828800"/>
            <a:ext cx="1276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600" b="1">
                <a:latin typeface="Bookman Old Style" panose="02050604050505020204" pitchFamily="18" charset="0"/>
              </a:rPr>
              <a:t>280 gün</a:t>
            </a: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3124200" y="1828800"/>
            <a:ext cx="1214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600" b="1">
                <a:latin typeface="Bookman Old Style" panose="02050604050505020204" pitchFamily="18" charset="0"/>
              </a:rPr>
              <a:t>85 gün</a:t>
            </a: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5622926" y="2133600"/>
            <a:ext cx="1135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600" b="1">
                <a:latin typeface="Bookman Old Style" panose="02050604050505020204" pitchFamily="18" charset="0"/>
              </a:rPr>
              <a:t>Gebelik</a:t>
            </a:r>
          </a:p>
        </p:txBody>
      </p:sp>
      <p:pic>
        <p:nvPicPr>
          <p:cNvPr id="129036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866901"/>
            <a:ext cx="114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7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866901"/>
            <a:ext cx="114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38" name="Rectangle 14"/>
          <p:cNvSpPr>
            <a:spLocks noChangeArrowheads="1"/>
          </p:cNvSpPr>
          <p:nvPr/>
        </p:nvSpPr>
        <p:spPr bwMode="auto">
          <a:xfrm>
            <a:off x="4224339" y="2667001"/>
            <a:ext cx="33115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tr-TR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Laktasyon Döngüsü</a:t>
            </a: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2743201" y="3505201"/>
            <a:ext cx="68167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>
                <a:latin typeface="Times New Roman" panose="02020603050405020304" pitchFamily="18" charset="0"/>
              </a:rPr>
              <a:t>-----------------------------------------------------------------</a:t>
            </a: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2208213" y="3200401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b="1">
                <a:latin typeface="Times New Roman" panose="02020603050405020304" pitchFamily="18" charset="0"/>
              </a:rPr>
              <a:t>Buzağılama</a:t>
            </a:r>
          </a:p>
        </p:txBody>
      </p:sp>
      <p:pic>
        <p:nvPicPr>
          <p:cNvPr id="129041" name="Picture 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3467101"/>
            <a:ext cx="114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42" name="Line 18"/>
          <p:cNvSpPr>
            <a:spLocks noChangeShapeType="1"/>
          </p:cNvSpPr>
          <p:nvPr/>
        </p:nvSpPr>
        <p:spPr bwMode="auto">
          <a:xfrm>
            <a:off x="8229600" y="3276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43" name="Rectangle 19"/>
          <p:cNvSpPr>
            <a:spLocks noChangeArrowheads="1"/>
          </p:cNvSpPr>
          <p:nvPr/>
        </p:nvSpPr>
        <p:spPr bwMode="auto">
          <a:xfrm>
            <a:off x="4583114" y="3200401"/>
            <a:ext cx="2713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b="1">
                <a:latin typeface="Bookman Old Style" panose="02050604050505020204" pitchFamily="18" charset="0"/>
              </a:rPr>
              <a:t>305 gün laktasyon</a:t>
            </a:r>
          </a:p>
        </p:txBody>
      </p:sp>
      <p:sp>
        <p:nvSpPr>
          <p:cNvPr id="129044" name="Rectangle 20"/>
          <p:cNvSpPr>
            <a:spLocks noChangeArrowheads="1"/>
          </p:cNvSpPr>
          <p:nvPr/>
        </p:nvSpPr>
        <p:spPr bwMode="auto">
          <a:xfrm>
            <a:off x="8229600" y="3429000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latin typeface="Bookman Old Style" panose="02050604050505020204" pitchFamily="18" charset="0"/>
              </a:rPr>
              <a:t>Kuru Dö</a:t>
            </a:r>
            <a:r>
              <a:rPr lang="tr-TR" altLang="tr-TR" b="1">
                <a:solidFill>
                  <a:srgbClr val="000000"/>
                </a:solidFill>
                <a:latin typeface="Bookman Old Style" panose="02050604050505020204" pitchFamily="18" charset="0"/>
              </a:rPr>
              <a:t>n</a:t>
            </a:r>
            <a:r>
              <a:rPr lang="tr-TR" altLang="tr-TR">
                <a:latin typeface="Bookman Old Style" panose="02050604050505020204" pitchFamily="18" charset="0"/>
              </a:rPr>
              <a:t>em </a:t>
            </a:r>
          </a:p>
          <a:p>
            <a:r>
              <a:rPr lang="tr-TR" altLang="tr-TR">
                <a:latin typeface="Bookman Old Style" panose="02050604050505020204" pitchFamily="18" charset="0"/>
              </a:rPr>
              <a:t>60 gün</a:t>
            </a:r>
          </a:p>
        </p:txBody>
      </p: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8616951" y="314166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b="1">
                <a:latin typeface="Times New Roman" panose="02020603050405020304" pitchFamily="18" charset="0"/>
              </a:rPr>
              <a:t>Buzağılama</a:t>
            </a:r>
          </a:p>
        </p:txBody>
      </p:sp>
      <p:pic>
        <p:nvPicPr>
          <p:cNvPr id="129046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3467101"/>
            <a:ext cx="114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47" name="Line 23"/>
          <p:cNvSpPr>
            <a:spLocks noChangeShapeType="1"/>
          </p:cNvSpPr>
          <p:nvPr/>
        </p:nvSpPr>
        <p:spPr bwMode="auto">
          <a:xfrm>
            <a:off x="2819400" y="51054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>
            <a:off x="2819400" y="6324600"/>
            <a:ext cx="655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49" name="Freeform 25"/>
          <p:cNvSpPr>
            <a:spLocks/>
          </p:cNvSpPr>
          <p:nvPr/>
        </p:nvSpPr>
        <p:spPr bwMode="auto">
          <a:xfrm>
            <a:off x="2819400" y="4191000"/>
            <a:ext cx="5564188" cy="2135188"/>
          </a:xfrm>
          <a:custGeom>
            <a:avLst/>
            <a:gdLst>
              <a:gd name="T0" fmla="*/ 78125648 w 3505"/>
              <a:gd name="T1" fmla="*/ 2147483647 h 1345"/>
              <a:gd name="T2" fmla="*/ 153730346 w 3505"/>
              <a:gd name="T3" fmla="*/ 2026206158 h 1345"/>
              <a:gd name="T4" fmla="*/ 249496315 w 3505"/>
              <a:gd name="T5" fmla="*/ 1829633995 h 1345"/>
              <a:gd name="T6" fmla="*/ 342741285 w 3505"/>
              <a:gd name="T7" fmla="*/ 1648182372 h 1345"/>
              <a:gd name="T8" fmla="*/ 476310434 w 3505"/>
              <a:gd name="T9" fmla="*/ 1484373031 h 1345"/>
              <a:gd name="T10" fmla="*/ 607358534 w 3505"/>
              <a:gd name="T11" fmla="*/ 1302921804 h 1345"/>
              <a:gd name="T12" fmla="*/ 758567880 w 3505"/>
              <a:gd name="T13" fmla="*/ 1156752760 h 1345"/>
              <a:gd name="T14" fmla="*/ 871974295 w 3505"/>
              <a:gd name="T15" fmla="*/ 995462781 h 1345"/>
              <a:gd name="T16" fmla="*/ 1005543345 w 3505"/>
              <a:gd name="T17" fmla="*/ 831651654 h 1345"/>
              <a:gd name="T18" fmla="*/ 1156752691 w 3505"/>
              <a:gd name="T19" fmla="*/ 670361675 h 1345"/>
              <a:gd name="T20" fmla="*/ 1345763580 w 3505"/>
              <a:gd name="T21" fmla="*/ 506552333 h 1345"/>
              <a:gd name="T22" fmla="*/ 1552416354 w 3505"/>
              <a:gd name="T23" fmla="*/ 380544438 h 1345"/>
              <a:gd name="T24" fmla="*/ 1723787343 w 3505"/>
              <a:gd name="T25" fmla="*/ 252015692 h 1345"/>
              <a:gd name="T26" fmla="*/ 1892638574 w 3505"/>
              <a:gd name="T27" fmla="*/ 143649731 h 1345"/>
              <a:gd name="T28" fmla="*/ 2064009167 w 3505"/>
              <a:gd name="T29" fmla="*/ 0 h 1345"/>
              <a:gd name="T30" fmla="*/ 2147483647 w 3505"/>
              <a:gd name="T31" fmla="*/ 35282195 h 1345"/>
              <a:gd name="T32" fmla="*/ 2147483647 w 3505"/>
              <a:gd name="T33" fmla="*/ 126007846 h 1345"/>
              <a:gd name="T34" fmla="*/ 2147483647 w 3505"/>
              <a:gd name="T35" fmla="*/ 252015692 h 1345"/>
              <a:gd name="T36" fmla="*/ 2147483647 w 3505"/>
              <a:gd name="T37" fmla="*/ 325101007 h 1345"/>
              <a:gd name="T38" fmla="*/ 2147483647 w 3505"/>
              <a:gd name="T39" fmla="*/ 453628265 h 1345"/>
              <a:gd name="T40" fmla="*/ 2147483647 w 3505"/>
              <a:gd name="T41" fmla="*/ 577116699 h 1345"/>
              <a:gd name="T42" fmla="*/ 2147483647 w 3505"/>
              <a:gd name="T43" fmla="*/ 670361675 h 1345"/>
              <a:gd name="T44" fmla="*/ 2147483647 w 3505"/>
              <a:gd name="T45" fmla="*/ 723285743 h 1345"/>
              <a:gd name="T46" fmla="*/ 2147483647 w 3505"/>
              <a:gd name="T47" fmla="*/ 814011356 h 1345"/>
              <a:gd name="T48" fmla="*/ 2147483647 w 3505"/>
              <a:gd name="T49" fmla="*/ 922377466 h 1345"/>
              <a:gd name="T50" fmla="*/ 2147483647 w 3505"/>
              <a:gd name="T51" fmla="*/ 1033264326 h 1345"/>
              <a:gd name="T52" fmla="*/ 2147483647 w 3505"/>
              <a:gd name="T53" fmla="*/ 1141631825 h 1345"/>
              <a:gd name="T54" fmla="*/ 2147483647 w 3505"/>
              <a:gd name="T55" fmla="*/ 1176914008 h 1345"/>
              <a:gd name="T56" fmla="*/ 2147483647 w 3505"/>
              <a:gd name="T57" fmla="*/ 1285279919 h 1345"/>
              <a:gd name="T58" fmla="*/ 2147483647 w 3505"/>
              <a:gd name="T59" fmla="*/ 1320562102 h 1345"/>
              <a:gd name="T60" fmla="*/ 2147483647 w 3505"/>
              <a:gd name="T61" fmla="*/ 1411287715 h 1345"/>
              <a:gd name="T62" fmla="*/ 2147483647 w 3505"/>
              <a:gd name="T63" fmla="*/ 1484373031 h 1345"/>
              <a:gd name="T64" fmla="*/ 2147483647 w 3505"/>
              <a:gd name="T65" fmla="*/ 1539816461 h 1345"/>
              <a:gd name="T66" fmla="*/ 2147483647 w 3505"/>
              <a:gd name="T67" fmla="*/ 1610380827 h 1345"/>
              <a:gd name="T68" fmla="*/ 2147483647 w 3505"/>
              <a:gd name="T69" fmla="*/ 1683464952 h 1345"/>
              <a:gd name="T70" fmla="*/ 2147483647 w 3505"/>
              <a:gd name="T71" fmla="*/ 1791832450 h 1345"/>
              <a:gd name="T72" fmla="*/ 2147483647 w 3505"/>
              <a:gd name="T73" fmla="*/ 1864916178 h 1345"/>
              <a:gd name="T74" fmla="*/ 2147483647 w 3505"/>
              <a:gd name="T75" fmla="*/ 1917840247 h 1345"/>
              <a:gd name="T76" fmla="*/ 2147483647 w 3505"/>
              <a:gd name="T77" fmla="*/ 1973283677 h 1345"/>
              <a:gd name="T78" fmla="*/ 2147483647 w 3505"/>
              <a:gd name="T79" fmla="*/ 2046367405 h 1345"/>
              <a:gd name="T80" fmla="*/ 2147483647 w 3505"/>
              <a:gd name="T81" fmla="*/ 2119452721 h 1345"/>
              <a:gd name="T82" fmla="*/ 2147483647 w 3505"/>
              <a:gd name="T83" fmla="*/ 2147483647 h 1345"/>
              <a:gd name="T84" fmla="*/ 2147483647 w 3505"/>
              <a:gd name="T85" fmla="*/ 2147483647 h 1345"/>
              <a:gd name="T86" fmla="*/ 2147483647 w 3505"/>
              <a:gd name="T87" fmla="*/ 2147483647 h 1345"/>
              <a:gd name="T88" fmla="*/ 2147483647 w 3505"/>
              <a:gd name="T89" fmla="*/ 2147483647 h 1345"/>
              <a:gd name="T90" fmla="*/ 2147483647 w 3505"/>
              <a:gd name="T91" fmla="*/ 2147483647 h 1345"/>
              <a:gd name="T92" fmla="*/ 2147483647 w 3505"/>
              <a:gd name="T93" fmla="*/ 2147483647 h 1345"/>
              <a:gd name="T94" fmla="*/ 2147483647 w 3505"/>
              <a:gd name="T95" fmla="*/ 2147483647 h 1345"/>
              <a:gd name="T96" fmla="*/ 2147483647 w 3505"/>
              <a:gd name="T97" fmla="*/ 2147483647 h 1345"/>
              <a:gd name="T98" fmla="*/ 2147483647 w 3505"/>
              <a:gd name="T99" fmla="*/ 2147483647 h 1345"/>
              <a:gd name="T100" fmla="*/ 2147483647 w 3505"/>
              <a:gd name="T101" fmla="*/ 2147483647 h 1345"/>
              <a:gd name="T102" fmla="*/ 2147483647 w 3505"/>
              <a:gd name="T103" fmla="*/ 2147483647 h 1345"/>
              <a:gd name="T104" fmla="*/ 2147483647 w 3505"/>
              <a:gd name="T105" fmla="*/ 2147483647 h 13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05"/>
              <a:gd name="T160" fmla="*/ 0 h 1345"/>
              <a:gd name="T161" fmla="*/ 3505 w 3505"/>
              <a:gd name="T162" fmla="*/ 1345 h 13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05" h="1345">
                <a:moveTo>
                  <a:pt x="0" y="913"/>
                </a:moveTo>
                <a:lnTo>
                  <a:pt x="9" y="884"/>
                </a:lnTo>
                <a:lnTo>
                  <a:pt x="31" y="869"/>
                </a:lnTo>
                <a:lnTo>
                  <a:pt x="46" y="847"/>
                </a:lnTo>
                <a:lnTo>
                  <a:pt x="54" y="826"/>
                </a:lnTo>
                <a:lnTo>
                  <a:pt x="61" y="804"/>
                </a:lnTo>
                <a:lnTo>
                  <a:pt x="69" y="783"/>
                </a:lnTo>
                <a:lnTo>
                  <a:pt x="84" y="754"/>
                </a:lnTo>
                <a:lnTo>
                  <a:pt x="99" y="726"/>
                </a:lnTo>
                <a:lnTo>
                  <a:pt x="106" y="704"/>
                </a:lnTo>
                <a:lnTo>
                  <a:pt x="121" y="683"/>
                </a:lnTo>
                <a:lnTo>
                  <a:pt x="136" y="654"/>
                </a:lnTo>
                <a:lnTo>
                  <a:pt x="151" y="632"/>
                </a:lnTo>
                <a:lnTo>
                  <a:pt x="174" y="611"/>
                </a:lnTo>
                <a:lnTo>
                  <a:pt x="189" y="589"/>
                </a:lnTo>
                <a:lnTo>
                  <a:pt x="204" y="568"/>
                </a:lnTo>
                <a:lnTo>
                  <a:pt x="219" y="546"/>
                </a:lnTo>
                <a:lnTo>
                  <a:pt x="241" y="517"/>
                </a:lnTo>
                <a:lnTo>
                  <a:pt x="256" y="496"/>
                </a:lnTo>
                <a:lnTo>
                  <a:pt x="279" y="474"/>
                </a:lnTo>
                <a:lnTo>
                  <a:pt x="301" y="459"/>
                </a:lnTo>
                <a:lnTo>
                  <a:pt x="316" y="438"/>
                </a:lnTo>
                <a:lnTo>
                  <a:pt x="331" y="416"/>
                </a:lnTo>
                <a:lnTo>
                  <a:pt x="346" y="395"/>
                </a:lnTo>
                <a:lnTo>
                  <a:pt x="361" y="373"/>
                </a:lnTo>
                <a:lnTo>
                  <a:pt x="384" y="352"/>
                </a:lnTo>
                <a:lnTo>
                  <a:pt x="399" y="330"/>
                </a:lnTo>
                <a:lnTo>
                  <a:pt x="421" y="316"/>
                </a:lnTo>
                <a:lnTo>
                  <a:pt x="436" y="287"/>
                </a:lnTo>
                <a:lnTo>
                  <a:pt x="459" y="266"/>
                </a:lnTo>
                <a:lnTo>
                  <a:pt x="481" y="244"/>
                </a:lnTo>
                <a:lnTo>
                  <a:pt x="511" y="223"/>
                </a:lnTo>
                <a:lnTo>
                  <a:pt x="534" y="201"/>
                </a:lnTo>
                <a:lnTo>
                  <a:pt x="556" y="186"/>
                </a:lnTo>
                <a:lnTo>
                  <a:pt x="586" y="165"/>
                </a:lnTo>
                <a:lnTo>
                  <a:pt x="616" y="151"/>
                </a:lnTo>
                <a:lnTo>
                  <a:pt x="639" y="136"/>
                </a:lnTo>
                <a:lnTo>
                  <a:pt x="661" y="114"/>
                </a:lnTo>
                <a:lnTo>
                  <a:pt x="684" y="100"/>
                </a:lnTo>
                <a:lnTo>
                  <a:pt x="706" y="93"/>
                </a:lnTo>
                <a:lnTo>
                  <a:pt x="729" y="71"/>
                </a:lnTo>
                <a:lnTo>
                  <a:pt x="751" y="57"/>
                </a:lnTo>
                <a:lnTo>
                  <a:pt x="774" y="36"/>
                </a:lnTo>
                <a:lnTo>
                  <a:pt x="796" y="14"/>
                </a:lnTo>
                <a:lnTo>
                  <a:pt x="819" y="0"/>
                </a:lnTo>
                <a:lnTo>
                  <a:pt x="841" y="0"/>
                </a:lnTo>
                <a:lnTo>
                  <a:pt x="871" y="0"/>
                </a:lnTo>
                <a:lnTo>
                  <a:pt x="894" y="14"/>
                </a:lnTo>
                <a:lnTo>
                  <a:pt x="916" y="22"/>
                </a:lnTo>
                <a:lnTo>
                  <a:pt x="939" y="28"/>
                </a:lnTo>
                <a:lnTo>
                  <a:pt x="961" y="50"/>
                </a:lnTo>
                <a:lnTo>
                  <a:pt x="984" y="65"/>
                </a:lnTo>
                <a:lnTo>
                  <a:pt x="1006" y="79"/>
                </a:lnTo>
                <a:lnTo>
                  <a:pt x="1029" y="100"/>
                </a:lnTo>
                <a:lnTo>
                  <a:pt x="1051" y="108"/>
                </a:lnTo>
                <a:lnTo>
                  <a:pt x="1074" y="114"/>
                </a:lnTo>
                <a:lnTo>
                  <a:pt x="1096" y="129"/>
                </a:lnTo>
                <a:lnTo>
                  <a:pt x="1126" y="143"/>
                </a:lnTo>
                <a:lnTo>
                  <a:pt x="1149" y="158"/>
                </a:lnTo>
                <a:lnTo>
                  <a:pt x="1171" y="180"/>
                </a:lnTo>
                <a:lnTo>
                  <a:pt x="1194" y="201"/>
                </a:lnTo>
                <a:lnTo>
                  <a:pt x="1216" y="223"/>
                </a:lnTo>
                <a:lnTo>
                  <a:pt x="1239" y="229"/>
                </a:lnTo>
                <a:lnTo>
                  <a:pt x="1261" y="244"/>
                </a:lnTo>
                <a:lnTo>
                  <a:pt x="1284" y="258"/>
                </a:lnTo>
                <a:lnTo>
                  <a:pt x="1306" y="266"/>
                </a:lnTo>
                <a:lnTo>
                  <a:pt x="1344" y="280"/>
                </a:lnTo>
                <a:lnTo>
                  <a:pt x="1374" y="287"/>
                </a:lnTo>
                <a:lnTo>
                  <a:pt x="1396" y="287"/>
                </a:lnTo>
                <a:lnTo>
                  <a:pt x="1411" y="309"/>
                </a:lnTo>
                <a:lnTo>
                  <a:pt x="1434" y="309"/>
                </a:lnTo>
                <a:lnTo>
                  <a:pt x="1464" y="323"/>
                </a:lnTo>
                <a:lnTo>
                  <a:pt x="1486" y="330"/>
                </a:lnTo>
                <a:lnTo>
                  <a:pt x="1516" y="352"/>
                </a:lnTo>
                <a:lnTo>
                  <a:pt x="1546" y="366"/>
                </a:lnTo>
                <a:lnTo>
                  <a:pt x="1569" y="381"/>
                </a:lnTo>
                <a:lnTo>
                  <a:pt x="1599" y="395"/>
                </a:lnTo>
                <a:lnTo>
                  <a:pt x="1621" y="410"/>
                </a:lnTo>
                <a:lnTo>
                  <a:pt x="1644" y="424"/>
                </a:lnTo>
                <a:lnTo>
                  <a:pt x="1666" y="431"/>
                </a:lnTo>
                <a:lnTo>
                  <a:pt x="1689" y="453"/>
                </a:lnTo>
                <a:lnTo>
                  <a:pt x="1719" y="459"/>
                </a:lnTo>
                <a:lnTo>
                  <a:pt x="1749" y="467"/>
                </a:lnTo>
                <a:lnTo>
                  <a:pt x="1779" y="467"/>
                </a:lnTo>
                <a:lnTo>
                  <a:pt x="1809" y="481"/>
                </a:lnTo>
                <a:lnTo>
                  <a:pt x="1831" y="496"/>
                </a:lnTo>
                <a:lnTo>
                  <a:pt x="1861" y="510"/>
                </a:lnTo>
                <a:lnTo>
                  <a:pt x="1891" y="517"/>
                </a:lnTo>
                <a:lnTo>
                  <a:pt x="1914" y="524"/>
                </a:lnTo>
                <a:lnTo>
                  <a:pt x="1944" y="524"/>
                </a:lnTo>
                <a:lnTo>
                  <a:pt x="1966" y="539"/>
                </a:lnTo>
                <a:lnTo>
                  <a:pt x="1989" y="546"/>
                </a:lnTo>
                <a:lnTo>
                  <a:pt x="2019" y="560"/>
                </a:lnTo>
                <a:lnTo>
                  <a:pt x="2041" y="568"/>
                </a:lnTo>
                <a:lnTo>
                  <a:pt x="2064" y="582"/>
                </a:lnTo>
                <a:lnTo>
                  <a:pt x="2094" y="589"/>
                </a:lnTo>
                <a:lnTo>
                  <a:pt x="2124" y="596"/>
                </a:lnTo>
                <a:lnTo>
                  <a:pt x="2154" y="603"/>
                </a:lnTo>
                <a:lnTo>
                  <a:pt x="2177" y="611"/>
                </a:lnTo>
                <a:lnTo>
                  <a:pt x="2214" y="625"/>
                </a:lnTo>
                <a:lnTo>
                  <a:pt x="2237" y="632"/>
                </a:lnTo>
                <a:lnTo>
                  <a:pt x="2259" y="639"/>
                </a:lnTo>
                <a:lnTo>
                  <a:pt x="2282" y="646"/>
                </a:lnTo>
                <a:lnTo>
                  <a:pt x="2312" y="654"/>
                </a:lnTo>
                <a:lnTo>
                  <a:pt x="2342" y="668"/>
                </a:lnTo>
                <a:lnTo>
                  <a:pt x="2364" y="683"/>
                </a:lnTo>
                <a:lnTo>
                  <a:pt x="2394" y="697"/>
                </a:lnTo>
                <a:lnTo>
                  <a:pt x="2417" y="711"/>
                </a:lnTo>
                <a:lnTo>
                  <a:pt x="2447" y="718"/>
                </a:lnTo>
                <a:lnTo>
                  <a:pt x="2477" y="732"/>
                </a:lnTo>
                <a:lnTo>
                  <a:pt x="2499" y="740"/>
                </a:lnTo>
                <a:lnTo>
                  <a:pt x="2529" y="747"/>
                </a:lnTo>
                <a:lnTo>
                  <a:pt x="2552" y="754"/>
                </a:lnTo>
                <a:lnTo>
                  <a:pt x="2574" y="761"/>
                </a:lnTo>
                <a:lnTo>
                  <a:pt x="2597" y="769"/>
                </a:lnTo>
                <a:lnTo>
                  <a:pt x="2619" y="775"/>
                </a:lnTo>
                <a:lnTo>
                  <a:pt x="2642" y="783"/>
                </a:lnTo>
                <a:lnTo>
                  <a:pt x="2664" y="783"/>
                </a:lnTo>
                <a:lnTo>
                  <a:pt x="2687" y="797"/>
                </a:lnTo>
                <a:lnTo>
                  <a:pt x="2724" y="812"/>
                </a:lnTo>
                <a:lnTo>
                  <a:pt x="2747" y="826"/>
                </a:lnTo>
                <a:lnTo>
                  <a:pt x="2769" y="833"/>
                </a:lnTo>
                <a:lnTo>
                  <a:pt x="2792" y="841"/>
                </a:lnTo>
                <a:lnTo>
                  <a:pt x="2814" y="847"/>
                </a:lnTo>
                <a:lnTo>
                  <a:pt x="2837" y="855"/>
                </a:lnTo>
                <a:lnTo>
                  <a:pt x="2859" y="862"/>
                </a:lnTo>
                <a:lnTo>
                  <a:pt x="2882" y="869"/>
                </a:lnTo>
                <a:lnTo>
                  <a:pt x="2904" y="884"/>
                </a:lnTo>
                <a:lnTo>
                  <a:pt x="2942" y="898"/>
                </a:lnTo>
                <a:lnTo>
                  <a:pt x="2964" y="905"/>
                </a:lnTo>
                <a:lnTo>
                  <a:pt x="2994" y="919"/>
                </a:lnTo>
                <a:lnTo>
                  <a:pt x="3017" y="927"/>
                </a:lnTo>
                <a:lnTo>
                  <a:pt x="3039" y="948"/>
                </a:lnTo>
                <a:lnTo>
                  <a:pt x="3062" y="962"/>
                </a:lnTo>
                <a:lnTo>
                  <a:pt x="3084" y="970"/>
                </a:lnTo>
                <a:lnTo>
                  <a:pt x="3114" y="984"/>
                </a:lnTo>
                <a:lnTo>
                  <a:pt x="3144" y="991"/>
                </a:lnTo>
                <a:lnTo>
                  <a:pt x="3167" y="999"/>
                </a:lnTo>
                <a:lnTo>
                  <a:pt x="3189" y="999"/>
                </a:lnTo>
                <a:lnTo>
                  <a:pt x="3219" y="1013"/>
                </a:lnTo>
                <a:lnTo>
                  <a:pt x="3249" y="1020"/>
                </a:lnTo>
                <a:lnTo>
                  <a:pt x="3279" y="1042"/>
                </a:lnTo>
                <a:lnTo>
                  <a:pt x="3302" y="1048"/>
                </a:lnTo>
                <a:lnTo>
                  <a:pt x="3324" y="1063"/>
                </a:lnTo>
                <a:lnTo>
                  <a:pt x="3347" y="1070"/>
                </a:lnTo>
                <a:lnTo>
                  <a:pt x="3369" y="1085"/>
                </a:lnTo>
                <a:lnTo>
                  <a:pt x="3384" y="1106"/>
                </a:lnTo>
                <a:lnTo>
                  <a:pt x="3399" y="1128"/>
                </a:lnTo>
                <a:lnTo>
                  <a:pt x="3407" y="1149"/>
                </a:lnTo>
                <a:lnTo>
                  <a:pt x="3414" y="1171"/>
                </a:lnTo>
                <a:lnTo>
                  <a:pt x="3414" y="1192"/>
                </a:lnTo>
                <a:lnTo>
                  <a:pt x="3414" y="1214"/>
                </a:lnTo>
                <a:lnTo>
                  <a:pt x="3422" y="1235"/>
                </a:lnTo>
                <a:lnTo>
                  <a:pt x="3429" y="1257"/>
                </a:lnTo>
                <a:lnTo>
                  <a:pt x="3437" y="1278"/>
                </a:lnTo>
                <a:lnTo>
                  <a:pt x="3437" y="1300"/>
                </a:lnTo>
                <a:lnTo>
                  <a:pt x="3437" y="1321"/>
                </a:lnTo>
                <a:lnTo>
                  <a:pt x="3444" y="1344"/>
                </a:lnTo>
                <a:lnTo>
                  <a:pt x="3456" y="1327"/>
                </a:lnTo>
                <a:lnTo>
                  <a:pt x="3504" y="128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50" name="Rectangle 26"/>
          <p:cNvSpPr>
            <a:spLocks noChangeArrowheads="1"/>
          </p:cNvSpPr>
          <p:nvPr/>
        </p:nvSpPr>
        <p:spPr bwMode="auto">
          <a:xfrm>
            <a:off x="1800225" y="5114926"/>
            <a:ext cx="731838" cy="542925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400" b="1">
                <a:solidFill>
                  <a:srgbClr val="3333FF"/>
                </a:solidFill>
                <a:latin typeface="Times New Roman" panose="02020603050405020304" pitchFamily="18" charset="0"/>
              </a:rPr>
              <a:t>Süt</a:t>
            </a:r>
          </a:p>
          <a:p>
            <a:r>
              <a:rPr lang="tr-TR" altLang="tr-TR" sz="1400" b="1">
                <a:solidFill>
                  <a:srgbClr val="3333FF"/>
                </a:solidFill>
                <a:latin typeface="Times New Roman" panose="02020603050405020304" pitchFamily="18" charset="0"/>
              </a:rPr>
              <a:t>kg/gün</a:t>
            </a:r>
          </a:p>
        </p:txBody>
      </p:sp>
      <p:sp>
        <p:nvSpPr>
          <p:cNvPr id="129051" name="Rectangle 27"/>
          <p:cNvSpPr>
            <a:spLocks noChangeArrowheads="1"/>
          </p:cNvSpPr>
          <p:nvPr/>
        </p:nvSpPr>
        <p:spPr bwMode="auto">
          <a:xfrm>
            <a:off x="4543426" y="6388101"/>
            <a:ext cx="2847975" cy="308419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400" b="1">
                <a:solidFill>
                  <a:srgbClr val="3333FF"/>
                </a:solidFill>
                <a:latin typeface="Times New Roman" panose="02020603050405020304" pitchFamily="18" charset="0"/>
              </a:rPr>
              <a:t>Doğumdan sonra geçen zaman</a:t>
            </a:r>
          </a:p>
        </p:txBody>
      </p:sp>
      <p:sp>
        <p:nvSpPr>
          <p:cNvPr id="129052" name="Rectangle 28"/>
          <p:cNvSpPr>
            <a:spLocks noChangeArrowheads="1"/>
          </p:cNvSpPr>
          <p:nvPr/>
        </p:nvSpPr>
        <p:spPr bwMode="auto">
          <a:xfrm>
            <a:off x="7175500" y="5114925"/>
            <a:ext cx="2089150" cy="339196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600" b="1">
                <a:solidFill>
                  <a:srgbClr val="3333FF"/>
                </a:solidFill>
                <a:latin typeface="Bookman Old Style" panose="02050604050505020204" pitchFamily="18" charset="0"/>
              </a:rPr>
              <a:t>Laktasyon Eğrisi</a:t>
            </a:r>
          </a:p>
        </p:txBody>
      </p:sp>
      <p:sp>
        <p:nvSpPr>
          <p:cNvPr id="129053" name="Line 29"/>
          <p:cNvSpPr>
            <a:spLocks noChangeShapeType="1"/>
          </p:cNvSpPr>
          <p:nvPr/>
        </p:nvSpPr>
        <p:spPr bwMode="auto">
          <a:xfrm flipV="1">
            <a:off x="2819400" y="4419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54" name="Rectangle 30"/>
          <p:cNvSpPr>
            <a:spLocks noChangeArrowheads="1"/>
          </p:cNvSpPr>
          <p:nvPr/>
        </p:nvSpPr>
        <p:spPr bwMode="auto">
          <a:xfrm>
            <a:off x="2438400" y="5813425"/>
            <a:ext cx="38100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400" b="1">
                <a:latin typeface="Times New Roman" panose="02020603050405020304" pitchFamily="18" charset="0"/>
              </a:rPr>
              <a:t>    10</a:t>
            </a: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2422526" y="4441826"/>
            <a:ext cx="45525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400" b="1">
                <a:latin typeface="Times New Roman" panose="02020603050405020304" pitchFamily="18" charset="0"/>
              </a:rPr>
              <a:t>  40</a:t>
            </a:r>
          </a:p>
        </p:txBody>
      </p:sp>
      <p:sp>
        <p:nvSpPr>
          <p:cNvPr id="129056" name="Rectangle 32"/>
          <p:cNvSpPr>
            <a:spLocks noChangeArrowheads="1"/>
          </p:cNvSpPr>
          <p:nvPr/>
        </p:nvSpPr>
        <p:spPr bwMode="auto">
          <a:xfrm>
            <a:off x="2498726" y="5127626"/>
            <a:ext cx="36548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400" b="1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29057" name="Rectangle 33"/>
          <p:cNvSpPr>
            <a:spLocks noChangeArrowheads="1"/>
          </p:cNvSpPr>
          <p:nvPr/>
        </p:nvSpPr>
        <p:spPr bwMode="auto">
          <a:xfrm>
            <a:off x="3124201" y="6324601"/>
            <a:ext cx="49847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400" b="1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3581401" y="6324601"/>
            <a:ext cx="49847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400" b="1"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129059" name="Rectangle 35"/>
          <p:cNvSpPr>
            <a:spLocks noChangeArrowheads="1"/>
          </p:cNvSpPr>
          <p:nvPr/>
        </p:nvSpPr>
        <p:spPr bwMode="auto">
          <a:xfrm>
            <a:off x="4022725" y="6324601"/>
            <a:ext cx="36195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400" b="1"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129060" name="Rectangle 36"/>
          <p:cNvSpPr>
            <a:spLocks noChangeArrowheads="1"/>
          </p:cNvSpPr>
          <p:nvPr/>
        </p:nvSpPr>
        <p:spPr bwMode="auto">
          <a:xfrm>
            <a:off x="8061325" y="6324601"/>
            <a:ext cx="45085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400" b="1">
                <a:latin typeface="Times New Roman" panose="02020603050405020304" pitchFamily="18" charset="0"/>
              </a:rPr>
              <a:t>305</a:t>
            </a:r>
          </a:p>
        </p:txBody>
      </p:sp>
      <p:sp>
        <p:nvSpPr>
          <p:cNvPr id="129061" name="Rectangle 37"/>
          <p:cNvSpPr>
            <a:spLocks noChangeArrowheads="1"/>
          </p:cNvSpPr>
          <p:nvPr/>
        </p:nvSpPr>
        <p:spPr bwMode="auto">
          <a:xfrm>
            <a:off x="8518525" y="6308726"/>
            <a:ext cx="189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b="1">
                <a:solidFill>
                  <a:srgbClr val="3333FF"/>
                </a:solidFill>
                <a:latin typeface="Times New Roman" panose="02020603050405020304" pitchFamily="18" charset="0"/>
              </a:rPr>
              <a:t>Kuru Dönem</a:t>
            </a:r>
          </a:p>
        </p:txBody>
      </p:sp>
    </p:spTree>
    <p:extLst>
      <p:ext uri="{BB962C8B-B14F-4D97-AF65-F5344CB8AC3E}">
        <p14:creationId xmlns:p14="http://schemas.microsoft.com/office/powerpoint/2010/main" val="1870988410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6424" y="0"/>
            <a:ext cx="9561576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sz="2400" b="1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tr-TR" altLang="tr-TR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Başarılı </a:t>
            </a:r>
            <a:r>
              <a:rPr lang="tr-TR" altLang="tr-TR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Süt Sığırcılığının Gerekleri</a:t>
            </a:r>
          </a:p>
          <a:p>
            <a:pPr eaLnBrk="1" hangingPunct="1">
              <a:buFontTx/>
              <a:buNone/>
            </a:pPr>
            <a:endParaRPr lang="tr-TR" altLang="tr-TR" sz="24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Yüksek Süt Verimine Sahip İnekler</a:t>
            </a:r>
          </a:p>
          <a:p>
            <a:pPr>
              <a:buClr>
                <a:schemeClr val="tx1"/>
              </a:buClr>
            </a:pP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Her Zaman İyi Kaliteli Kaba </a:t>
            </a:r>
            <a:r>
              <a:rPr lang="tr-TR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Yem</a:t>
            </a:r>
          </a:p>
          <a:p>
            <a:pPr>
              <a:buClr>
                <a:schemeClr val="tx1"/>
              </a:buClr>
            </a:pPr>
            <a:r>
              <a:rPr lang="tr-TR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İyi </a:t>
            </a: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Bir Management</a:t>
            </a:r>
          </a:p>
          <a:p>
            <a:pPr>
              <a:buClr>
                <a:schemeClr val="tx1"/>
              </a:buClr>
            </a:pP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İyi Bir Besleme</a:t>
            </a:r>
          </a:p>
          <a:p>
            <a:pPr>
              <a:buClr>
                <a:schemeClr val="tx1"/>
              </a:buClr>
            </a:pP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Maliyetlerin Azaltılması</a:t>
            </a:r>
          </a:p>
          <a:p>
            <a:pPr>
              <a:buClr>
                <a:schemeClr val="tx1"/>
              </a:buClr>
            </a:pP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Azaltılması</a:t>
            </a:r>
          </a:p>
          <a:p>
            <a:pPr>
              <a:buClr>
                <a:schemeClr val="tx1"/>
              </a:buClr>
            </a:pP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Kaynakların Optimum Kullanımı</a:t>
            </a:r>
          </a:p>
          <a:p>
            <a:pPr>
              <a:buClr>
                <a:schemeClr val="tx1"/>
              </a:buClr>
            </a:pP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İyi Bir Fiyatla  Taze Süt Satma İmkanı</a:t>
            </a:r>
          </a:p>
          <a:p>
            <a:pPr>
              <a:buClr>
                <a:schemeClr val="tx1"/>
              </a:buClr>
            </a:pP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Kaliteli Damızlık Boğa Kullanımı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72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b="1" dirty="0" smtClean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</a:pPr>
            <a:r>
              <a:rPr lang="tr-TR" altLang="tr-TR" b="1" dirty="0" smtClean="0">
                <a:solidFill>
                  <a:srgbClr val="3333FF"/>
                </a:solidFill>
              </a:rPr>
              <a:t>Management </a:t>
            </a:r>
            <a:r>
              <a:rPr lang="tr-TR" altLang="tr-TR" b="1" dirty="0">
                <a:solidFill>
                  <a:srgbClr val="3333FF"/>
                </a:solidFill>
              </a:rPr>
              <a:t>Problemlerinin </a:t>
            </a:r>
            <a:r>
              <a:rPr lang="tr-TR" altLang="tr-TR" b="1" dirty="0" smtClean="0">
                <a:solidFill>
                  <a:srgbClr val="3333FF"/>
                </a:solidFill>
              </a:rPr>
              <a:t>Giderilmesi</a:t>
            </a:r>
          </a:p>
          <a:p>
            <a:pPr eaLnBrk="1" hangingPunct="1">
              <a:buFontTx/>
              <a:buNone/>
            </a:pPr>
            <a:endParaRPr lang="tr-TR" altLang="tr-TR" b="1" dirty="0">
              <a:solidFill>
                <a:srgbClr val="3333FF"/>
              </a:solidFill>
            </a:endParaRPr>
          </a:p>
          <a:p>
            <a:pPr>
              <a:buClr>
                <a:schemeClr val="tx1"/>
              </a:buClr>
            </a:pPr>
            <a:r>
              <a:rPr lang="tr-TR" altLang="tr-TR" sz="2000" b="1" dirty="0">
                <a:latin typeface="Times New Roman" panose="02020603050405020304" pitchFamily="18" charset="0"/>
              </a:rPr>
              <a:t>Kaliteli kaba yem ve temiz içme suyu her zaman olmalı</a:t>
            </a:r>
          </a:p>
          <a:p>
            <a:pPr>
              <a:buClr>
                <a:schemeClr val="tx1"/>
              </a:buClr>
            </a:pPr>
            <a:r>
              <a:rPr lang="tr-TR" altLang="tr-TR" sz="2000" b="1" dirty="0">
                <a:latin typeface="Times New Roman" panose="02020603050405020304" pitchFamily="18" charset="0"/>
              </a:rPr>
              <a:t>İnekler, düzenli olarak kondisyon değerlendirmesine tabi tutulmalı</a:t>
            </a:r>
          </a:p>
          <a:p>
            <a:pPr eaLnBrk="1" hangingPunct="1">
              <a:buClr>
                <a:schemeClr val="tx1"/>
              </a:buClr>
            </a:pPr>
            <a:r>
              <a:rPr lang="tr-TR" altLang="tr-TR" sz="2000" b="1" dirty="0">
                <a:latin typeface="Times New Roman" panose="02020603050405020304" pitchFamily="18" charset="0"/>
              </a:rPr>
              <a:t>Üreme performansı sık sık değerlendirilmeli,</a:t>
            </a:r>
          </a:p>
          <a:p>
            <a:pPr>
              <a:buClr>
                <a:schemeClr val="tx1"/>
              </a:buClr>
            </a:pPr>
            <a:r>
              <a:rPr lang="tr-TR" altLang="tr-TR" sz="2000" b="1" dirty="0">
                <a:latin typeface="Times New Roman" panose="02020603050405020304" pitchFamily="18" charset="0"/>
              </a:rPr>
              <a:t>Düvelerin büyümeleri ırk standartlarıyla karşılaştırılarak takip edilmeli</a:t>
            </a:r>
          </a:p>
          <a:p>
            <a:pPr>
              <a:buClr>
                <a:schemeClr val="tx1"/>
              </a:buClr>
            </a:pPr>
            <a:r>
              <a:rPr lang="tr-TR" altLang="tr-TR" sz="2000" b="1" dirty="0">
                <a:latin typeface="Times New Roman" panose="02020603050405020304" pitchFamily="18" charset="0"/>
              </a:rPr>
              <a:t>Sürü sağlığı her ay kontrol edilmeli</a:t>
            </a:r>
          </a:p>
          <a:p>
            <a:pPr>
              <a:buClr>
                <a:schemeClr val="tx1"/>
              </a:buClr>
            </a:pPr>
            <a:r>
              <a:rPr lang="tr-TR" altLang="tr-TR" sz="2000" b="1" dirty="0">
                <a:latin typeface="Times New Roman" panose="02020603050405020304" pitchFamily="18" charset="0"/>
              </a:rPr>
              <a:t>SCC sayısı 50.000’den az olmalı</a:t>
            </a:r>
          </a:p>
          <a:p>
            <a:pPr>
              <a:buClr>
                <a:schemeClr val="tx1"/>
              </a:buClr>
            </a:pPr>
            <a:r>
              <a:rPr lang="tr-TR" altLang="tr-TR" sz="2000" b="1" dirty="0" err="1">
                <a:latin typeface="Times New Roman" panose="02020603050405020304" pitchFamily="18" charset="0"/>
              </a:rPr>
              <a:t>Mastitis</a:t>
            </a:r>
            <a:r>
              <a:rPr lang="tr-TR" altLang="tr-TR" sz="2000" b="1" dirty="0">
                <a:latin typeface="Times New Roman" panose="02020603050405020304" pitchFamily="18" charset="0"/>
              </a:rPr>
              <a:t> </a:t>
            </a:r>
            <a:r>
              <a:rPr lang="tr-TR" altLang="tr-TR" sz="2000" b="1" dirty="0" err="1">
                <a:latin typeface="Times New Roman" panose="02020603050405020304" pitchFamily="18" charset="0"/>
              </a:rPr>
              <a:t>insidansı</a:t>
            </a:r>
            <a:r>
              <a:rPr lang="tr-TR" altLang="tr-TR" sz="2000" b="1" dirty="0">
                <a:latin typeface="Times New Roman" panose="02020603050405020304" pitchFamily="18" charset="0"/>
              </a:rPr>
              <a:t> az olmalı</a:t>
            </a:r>
          </a:p>
          <a:p>
            <a:pPr>
              <a:buClr>
                <a:schemeClr val="tx1"/>
              </a:buClr>
            </a:pPr>
            <a:r>
              <a:rPr lang="tr-TR" altLang="tr-TR" sz="2000" b="1" dirty="0">
                <a:latin typeface="Times New Roman" panose="02020603050405020304" pitchFamily="18" charset="0"/>
              </a:rPr>
              <a:t>Yemleme bilimsel olmalı</a:t>
            </a:r>
          </a:p>
          <a:p>
            <a:pPr>
              <a:buClr>
                <a:schemeClr val="tx1"/>
              </a:buClr>
            </a:pPr>
            <a:r>
              <a:rPr lang="tr-TR" altLang="tr-TR" sz="2000" b="1" dirty="0">
                <a:latin typeface="Times New Roman" panose="02020603050405020304" pitchFamily="18" charset="0"/>
              </a:rPr>
              <a:t>Çeşitli verimler düzenli aralıklarla kontrol edilmeli</a:t>
            </a:r>
          </a:p>
          <a:p>
            <a:pPr>
              <a:buClr>
                <a:schemeClr val="tx1"/>
              </a:buClr>
            </a:pPr>
            <a:r>
              <a:rPr lang="tr-TR" altLang="tr-TR" sz="2000" b="1" dirty="0">
                <a:latin typeface="Times New Roman" panose="02020603050405020304" pitchFamily="18" charset="0"/>
              </a:rPr>
              <a:t>Kayıtlar kolay olmalı, </a:t>
            </a:r>
            <a:r>
              <a:rPr lang="tr-TR" altLang="tr-TR" sz="2000" b="1" dirty="0" err="1">
                <a:latin typeface="Times New Roman" panose="02020603050405020304" pitchFamily="18" charset="0"/>
              </a:rPr>
              <a:t>dublikasyonlar</a:t>
            </a:r>
            <a:r>
              <a:rPr lang="tr-TR" altLang="tr-TR" sz="2000" b="1" dirty="0">
                <a:latin typeface="Times New Roman" panose="02020603050405020304" pitchFamily="18" charset="0"/>
              </a:rPr>
              <a:t> engellenmeli, önemli bilgilere kolay ulaşılmalı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altLang="tr-TR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2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1992313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"/>
            <a:ext cx="9144000" cy="2708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mtClean="0"/>
              <a:t>  </a:t>
            </a:r>
            <a:r>
              <a:rPr lang="tr-TR" altLang="tr-TR" b="1" smtClean="0">
                <a:solidFill>
                  <a:srgbClr val="3333FF"/>
                </a:solidFill>
              </a:rPr>
              <a:t>Memenin Dolaşım Sistemi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/>
              <a:t>Sütün sentezlendiği alveollerin etrafı çok zengin kan ve lenf damarlarıyla çevrelenmiştir.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/>
              <a:t>Sentez için kandan hammaddelerin alınması gerekir. Bunun için memenin dolaşım sistemi güçlü damar ağlarıyla örülüdür.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/>
              <a:t>1 litre süt üretimi için yaklaşık 300-500 litre kanın memeden sirküle olduğu tahmin edilmektedir.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b="1" smtClean="0"/>
          </a:p>
          <a:p>
            <a:pPr eaLnBrk="1" hangingPunct="1">
              <a:lnSpc>
                <a:spcPct val="80000"/>
              </a:lnSpc>
            </a:pPr>
            <a:endParaRPr lang="tr-TR" altLang="tr-TR" b="1" smtClean="0"/>
          </a:p>
          <a:p>
            <a:pPr eaLnBrk="1" hangingPunct="1">
              <a:lnSpc>
                <a:spcPct val="80000"/>
              </a:lnSpc>
            </a:pPr>
            <a:endParaRPr lang="tr-TR" altLang="tr-TR" b="1" smtClean="0">
              <a:solidFill>
                <a:srgbClr val="99FF33"/>
              </a:solidFill>
            </a:endParaRPr>
          </a:p>
        </p:txBody>
      </p:sp>
      <p:pic>
        <p:nvPicPr>
          <p:cNvPr id="24580" name="Picture 4" descr="memenin dolaşım sistem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1576" y="2790254"/>
            <a:ext cx="5435600" cy="4076700"/>
          </a:xfrm>
          <a:noFill/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524001" y="2852738"/>
            <a:ext cx="3635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1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1143000"/>
            <a:ext cx="8229600" cy="1143000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688" y="100584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dirty="0" smtClean="0"/>
              <a:t> </a:t>
            </a:r>
            <a:r>
              <a:rPr lang="tr-TR" altLang="tr-TR" b="1" dirty="0" smtClean="0">
                <a:solidFill>
                  <a:srgbClr val="3333FF"/>
                </a:solidFill>
              </a:rPr>
              <a:t>Sütün Sentezi 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b="1" dirty="0" smtClean="0">
                <a:solidFill>
                  <a:srgbClr val="3333FF"/>
                </a:solidFill>
              </a:rPr>
              <a:t> Sütün Salgılanması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b="1" dirty="0" smtClean="0">
                <a:solidFill>
                  <a:srgbClr val="3333FF"/>
                </a:solidFill>
              </a:rPr>
              <a:t> Sütün İndirilmesi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b="1" dirty="0" smtClean="0">
                <a:solidFill>
                  <a:srgbClr val="3333FF"/>
                </a:solidFill>
              </a:rPr>
              <a:t> Sütün Çekilmesi</a:t>
            </a:r>
          </a:p>
          <a:p>
            <a:pPr>
              <a:lnSpc>
                <a:spcPct val="80000"/>
              </a:lnSpc>
              <a:buNone/>
            </a:pPr>
            <a:endParaRPr lang="tr-TR" altLang="tr-TR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000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000" dirty="0">
              <a:solidFill>
                <a:srgbClr val="99FF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>
              <a:solidFill>
                <a:srgbClr val="99FF33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853961"/>
              </p:ext>
            </p:extLst>
          </p:nvPr>
        </p:nvGraphicFramePr>
        <p:xfrm>
          <a:off x="329184" y="2637613"/>
          <a:ext cx="3275318" cy="358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Image" r:id="rId3" imgW="4317460" imgH="5752381" progId="Photoshop.Image.7">
                  <p:embed/>
                </p:oleObj>
              </mc:Choice>
              <mc:Fallback>
                <p:oleObj name="Image" r:id="rId3" imgW="4317460" imgH="575238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84" y="2637613"/>
                        <a:ext cx="3275318" cy="3580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meme basıncının sekresyona etki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2346" y="996696"/>
            <a:ext cx="4817934" cy="288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92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mtClean="0"/>
              <a:t>Kontrakte Olmuş Bir Alveol</a:t>
            </a:r>
          </a:p>
        </p:txBody>
      </p:sp>
      <p:pic>
        <p:nvPicPr>
          <p:cNvPr id="32771" name="Picture 4" descr="kontrakte olmuş alve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9144000" cy="5664200"/>
          </a:xfrm>
          <a:noFill/>
        </p:spPr>
      </p:pic>
    </p:spTree>
    <p:extLst>
      <p:ext uri="{BB962C8B-B14F-4D97-AF65-F5344CB8AC3E}">
        <p14:creationId xmlns:p14="http://schemas.microsoft.com/office/powerpoint/2010/main" val="237357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0440" y="241745"/>
            <a:ext cx="1691640" cy="5537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b="1" dirty="0" smtClean="0">
                <a:solidFill>
                  <a:srgbClr val="3333FF"/>
                </a:solidFill>
              </a:rPr>
              <a:t>Sağım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616" y="900113"/>
            <a:ext cx="10311384" cy="5957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tr-TR" altLang="tr-TR" sz="2000" dirty="0">
                <a:solidFill>
                  <a:srgbClr val="FF0066"/>
                </a:solidFill>
              </a:rPr>
              <a:t>	</a:t>
            </a:r>
            <a:r>
              <a:rPr lang="tr-TR" altLang="tr-TR" sz="2400" b="1" dirty="0"/>
              <a:t>Sütün memeden dışarı alınmasına sağım denir ve süt üç yolla dışarı alınır</a:t>
            </a:r>
            <a:r>
              <a:rPr lang="tr-TR" altLang="tr-TR" sz="2400" b="1" dirty="0" smtClean="0"/>
              <a:t>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tr-TR" altLang="tr-TR" b="1" dirty="0"/>
              <a:t>Buzağının </a:t>
            </a:r>
            <a:r>
              <a:rPr lang="tr-TR" altLang="tr-TR" b="1" dirty="0" smtClean="0"/>
              <a:t>emmesiyle,</a:t>
            </a:r>
            <a:endParaRPr lang="tr-TR" altLang="tr-TR" b="1" dirty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tr-TR" altLang="tr-TR" b="1" dirty="0"/>
              <a:t>Elle sağılarak,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-"/>
            </a:pPr>
            <a:r>
              <a:rPr lang="tr-TR" altLang="tr-TR" b="1" dirty="0"/>
              <a:t>Makine ile sağılarak</a:t>
            </a:r>
            <a:r>
              <a:rPr lang="tr-TR" altLang="tr-TR" b="1" dirty="0" smtClean="0"/>
              <a:t>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tr-TR" altLang="tr-TR" b="1" dirty="0"/>
              <a:t>	</a:t>
            </a:r>
            <a:r>
              <a:rPr lang="tr-TR" altLang="tr-TR" sz="2000" b="1" dirty="0" smtClean="0">
                <a:solidFill>
                  <a:srgbClr val="00B0F0"/>
                </a:solidFill>
              </a:rPr>
              <a:t>Makineli Sağımın Elle Sağıma Üstünlükleri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tr-TR" altLang="tr-TR" sz="2000" b="1" dirty="0" smtClean="0">
                <a:solidFill>
                  <a:srgbClr val="00B0F0"/>
                </a:solidFill>
              </a:rPr>
              <a:t>	Sağım Makinesinin Unsurları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tr-TR" altLang="tr-TR" sz="2000" b="1" dirty="0" smtClean="0">
              <a:solidFill>
                <a:srgbClr val="FF0000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r>
              <a:rPr lang="tr-TR" altLang="tr-TR" b="1" dirty="0" smtClean="0">
                <a:solidFill>
                  <a:srgbClr val="FF0000"/>
                </a:solidFill>
              </a:rPr>
              <a:t>Sağım Tesisleri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tr-TR" altLang="tr-TR" sz="2000" dirty="0" smtClean="0"/>
              <a:t>	Kovaya Sağım Yapan Tesisler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tr-TR" altLang="tr-TR" sz="2000" dirty="0" smtClean="0"/>
              <a:t>	Boruya Sağım Yapan Tesisler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tr-TR" altLang="tr-TR" b="1" dirty="0" smtClean="0">
                <a:solidFill>
                  <a:srgbClr val="FF0000"/>
                </a:solidFill>
              </a:rPr>
              <a:t>Sağımın  Uygulanışı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tr-TR" altLang="tr-TR" b="1" dirty="0" smtClean="0">
                <a:solidFill>
                  <a:srgbClr val="FF0000"/>
                </a:solidFill>
              </a:rPr>
              <a:t>Sağımı Etkileyen </a:t>
            </a:r>
            <a:r>
              <a:rPr lang="tr-TR" altLang="tr-TR" b="1" dirty="0" err="1" smtClean="0">
                <a:solidFill>
                  <a:srgbClr val="FF0000"/>
                </a:solidFill>
              </a:rPr>
              <a:t>Makinesel</a:t>
            </a:r>
            <a:r>
              <a:rPr lang="tr-TR" altLang="tr-TR" b="1" dirty="0" smtClean="0">
                <a:solidFill>
                  <a:srgbClr val="FF0000"/>
                </a:solidFill>
              </a:rPr>
              <a:t> Faktörler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tr-TR" altLang="tr-TR" b="1" dirty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tr-TR" altLang="tr-TR" sz="2000" dirty="0">
              <a:solidFill>
                <a:srgbClr val="FF0066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tr-TR" altLang="tr-TR" sz="2000" dirty="0">
              <a:solidFill>
                <a:srgbClr val="FF0066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99FF33"/>
              </a:buClr>
              <a:buFontTx/>
              <a:buNone/>
            </a:pPr>
            <a:endParaRPr lang="tr-TR" altLang="tr-TR" sz="2000" dirty="0"/>
          </a:p>
          <a:p>
            <a:pPr eaLnBrk="1" hangingPunct="1">
              <a:lnSpc>
                <a:spcPct val="90000"/>
              </a:lnSpc>
              <a:buClr>
                <a:srgbClr val="99FF33"/>
              </a:buClr>
            </a:pPr>
            <a:endParaRPr lang="tr-TR" altLang="tr-TR" sz="2000" dirty="0">
              <a:solidFill>
                <a:srgbClr val="99FF33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FF33"/>
              </a:buClr>
            </a:pPr>
            <a:endParaRPr lang="tr-TR" altLang="tr-TR" sz="2000" dirty="0"/>
          </a:p>
        </p:txBody>
      </p:sp>
    </p:spTree>
    <p:extLst>
      <p:ext uri="{BB962C8B-B14F-4D97-AF65-F5344CB8AC3E}">
        <p14:creationId xmlns:p14="http://schemas.microsoft.com/office/powerpoint/2010/main" val="83414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solidFill>
                  <a:srgbClr val="3333FF"/>
                </a:solidFill>
              </a:rPr>
              <a:t>Tekme önleyici</a:t>
            </a:r>
          </a:p>
        </p:txBody>
      </p:sp>
      <p:pic>
        <p:nvPicPr>
          <p:cNvPr id="41987" name="Picture 3" descr="tekmelik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8936" y="1317260"/>
            <a:ext cx="3340673" cy="4391962"/>
          </a:xfrm>
          <a:noFill/>
        </p:spPr>
      </p:pic>
      <p:pic>
        <p:nvPicPr>
          <p:cNvPr id="4" name="Picture 3" descr="tekmelik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276" y="1609344"/>
            <a:ext cx="4948007" cy="4008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6410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963</Words>
  <Application>Microsoft Office PowerPoint</Application>
  <PresentationFormat>Geniş ekran</PresentationFormat>
  <Paragraphs>334</Paragraphs>
  <Slides>42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42</vt:i4>
      </vt:variant>
    </vt:vector>
  </HeadingPairs>
  <TitlesOfParts>
    <vt:vector size="52" baseType="lpstr">
      <vt:lpstr>Arial</vt:lpstr>
      <vt:lpstr>Bookman Old Style</vt:lpstr>
      <vt:lpstr>Calibri</vt:lpstr>
      <vt:lpstr>Calibri Light</vt:lpstr>
      <vt:lpstr>Times New Roman</vt:lpstr>
      <vt:lpstr>Verdana</vt:lpstr>
      <vt:lpstr>Wingdings</vt:lpstr>
      <vt:lpstr>Office Teması</vt:lpstr>
      <vt:lpstr>Image</vt:lpstr>
      <vt:lpstr>Grafik</vt:lpstr>
      <vt:lpstr>PowerPoint Sunusu</vt:lpstr>
      <vt:lpstr>PowerPoint Sunusu</vt:lpstr>
      <vt:lpstr>PowerPoint Sunusu</vt:lpstr>
      <vt:lpstr>Sarkık meme</vt:lpstr>
      <vt:lpstr>PowerPoint Sunusu</vt:lpstr>
      <vt:lpstr>PowerPoint Sunusu</vt:lpstr>
      <vt:lpstr>Kontrakte Olmuş Bir Alveol</vt:lpstr>
      <vt:lpstr>Sağım</vt:lpstr>
      <vt:lpstr>Tekme önleyici</vt:lpstr>
      <vt:lpstr>PowerPoint Sunusu</vt:lpstr>
      <vt:lpstr>PowerPoint Sunusu</vt:lpstr>
      <vt:lpstr>Seyyar Güğüme Sağım Yapan Makine</vt:lpstr>
      <vt:lpstr>Sağım Aşamasında</vt:lpstr>
      <vt:lpstr>Üç Lob Sağımda</vt:lpstr>
      <vt:lpstr>Balık Sırtı Sağım Sistemi</vt:lpstr>
      <vt:lpstr>Sağımdaki İnekler</vt:lpstr>
      <vt:lpstr>Sağımı Tamamlanmış ve Sağılanlar</vt:lpstr>
      <vt:lpstr>Süt  Toplama Tankı</vt:lpstr>
      <vt:lpstr>PowerPoint Sunusu</vt:lpstr>
      <vt:lpstr>Süt Kompozisyonunu Etkiyen Faktörler                               Laktasyon Süresince Yağ, Protein ve Laktoz’un Değişimi</vt:lpstr>
      <vt:lpstr>Hafif Ödemli Bir Meme</vt:lpstr>
      <vt:lpstr>PowerPoint Sunusu</vt:lpstr>
      <vt:lpstr>PowerPoint Sunusu</vt:lpstr>
      <vt:lpstr>PowerPoint Sunusu</vt:lpstr>
      <vt:lpstr>PowerPoint Sunusu</vt:lpstr>
      <vt:lpstr>Kızarık Meme Başları</vt:lpstr>
      <vt:lpstr>Morarmış Meme Başları</vt:lpstr>
      <vt:lpstr>PowerPoint Sunusu</vt:lpstr>
      <vt:lpstr>Açık Orificium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Süt Sığırcılığında Başlıca Olaylar Serisi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Hakem</dc:creator>
  <cp:lastModifiedBy>Hakem</cp:lastModifiedBy>
  <cp:revision>19</cp:revision>
  <dcterms:created xsi:type="dcterms:W3CDTF">2017-11-07T11:40:48Z</dcterms:created>
  <dcterms:modified xsi:type="dcterms:W3CDTF">2017-11-08T13:55:39Z</dcterms:modified>
</cp:coreProperties>
</file>