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C94EB-1077-4817-AFEA-3E2E17D54878}" type="datetimeFigureOut">
              <a:rPr lang="tr-TR" smtClean="0"/>
              <a:t>4.4.2018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29E30-1FB7-4E34-9E90-8BA654836DF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9830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98A23E9-EE06-478D-836E-82B1E3A53164}" type="slidenum">
              <a:rPr lang="tr-TR" smtClean="0"/>
              <a:pPr/>
              <a:t>2</a:t>
            </a:fld>
            <a:endParaRPr lang="tr-T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752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F354E7-7688-453D-AFBF-0095E3712920}" type="slidenum">
              <a:rPr lang="tr-TR" smtClean="0"/>
              <a:pPr/>
              <a:t>11</a:t>
            </a:fld>
            <a:endParaRPr lang="tr-T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85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4EB648-DED1-4613-922D-F74B86BB5767}" type="slidenum">
              <a:rPr lang="tr-TR" smtClean="0"/>
              <a:pPr/>
              <a:t>12</a:t>
            </a:fld>
            <a:endParaRPr lang="tr-T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1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957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A526A1-DAA9-4EBF-B8B2-1D8FB706BCD2}" type="slidenum">
              <a:rPr lang="tr-TR" smtClean="0"/>
              <a:pPr/>
              <a:t>13</a:t>
            </a:fld>
            <a:endParaRPr lang="tr-T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105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F7DDE9-7A84-485A-99B1-8B58BFE49F54}" type="slidenum">
              <a:rPr lang="tr-TR" smtClean="0"/>
              <a:pPr/>
              <a:t>14</a:t>
            </a:fld>
            <a:endParaRPr lang="tr-T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1162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E9BB20-5150-40BA-BFAE-E3F12B869ADC}" type="slidenum">
              <a:rPr lang="tr-TR" smtClean="0"/>
              <a:pPr/>
              <a:t>15</a:t>
            </a:fld>
            <a:endParaRPr lang="tr-T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126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AF7B397-43A6-405B-9A9D-DED6A8C8B35B}" type="slidenum">
              <a:rPr lang="tr-TR" smtClean="0"/>
              <a:pPr/>
              <a:t>16</a:t>
            </a:fld>
            <a:endParaRPr lang="tr-T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1366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75B8D7E-A1E8-420A-AC21-7C9881E13088}" type="slidenum">
              <a:rPr lang="tr-TR" smtClean="0"/>
              <a:pPr/>
              <a:t>17</a:t>
            </a:fld>
            <a:endParaRPr lang="tr-T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1469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4C1D72-C301-4BBF-A984-4784542C88CF}" type="slidenum">
              <a:rPr lang="tr-TR" smtClean="0"/>
              <a:pPr/>
              <a:t>18</a:t>
            </a:fld>
            <a:endParaRPr lang="tr-T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1571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6B7BE4-14F4-499A-BC6B-AC75D6A1B00A}" type="slidenum">
              <a:rPr lang="tr-TR" smtClean="0"/>
              <a:pPr/>
              <a:t>19</a:t>
            </a:fld>
            <a:endParaRPr lang="tr-T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167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68470D-6AB3-42A0-A78C-0539B91A5F6F}" type="slidenum">
              <a:rPr lang="tr-TR" smtClean="0"/>
              <a:pPr/>
              <a:t>20</a:t>
            </a:fld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9933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AEC9C49-44F5-4E8A-8493-9A96DA954743}" type="slidenum">
              <a:rPr lang="tr-TR" smtClean="0"/>
              <a:pPr/>
              <a:t>3</a:t>
            </a:fld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035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C5B29FC-E2A5-4646-8F3F-28DC979757F9}" type="slidenum">
              <a:rPr lang="tr-TR" smtClean="0"/>
              <a:pPr/>
              <a:t>4</a:t>
            </a:fld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138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3D93AB-00C2-482E-BFAB-1311E3C70FF4}" type="slidenum">
              <a:rPr lang="tr-TR" smtClean="0"/>
              <a:pPr/>
              <a:t>5</a:t>
            </a:fld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240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B0B7114-D1AC-4185-8BAA-05DF3C3A256E}" type="slidenum">
              <a:rPr lang="tr-TR" smtClean="0"/>
              <a:pPr/>
              <a:t>6</a:t>
            </a:fld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342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2342D-AEC7-414A-BFFC-B9C5632753BD}" type="slidenum">
              <a:rPr lang="tr-TR" smtClean="0"/>
              <a:pPr/>
              <a:t>7</a:t>
            </a:fld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445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DF4BA-9FF0-4A80-B0D8-E4C31B1D378A}" type="slidenum">
              <a:rPr lang="tr-TR" smtClean="0"/>
              <a:pPr/>
              <a:t>8</a:t>
            </a:fld>
            <a:endParaRPr 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547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293815-1793-45F5-9399-42C4C5549E79}" type="slidenum">
              <a:rPr lang="tr-TR" smtClean="0"/>
              <a:pPr/>
              <a:t>9</a:t>
            </a:fld>
            <a:endParaRPr lang="tr-T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0650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4961E2-DF54-4FFF-9F8D-D5CD6554767D}" type="slidenum">
              <a:rPr lang="tr-TR" smtClean="0"/>
              <a:pPr/>
              <a:t>10</a:t>
            </a:fld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Sistem Yaklaşımı ve Etkileşimcilik Modeli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5400" b="1" smtClean="0"/>
              <a:t>SİSTEM YAKLAŞIMI-9</a:t>
            </a:r>
            <a:endParaRPr lang="tr-TR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mtClean="0"/>
              <a:t>Klasik kuramların odak noktasını örgütün kendisi oluşturmaktadır. Bu yönüyle gerek bilimsel yönetim yaklaşımı, gerekse insan ilişkileri yaklaşımı örgütün dış çevresiyle  olan etkileşimine önem vermez. Örgüt kapalı bir sistemmişçesine ele alınır. </a:t>
            </a:r>
          </a:p>
          <a:p>
            <a:r>
              <a:rPr lang="tr-TR" smtClean="0"/>
              <a:t>Sistem yaklaşımı örgütün açık sistem olarak ele alınmasını gündeme getirir.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4800" b="1" smtClean="0"/>
              <a:t>SİSTEM YAKLAŞIMI-10</a:t>
            </a:r>
            <a:endParaRPr lang="tr-TR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850" y="1935163"/>
            <a:ext cx="8362950" cy="4589462"/>
          </a:xfrm>
        </p:spPr>
        <p:txBody>
          <a:bodyPr>
            <a:normAutofit/>
          </a:bodyPr>
          <a:lstStyle/>
          <a:p>
            <a:r>
              <a:rPr lang="tr-TR" sz="2400" smtClean="0"/>
              <a:t>Günümüz açısından değerlendirdiğimizde, örgütün kendisinden kaynaklanmayan ama örgütü derinden etkileyen faktörler söz konusudur:</a:t>
            </a:r>
          </a:p>
          <a:p>
            <a:pPr lvl="1"/>
            <a:r>
              <a:rPr lang="tr-TR" smtClean="0"/>
              <a:t>Küresel ekonomide yaşanan gelişmeler ve krizler</a:t>
            </a:r>
          </a:p>
          <a:p>
            <a:pPr lvl="1"/>
            <a:r>
              <a:rPr lang="tr-TR" smtClean="0"/>
              <a:t>Örgütün faaliyet gösterdiği alanda yaşanan teknolojik değişmeler</a:t>
            </a:r>
          </a:p>
          <a:p>
            <a:pPr lvl="1"/>
            <a:r>
              <a:rPr lang="tr-TR" smtClean="0"/>
              <a:t>Ulusal hükümetlerce çıkarılan yasalar</a:t>
            </a:r>
          </a:p>
          <a:p>
            <a:pPr lvl="1"/>
            <a:r>
              <a:rPr lang="tr-TR" smtClean="0"/>
              <a:t>Ekonomi politikalarında yaşanan değişimler</a:t>
            </a:r>
          </a:p>
          <a:p>
            <a:pPr lvl="1"/>
            <a:r>
              <a:rPr lang="tr-TR" smtClean="0"/>
              <a:t>Siyasi istikrarsızlıklar</a:t>
            </a:r>
          </a:p>
          <a:p>
            <a:pPr lvl="1"/>
            <a:r>
              <a:rPr lang="tr-TR" smtClean="0"/>
              <a:t>Rakip örgütlerin faaliyetleri</a:t>
            </a:r>
          </a:p>
          <a:p>
            <a:pPr lvl="1"/>
            <a:r>
              <a:rPr lang="tr-TR" smtClean="0"/>
              <a:t>Müşteri tercihlerinde yaşanan değimeler.</a:t>
            </a:r>
          </a:p>
          <a:p>
            <a:pPr lvl="1"/>
            <a:endParaRPr lang="tr-TR" smtClean="0"/>
          </a:p>
          <a:p>
            <a:pPr lvl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Başlık 1"/>
          <p:cNvSpPr>
            <a:spLocks noGrp="1"/>
          </p:cNvSpPr>
          <p:nvPr>
            <p:ph type="title"/>
          </p:nvPr>
        </p:nvSpPr>
        <p:spPr>
          <a:xfrm>
            <a:off x="395288" y="704850"/>
            <a:ext cx="8291512" cy="923925"/>
          </a:xfrm>
        </p:spPr>
        <p:txBody>
          <a:bodyPr/>
          <a:lstStyle/>
          <a:p>
            <a:pPr eaLnBrk="1" hangingPunct="1"/>
            <a:r>
              <a:rPr lang="tr-TR" altLang="tr-TR" b="1" smtClean="0"/>
              <a:t>Durumsallık Modeli</a:t>
            </a:r>
          </a:p>
        </p:txBody>
      </p:sp>
      <p:sp>
        <p:nvSpPr>
          <p:cNvPr id="39939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mtClean="0"/>
              <a:t>İnsan davranışını anlama temellidir</a:t>
            </a:r>
          </a:p>
          <a:p>
            <a:pPr eaLnBrk="1" hangingPunct="1"/>
            <a:r>
              <a:rPr lang="tr-TR" altLang="tr-TR" smtClean="0"/>
              <a:t>Temel savı, örgütteki yönetsel davranışları belirleyecek bir takım genel geçer kuralların olmadığıdır. </a:t>
            </a:r>
          </a:p>
          <a:p>
            <a:pPr eaLnBrk="1" hangingPunct="1"/>
            <a:r>
              <a:rPr lang="tr-TR" altLang="tr-TR" smtClean="0"/>
              <a:t>Örgütlerde karşılaşılan her durum kendine özgüdür.</a:t>
            </a:r>
          </a:p>
          <a:p>
            <a:pPr eaLnBrk="1" hangingPunct="1"/>
            <a:r>
              <a:rPr lang="tr-TR" altLang="tr-TR" smtClean="0"/>
              <a:t>Durumsallık modeline göre iki değişkenin durumunu etkileyen başka değişkenlerde mevcuttur.</a:t>
            </a:r>
          </a:p>
          <a:p>
            <a:pPr eaLnBrk="1" hangingPunct="1"/>
            <a:r>
              <a:rPr lang="tr-TR" altLang="tr-TR" smtClean="0"/>
              <a:t>1950’lerde evrensel yaklaşımlar ön planda iken 1960’lardan sonra durumsallık yaklaşımı  öne çıkmıştır. </a:t>
            </a:r>
          </a:p>
        </p:txBody>
      </p:sp>
    </p:spTree>
  </p:cSld>
  <p:clrMapOvr>
    <a:masterClrMapping/>
  </p:clrMapOvr>
  <p:transition spd="slow">
    <p:wipe dir="d"/>
    <p:sndAc>
      <p:stSnd>
        <p:snd r:embed="rId3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tr-TR" sz="3600" b="1" smtClean="0"/>
              <a:t>Evrensel ve Durumsallık Modelleri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8229600" cy="4389120"/>
          </a:xfrm>
          <a:extLst>
            <a:ext uri="{909E8E84-426E-40DD-AFC4-6F175D3DCCD1}"/>
            <a:ext uri="{91240B29-F687-4F45-9708-019B960494DF}"/>
          </a:extLst>
        </p:spPr>
        <p:txBody>
          <a:bodyPr>
            <a:normAutofit/>
          </a:bodyPr>
          <a:lstStyle/>
          <a:p>
            <a:pPr marL="2286000" lvl="8" indent="0">
              <a:buFontTx/>
              <a:buNone/>
              <a:defRPr/>
            </a:pPr>
            <a:endParaRPr lang="tr-TR" dirty="0" smtClean="0"/>
          </a:p>
          <a:p>
            <a:pPr marL="2286000" lvl="8" indent="0">
              <a:buFontTx/>
              <a:buNone/>
              <a:defRPr/>
            </a:pPr>
            <a:r>
              <a:rPr lang="tr-TR" dirty="0" smtClean="0"/>
              <a:t>Evrensel  Model</a:t>
            </a:r>
            <a:endParaRPr lang="tr-TR" dirty="0"/>
          </a:p>
        </p:txBody>
      </p:sp>
      <p:sp>
        <p:nvSpPr>
          <p:cNvPr id="4" name="Oval 3"/>
          <p:cNvSpPr/>
          <p:nvPr/>
        </p:nvSpPr>
        <p:spPr>
          <a:xfrm>
            <a:off x="1692275" y="2349500"/>
            <a:ext cx="792163" cy="86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A</a:t>
            </a:r>
          </a:p>
        </p:txBody>
      </p:sp>
      <p:sp>
        <p:nvSpPr>
          <p:cNvPr id="5" name="Oval 4"/>
          <p:cNvSpPr/>
          <p:nvPr/>
        </p:nvSpPr>
        <p:spPr>
          <a:xfrm>
            <a:off x="5076825" y="2420938"/>
            <a:ext cx="863600" cy="792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B</a:t>
            </a:r>
          </a:p>
        </p:txBody>
      </p:sp>
      <p:cxnSp>
        <p:nvCxnSpPr>
          <p:cNvPr id="7" name="Düz Ok Bağlayıcısı 6"/>
          <p:cNvCxnSpPr>
            <a:stCxn id="4" idx="6"/>
          </p:cNvCxnSpPr>
          <p:nvPr/>
        </p:nvCxnSpPr>
        <p:spPr>
          <a:xfrm>
            <a:off x="2484438" y="2781300"/>
            <a:ext cx="25923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771775" y="3378200"/>
            <a:ext cx="2305050" cy="23034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2987675" y="3973513"/>
            <a:ext cx="576263" cy="5349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X</a:t>
            </a:r>
          </a:p>
        </p:txBody>
      </p:sp>
      <p:sp>
        <p:nvSpPr>
          <p:cNvPr id="13" name="Oval 12"/>
          <p:cNvSpPr/>
          <p:nvPr/>
        </p:nvSpPr>
        <p:spPr>
          <a:xfrm>
            <a:off x="4351338" y="3956050"/>
            <a:ext cx="503237" cy="504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Y</a:t>
            </a:r>
          </a:p>
        </p:txBody>
      </p:sp>
      <p:sp>
        <p:nvSpPr>
          <p:cNvPr id="14" name="Oval 13"/>
          <p:cNvSpPr/>
          <p:nvPr/>
        </p:nvSpPr>
        <p:spPr>
          <a:xfrm>
            <a:off x="3779838" y="4797425"/>
            <a:ext cx="431800" cy="5762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Z</a:t>
            </a:r>
          </a:p>
        </p:txBody>
      </p:sp>
      <p:cxnSp>
        <p:nvCxnSpPr>
          <p:cNvPr id="16" name="Düz Ok Bağlayıcısı 15"/>
          <p:cNvCxnSpPr>
            <a:endCxn id="13" idx="2"/>
          </p:cNvCxnSpPr>
          <p:nvPr/>
        </p:nvCxnSpPr>
        <p:spPr>
          <a:xfrm flipV="1">
            <a:off x="3563938" y="4208463"/>
            <a:ext cx="787400" cy="333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>
            <a:stCxn id="12" idx="5"/>
            <a:endCxn id="14" idx="1"/>
          </p:cNvCxnSpPr>
          <p:nvPr/>
        </p:nvCxnSpPr>
        <p:spPr>
          <a:xfrm>
            <a:off x="3479800" y="4430713"/>
            <a:ext cx="363538" cy="450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>
            <a:stCxn id="13" idx="4"/>
            <a:endCxn id="14" idx="7"/>
          </p:cNvCxnSpPr>
          <p:nvPr/>
        </p:nvCxnSpPr>
        <p:spPr>
          <a:xfrm flipH="1">
            <a:off x="4148138" y="4460875"/>
            <a:ext cx="455612" cy="4206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1331913" y="3973513"/>
            <a:ext cx="755650" cy="10398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A</a:t>
            </a:r>
          </a:p>
        </p:txBody>
      </p:sp>
      <p:sp>
        <p:nvSpPr>
          <p:cNvPr id="28" name="Oval 27"/>
          <p:cNvSpPr/>
          <p:nvPr/>
        </p:nvSpPr>
        <p:spPr>
          <a:xfrm>
            <a:off x="5943600" y="3973513"/>
            <a:ext cx="865188" cy="1111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B</a:t>
            </a:r>
          </a:p>
        </p:txBody>
      </p:sp>
      <p:cxnSp>
        <p:nvCxnSpPr>
          <p:cNvPr id="30" name="Düz Ok Bağlayıcısı 29"/>
          <p:cNvCxnSpPr>
            <a:stCxn id="27" idx="6"/>
            <a:endCxn id="9" idx="2"/>
          </p:cNvCxnSpPr>
          <p:nvPr/>
        </p:nvCxnSpPr>
        <p:spPr>
          <a:xfrm>
            <a:off x="2087563" y="4494213"/>
            <a:ext cx="684212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>
            <a:stCxn id="9" idx="6"/>
            <a:endCxn id="28" idx="2"/>
          </p:cNvCxnSpPr>
          <p:nvPr/>
        </p:nvCxnSpPr>
        <p:spPr>
          <a:xfrm>
            <a:off x="5076825" y="4529138"/>
            <a:ext cx="8667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42" name="Metin kutusu 33"/>
          <p:cNvSpPr txBox="1">
            <a:spLocks noChangeArrowheads="1"/>
          </p:cNvSpPr>
          <p:nvPr/>
        </p:nvSpPr>
        <p:spPr bwMode="auto">
          <a:xfrm>
            <a:off x="539750" y="5949950"/>
            <a:ext cx="76327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tr-TR" sz="1400">
                <a:latin typeface="Constantia" pitchFamily="18" charset="0"/>
              </a:rPr>
              <a:t>Kaynak: Moorhead Griffin, Organizational behavior, Houghton and Mifftin Comp. 1989,s. 27</a:t>
            </a:r>
          </a:p>
        </p:txBody>
      </p:sp>
    </p:spTree>
  </p:cSld>
  <p:clrMapOvr>
    <a:masterClrMapping/>
  </p:clrMapOvr>
  <p:transition spd="slow">
    <p:strips dir="ld"/>
    <p:sndAc>
      <p:stSnd>
        <p:snd r:embed="rId3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" grpId="0" animBg="1"/>
      <p:bldP spid="5" grpId="0" animBg="1"/>
      <p:bldP spid="9" grpId="0" animBg="1"/>
      <p:bldP spid="12" grpId="0" animBg="1"/>
      <p:bldP spid="13" grpId="0" animBg="1"/>
      <p:bldP spid="14" grpId="0" animBg="1"/>
      <p:bldP spid="27" grpId="0" animBg="1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Başlık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8147050" cy="1150938"/>
          </a:xfrm>
        </p:spPr>
        <p:txBody>
          <a:bodyPr/>
          <a:lstStyle/>
          <a:p>
            <a:pPr eaLnBrk="1" hangingPunct="1"/>
            <a:r>
              <a:rPr lang="tr-TR" altLang="tr-TR" smtClean="0"/>
              <a:t>Etkileşimcilik Modeli-1</a:t>
            </a:r>
          </a:p>
        </p:txBody>
      </p:sp>
      <p:sp>
        <p:nvSpPr>
          <p:cNvPr id="41987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1484313"/>
            <a:ext cx="8291512" cy="4840287"/>
          </a:xfrm>
        </p:spPr>
        <p:txBody>
          <a:bodyPr/>
          <a:lstStyle/>
          <a:p>
            <a:pPr eaLnBrk="1" hangingPunct="1"/>
            <a:r>
              <a:rPr lang="tr-TR" altLang="tr-TR" sz="2400" smtClean="0"/>
              <a:t>Örgütsel model incelemesinde yeni yeni kullanılan bir modeldir.</a:t>
            </a:r>
          </a:p>
          <a:p>
            <a:pPr eaLnBrk="1" hangingPunct="1"/>
            <a:r>
              <a:rPr lang="tr-TR" altLang="tr-TR" sz="2400" smtClean="0"/>
              <a:t>Öncelikli olarak etkileşim psikoloji tarafından kullanılmıştır.</a:t>
            </a:r>
          </a:p>
          <a:p>
            <a:pPr eaLnBrk="1" hangingPunct="1"/>
            <a:r>
              <a:rPr lang="tr-TR" altLang="tr-TR" sz="2400" smtClean="0"/>
              <a:t>Bu yaklaşıma göre;</a:t>
            </a:r>
          </a:p>
          <a:p>
            <a:pPr lvl="1" eaLnBrk="1" hangingPunct="1"/>
            <a:r>
              <a:rPr lang="tr-TR" altLang="tr-TR" sz="2200" smtClean="0"/>
              <a:t>Bireyin davranışları, bireyin karakteristikleri ile durum arasındaki sürekli ve değişik etkileşimler söz konusudur.</a:t>
            </a:r>
          </a:p>
          <a:p>
            <a:pPr lvl="1" eaLnBrk="1" hangingPunct="1"/>
            <a:r>
              <a:rPr lang="tr-TR" altLang="tr-TR" sz="2200" smtClean="0"/>
              <a:t>Birey ve durum çeşitli biçimlerde etkileşerek bireyin davranışlarını etkilemektedir.</a:t>
            </a:r>
          </a:p>
        </p:txBody>
      </p:sp>
      <p:sp>
        <p:nvSpPr>
          <p:cNvPr id="4" name="Yuvarlatılmış Dikdörtgen 3"/>
          <p:cNvSpPr/>
          <p:nvPr/>
        </p:nvSpPr>
        <p:spPr>
          <a:xfrm>
            <a:off x="755650" y="5084763"/>
            <a:ext cx="7488238" cy="1152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Örgütsel davranışı açıklamada neden sonuç ilişkisi tek başına yeterli değildir.</a:t>
            </a:r>
          </a:p>
        </p:txBody>
      </p:sp>
    </p:spTree>
  </p:cSld>
  <p:clrMapOvr>
    <a:masterClrMapping/>
  </p:clrMapOvr>
  <p:transition spd="slow">
    <p:strips dir="ld"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Başlık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18487" cy="1008063"/>
          </a:xfrm>
        </p:spPr>
        <p:txBody>
          <a:bodyPr/>
          <a:lstStyle/>
          <a:p>
            <a:pPr eaLnBrk="1" hangingPunct="1"/>
            <a:r>
              <a:rPr lang="tr-TR" altLang="tr-TR" smtClean="0"/>
              <a:t>Etkileşimcilik Modeli-2</a:t>
            </a:r>
          </a:p>
        </p:txBody>
      </p:sp>
      <p:sp>
        <p:nvSpPr>
          <p:cNvPr id="43011" name="İçerik Yer Tutucusu 2"/>
          <p:cNvSpPr>
            <a:spLocks noGrp="1"/>
          </p:cNvSpPr>
          <p:nvPr>
            <p:ph sz="quarter" idx="1"/>
          </p:nvPr>
        </p:nvSpPr>
        <p:spPr>
          <a:xfrm>
            <a:off x="323850" y="1557338"/>
            <a:ext cx="8362950" cy="4767262"/>
          </a:xfrm>
        </p:spPr>
        <p:txBody>
          <a:bodyPr/>
          <a:lstStyle/>
          <a:p>
            <a:pPr eaLnBrk="1" hangingPunct="1"/>
            <a:r>
              <a:rPr lang="tr-TR" altLang="tr-TR" smtClean="0"/>
              <a:t>Etkileşim modelindeki ilişkiler:</a:t>
            </a:r>
          </a:p>
        </p:txBody>
      </p:sp>
      <p:sp>
        <p:nvSpPr>
          <p:cNvPr id="4" name="Yuvarlatılmış Dikdörtgen 3"/>
          <p:cNvSpPr/>
          <p:nvPr/>
        </p:nvSpPr>
        <p:spPr>
          <a:xfrm>
            <a:off x="1258888" y="2062163"/>
            <a:ext cx="2305050" cy="122396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BİREY</a:t>
            </a:r>
          </a:p>
        </p:txBody>
      </p:sp>
      <p:sp>
        <p:nvSpPr>
          <p:cNvPr id="5" name="Yuvarlatılmış Dikdörtgen 4"/>
          <p:cNvSpPr/>
          <p:nvPr/>
        </p:nvSpPr>
        <p:spPr>
          <a:xfrm>
            <a:off x="1258888" y="4868863"/>
            <a:ext cx="2520950" cy="1223962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DURUMLAR</a:t>
            </a:r>
          </a:p>
        </p:txBody>
      </p:sp>
      <p:sp>
        <p:nvSpPr>
          <p:cNvPr id="6" name="Yuvarlatılmış Dikdörtgen 5"/>
          <p:cNvSpPr/>
          <p:nvPr/>
        </p:nvSpPr>
        <p:spPr>
          <a:xfrm>
            <a:off x="4787900" y="3213100"/>
            <a:ext cx="2376488" cy="1223963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DAVRANIŞ</a:t>
            </a:r>
          </a:p>
        </p:txBody>
      </p:sp>
      <p:cxnSp>
        <p:nvCxnSpPr>
          <p:cNvPr id="8" name="Düz Ok Bağlayıcısı 7"/>
          <p:cNvCxnSpPr/>
          <p:nvPr/>
        </p:nvCxnSpPr>
        <p:spPr>
          <a:xfrm flipH="1">
            <a:off x="1547813" y="3357563"/>
            <a:ext cx="431800" cy="15113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>
            <a:stCxn id="4" idx="2"/>
          </p:cNvCxnSpPr>
          <p:nvPr/>
        </p:nvCxnSpPr>
        <p:spPr>
          <a:xfrm>
            <a:off x="2411413" y="3286125"/>
            <a:ext cx="0" cy="15113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2916238" y="3357563"/>
            <a:ext cx="287337" cy="15113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 flipV="1">
            <a:off x="927100" y="3860800"/>
            <a:ext cx="3889375" cy="10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 flipH="1" flipV="1">
            <a:off x="3494088" y="3284538"/>
            <a:ext cx="73025" cy="165735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smtClean="0"/>
              <a:t>Sanayi Toplumun Krizi ve Yeni Örgüt Yaklaşımları-1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mtClean="0"/>
              <a:t>1970’li yıllar sanayi toplumun kitle üretiminin, kitle örgütlerinin krize girdiği yıllar olarak öner çıkar. Sanayi toplumun krize girmesine ve sanayi sonrası toplum/bigi toplumu/ postmodern toplum olarak adlandırılan yeni toplumun oluşumundan söz edilmektedir.</a:t>
            </a:r>
          </a:p>
          <a:p>
            <a:pPr lvl="1"/>
            <a:r>
              <a:rPr lang="tr-TR" smtClean="0"/>
              <a:t>Yeni teknolojilerin  ortaya çıkması</a:t>
            </a:r>
          </a:p>
          <a:p>
            <a:pPr lvl="1"/>
            <a:r>
              <a:rPr lang="tr-TR" smtClean="0"/>
              <a:t>Dünyada siyasal ve ekonomik alanda yaşanan neo-liberal hareketler</a:t>
            </a:r>
          </a:p>
          <a:p>
            <a:pPr lvl="1"/>
            <a:r>
              <a:rPr lang="tr-TR" smtClean="0"/>
              <a:t>Müşteri talepleri önem kazanıyor.</a:t>
            </a:r>
          </a:p>
          <a:p>
            <a:pPr lvl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4000" smtClean="0"/>
              <a:t>Sosyolojide ve Örgütsel Alanda Mikro Kuramların Yükselişi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mtClean="0"/>
              <a:t>Sanayi sonrası toplum/ bilgi toplumu tartışmalarının yaygınlaştığı dönemde sosyoloji kuramlarında da değişim yaşanmaktadır</a:t>
            </a:r>
          </a:p>
          <a:p>
            <a:r>
              <a:rPr lang="tr-TR" smtClean="0"/>
              <a:t>1980 ‘li yıllarda sosyoloji kuramları Amerikan sosyolojisinin etkisiyle küçük boy kuramların merkezi önem kazandığı görülür. </a:t>
            </a:r>
          </a:p>
          <a:p>
            <a:r>
              <a:rPr lang="tr-TR" smtClean="0"/>
              <a:t>Sosyoloji kuramlarında sanayi toplumun gelişim sürecinde büyük boy kuramlar, 1950’li yıllarda orta boy kuramlar öne çıkarken, 1980’li yıllar ise küçük boy kuramların egemenliği görülür.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Başlık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8075613" cy="1008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3200" b="1" smtClean="0"/>
              <a:t>ÖRGÜTSEL DAVRANIŞTA YENİ YAKLAŞIMLAR (1970-1990)</a:t>
            </a:r>
          </a:p>
        </p:txBody>
      </p:sp>
      <p:sp>
        <p:nvSpPr>
          <p:cNvPr id="44035" name="İçerik Yer Tutucusu 2"/>
          <p:cNvSpPr>
            <a:spLocks noGrp="1"/>
          </p:cNvSpPr>
          <p:nvPr>
            <p:ph sz="quarter" idx="1"/>
          </p:nvPr>
        </p:nvSpPr>
        <p:spPr>
          <a:xfrm>
            <a:off x="323850" y="1412875"/>
            <a:ext cx="8362950" cy="4911725"/>
          </a:xfrm>
        </p:spPr>
        <p:txBody>
          <a:bodyPr/>
          <a:lstStyle/>
          <a:p>
            <a:pPr marL="703263" lvl="2" indent="0" algn="just" eaLnBrk="1" hangingPunct="1">
              <a:buFont typeface="Wingdings 2" pitchFamily="18" charset="2"/>
              <a:buNone/>
            </a:pPr>
            <a:r>
              <a:rPr lang="tr-TR" altLang="tr-TR" b="1" u="sng" smtClean="0"/>
              <a:t>İnsan Kapitali/İnsani Sermaye  (Human Capital) Yaklaşımı</a:t>
            </a:r>
          </a:p>
          <a:p>
            <a:pPr marL="703263" lvl="2" indent="0" algn="just" eaLnBrk="1" hangingPunct="1">
              <a:buFont typeface="Wingdings 2" pitchFamily="18" charset="2"/>
              <a:buNone/>
            </a:pPr>
            <a:r>
              <a:rPr lang="tr-TR" altLang="tr-TR" smtClean="0"/>
              <a:t>1970’lerde insanı da bir para veya kapital olarak gören yaklaşım gelişmiştir. Bu yaklaşıma göre, insan bir üretim faktöründen öte bir üretim kaynağıdır. </a:t>
            </a:r>
          </a:p>
          <a:p>
            <a:pPr marL="703263" lvl="2" indent="0" algn="just" eaLnBrk="1" hangingPunct="1">
              <a:buFont typeface="Wingdings 2" pitchFamily="18" charset="2"/>
              <a:buNone/>
            </a:pPr>
            <a:r>
              <a:rPr lang="tr-TR" altLang="tr-TR" smtClean="0"/>
              <a:t>Bu kaynak yeterince geliştirilip kullanılırsa uzun dönem örgüt kar sağlar.</a:t>
            </a:r>
          </a:p>
          <a:p>
            <a:pPr marL="703263" lvl="2" indent="0" algn="just" eaLnBrk="1" hangingPunct="1">
              <a:buFont typeface="Wingdings 2" pitchFamily="18" charset="2"/>
              <a:buNone/>
            </a:pPr>
            <a:r>
              <a:rPr lang="tr-TR" altLang="tr-TR" smtClean="0"/>
              <a:t>Çalışanların zamanla geliştirdikleri beceri ve bilgiler örgütün önemli bir girdisidir ve korunmalı, değerlendirilmelidir.</a:t>
            </a:r>
          </a:p>
          <a:p>
            <a:pPr marL="703263" lvl="2" indent="0" algn="just" eaLnBrk="1" hangingPunct="1">
              <a:buFont typeface="Wingdings 2" pitchFamily="18" charset="2"/>
              <a:buNone/>
            </a:pPr>
            <a:endParaRPr lang="tr-TR" altLang="tr-TR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5364088" y="4437112"/>
            <a:ext cx="2286000" cy="20002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ContrastingLeftFacing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/>
        </p:spPr>
      </p:pic>
    </p:spTree>
  </p:cSld>
  <p:clrMapOvr>
    <a:masterClrMapping/>
  </p:clrMapOvr>
  <p:transition spd="slow">
    <p:strips dir="rd"/>
    <p:sndAc>
      <p:stSnd>
        <p:snd r:embed="rId3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Başlık 1"/>
          <p:cNvSpPr>
            <a:spLocks noGrp="1"/>
          </p:cNvSpPr>
          <p:nvPr>
            <p:ph type="title"/>
          </p:nvPr>
        </p:nvSpPr>
        <p:spPr>
          <a:xfrm>
            <a:off x="395288" y="476250"/>
            <a:ext cx="8158162" cy="9366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4400" smtClean="0"/>
              <a:t>Örgütsel Davranışta Yeni Gelişmeler</a:t>
            </a:r>
          </a:p>
        </p:txBody>
      </p:sp>
      <p:sp>
        <p:nvSpPr>
          <p:cNvPr id="45059" name="İçerik Yer Tutucusu 2"/>
          <p:cNvSpPr>
            <a:spLocks noGrp="1"/>
          </p:cNvSpPr>
          <p:nvPr>
            <p:ph sz="quarter" idx="1"/>
          </p:nvPr>
        </p:nvSpPr>
        <p:spPr>
          <a:xfrm>
            <a:off x="323850" y="1412875"/>
            <a:ext cx="8362950" cy="4911725"/>
          </a:xfrm>
        </p:spPr>
        <p:txBody>
          <a:bodyPr/>
          <a:lstStyle/>
          <a:p>
            <a:pPr eaLnBrk="1" hangingPunct="1"/>
            <a:r>
              <a:rPr lang="tr-TR" altLang="tr-TR" smtClean="0"/>
              <a:t>Örgütün uygun büyümesi ve küçülmesi</a:t>
            </a:r>
          </a:p>
          <a:p>
            <a:pPr eaLnBrk="1" hangingPunct="1"/>
            <a:r>
              <a:rPr lang="tr-TR" altLang="tr-TR" smtClean="0"/>
              <a:t>Çalışanların güçlendirilmesi</a:t>
            </a:r>
          </a:p>
          <a:p>
            <a:pPr eaLnBrk="1" hangingPunct="1"/>
            <a:r>
              <a:rPr lang="tr-TR" altLang="tr-TR" smtClean="0"/>
              <a:t>Performans’a göre ücret</a:t>
            </a:r>
          </a:p>
          <a:p>
            <a:pPr eaLnBrk="1" hangingPunct="1"/>
            <a:r>
              <a:rPr lang="tr-TR" altLang="tr-TR" smtClean="0"/>
              <a:t>Kaliteye bağlanma</a:t>
            </a:r>
          </a:p>
          <a:p>
            <a:pPr eaLnBrk="1" hangingPunct="1"/>
            <a:r>
              <a:rPr lang="tr-TR" altLang="tr-TR" smtClean="0"/>
              <a:t>Farklılaşmış İşgücü</a:t>
            </a:r>
          </a:p>
          <a:p>
            <a:pPr eaLnBrk="1" hangingPunct="1"/>
            <a:r>
              <a:rPr lang="tr-TR" altLang="tr-TR" smtClean="0"/>
              <a:t>Öğrenen örgütler</a:t>
            </a:r>
          </a:p>
        </p:txBody>
      </p:sp>
    </p:spTree>
  </p:cSld>
  <p:clrMapOvr>
    <a:masterClrMapping/>
  </p:clrMapOvr>
  <p:transition spd="slow">
    <p:wipe dir="r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704850"/>
            <a:ext cx="8147050" cy="708025"/>
          </a:xfrm>
        </p:spPr>
        <p:txBody>
          <a:bodyPr>
            <a:normAutofit fontScale="90000"/>
          </a:bodyPr>
          <a:lstStyle/>
          <a:p>
            <a:r>
              <a:rPr lang="tr-TR" altLang="tr-TR" sz="4400" b="1" smtClean="0"/>
              <a:t>SİSTEM YAKLAŞIMI-1</a:t>
            </a:r>
            <a:endParaRPr lang="tr-TR" sz="4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0825" y="1628775"/>
            <a:ext cx="8435975" cy="5040313"/>
          </a:xfrm>
          <a:ln w="28575"/>
        </p:spPr>
        <p:txBody>
          <a:bodyPr/>
          <a:lstStyle/>
          <a:p>
            <a:pPr marL="0" indent="0">
              <a:buFont typeface="Wingdings 2" pitchFamily="18" charset="2"/>
              <a:buNone/>
              <a:defRPr/>
            </a:pPr>
            <a:endParaRPr lang="tr-TR" dirty="0" smtClean="0"/>
          </a:p>
          <a:p>
            <a:pPr marL="0" indent="0">
              <a:buFont typeface="Wingdings 2" pitchFamily="18" charset="2"/>
              <a:buNone/>
              <a:defRPr/>
            </a:pPr>
            <a:endParaRPr lang="tr-TR" dirty="0" smtClean="0"/>
          </a:p>
          <a:p>
            <a:pPr>
              <a:defRPr/>
            </a:pPr>
            <a:r>
              <a:rPr lang="tr-TR" sz="2000" dirty="0" smtClean="0"/>
              <a:t>1950’li yıllar sosyoloji teorilerinde de önemli dönüşümlerin yaşandığı yıllardır:</a:t>
            </a:r>
          </a:p>
          <a:p>
            <a:pPr lvl="1">
              <a:defRPr/>
            </a:pPr>
            <a:r>
              <a:rPr lang="tr-TR" sz="2000" dirty="0" smtClean="0"/>
              <a:t>Klasik sosyoloji kuramlarının evrensel ve geneli kapsayıcı büyük boy kuramları yerini orta boy kuramlara bırakmaya başlar. </a:t>
            </a:r>
          </a:p>
          <a:p>
            <a:pPr lvl="1">
              <a:defRPr/>
            </a:pPr>
            <a:r>
              <a:rPr lang="tr-TR" sz="2000" dirty="0" smtClean="0"/>
              <a:t>Makro kuramların yerini, kurumsal düzeyde analizler alır. </a:t>
            </a:r>
          </a:p>
          <a:p>
            <a:pPr lvl="1">
              <a:defRPr/>
            </a:pPr>
            <a:r>
              <a:rPr lang="tr-TR" sz="2000" dirty="0" smtClean="0"/>
              <a:t>Bu yıllarda sosyolojide yapısal –</a:t>
            </a:r>
            <a:r>
              <a:rPr lang="tr-TR" sz="2000" dirty="0" err="1" smtClean="0"/>
              <a:t>fonksiyonalist</a:t>
            </a:r>
            <a:r>
              <a:rPr lang="tr-TR" sz="2000" dirty="0" smtClean="0"/>
              <a:t> yaklaşım kuramda oldukça etkili olmuştur. </a:t>
            </a:r>
          </a:p>
          <a:p>
            <a:pPr lvl="1">
              <a:defRPr/>
            </a:pPr>
            <a:r>
              <a:rPr lang="tr-TR" sz="2000" dirty="0" smtClean="0"/>
              <a:t>Yapısal –</a:t>
            </a:r>
            <a:r>
              <a:rPr lang="tr-TR" sz="2000" dirty="0" err="1" smtClean="0"/>
              <a:t>fonksiyonalist</a:t>
            </a:r>
            <a:r>
              <a:rPr lang="tr-TR" sz="2000" dirty="0" smtClean="0"/>
              <a:t> modelin gelişiminde </a:t>
            </a:r>
            <a:r>
              <a:rPr lang="tr-TR" sz="2000" dirty="0" err="1" smtClean="0"/>
              <a:t>Talcot</a:t>
            </a:r>
            <a:r>
              <a:rPr lang="tr-TR" sz="2000" dirty="0" smtClean="0"/>
              <a:t> </a:t>
            </a:r>
            <a:r>
              <a:rPr lang="tr-TR" sz="2000" dirty="0" err="1" smtClean="0"/>
              <a:t>Parsons’un</a:t>
            </a:r>
            <a:r>
              <a:rPr lang="tr-TR" sz="2000" dirty="0" smtClean="0"/>
              <a:t> (1902-1979) önemli rolü bulunmaktadır.</a:t>
            </a:r>
          </a:p>
          <a:p>
            <a:pPr lvl="1">
              <a:defRPr/>
            </a:pPr>
            <a:endParaRPr lang="tr-TR" sz="2000" dirty="0"/>
          </a:p>
        </p:txBody>
      </p:sp>
      <p:sp>
        <p:nvSpPr>
          <p:cNvPr id="4" name="Yuvarlatılmış Dikdörtgen 3"/>
          <p:cNvSpPr/>
          <p:nvPr/>
        </p:nvSpPr>
        <p:spPr>
          <a:xfrm>
            <a:off x="468313" y="1628775"/>
            <a:ext cx="8064500" cy="720725"/>
          </a:xfrm>
          <a:prstGeom prst="roundRect">
            <a:avLst>
              <a:gd name="adj" fmla="val 88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altLang="tr-TR" sz="1600" dirty="0">
                <a:solidFill>
                  <a:srgbClr val="FF0000"/>
                </a:solidFill>
              </a:rPr>
              <a:t>Sistem </a:t>
            </a:r>
            <a:r>
              <a:rPr lang="tr-TR" altLang="tr-TR" sz="1600" b="1" dirty="0"/>
              <a:t>birbiriyle ilgili parçaların bir bütün olarak fonksiyon görmesidir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tr-TR" sz="3600" b="1" smtClean="0"/>
              <a:t>Bilgi Yönetimi (Knowledge Management)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Bilgi örgüt yapısı içinde entelektüel kapital olarak görülür. Bu da üç sermayenin bileşimidir: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İnsan kapitali ( </a:t>
            </a:r>
            <a:r>
              <a:rPr lang="tr-TR" dirty="0" smtClean="0">
                <a:solidFill>
                  <a:srgbClr val="FF0000"/>
                </a:solidFill>
              </a:rPr>
              <a:t>çalışanların sahip oldukları, ürettikleri </a:t>
            </a:r>
            <a:r>
              <a:rPr lang="tr-TR" dirty="0" err="1" smtClean="0">
                <a:solidFill>
                  <a:srgbClr val="FF0000"/>
                </a:solidFill>
              </a:rPr>
              <a:t>becri</a:t>
            </a:r>
            <a:r>
              <a:rPr lang="tr-TR" dirty="0" smtClean="0">
                <a:solidFill>
                  <a:srgbClr val="FF0000"/>
                </a:solidFill>
              </a:rPr>
              <a:t>, tecrübe ve yaratıcılık</a:t>
            </a:r>
            <a:r>
              <a:rPr lang="tr-TR" dirty="0" smtClean="0"/>
              <a:t>)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Yapısal Kapital ( </a:t>
            </a:r>
            <a:r>
              <a:rPr lang="tr-TR" dirty="0" smtClean="0">
                <a:solidFill>
                  <a:srgbClr val="FF0000"/>
                </a:solidFill>
              </a:rPr>
              <a:t>bilginin bulunduğu, saklandığı örgüt sistemi ve yapısı</a:t>
            </a:r>
            <a:r>
              <a:rPr lang="tr-TR" dirty="0" smtClean="0"/>
              <a:t>)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Müşteri Kapitali (</a:t>
            </a:r>
            <a:r>
              <a:rPr lang="tr-TR" dirty="0" smtClean="0">
                <a:solidFill>
                  <a:srgbClr val="FF0000"/>
                </a:solidFill>
              </a:rPr>
              <a:t>tatmin  olmuş müşterilerden, şirkete malzeme sağlayan kimselerden ve diğer dışsal kaynaklardan elde edilen bir d</a:t>
            </a:r>
            <a:r>
              <a:rPr lang="tr-TR" dirty="0" smtClean="0"/>
              <a:t>eğer).</a:t>
            </a:r>
          </a:p>
          <a:p>
            <a:pPr marL="393192" lvl="1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dirty="0"/>
          </a:p>
        </p:txBody>
      </p:sp>
    </p:spTree>
  </p:cSld>
  <p:clrMapOvr>
    <a:masterClrMapping/>
  </p:clrMapOvr>
  <p:transition spd="slow">
    <p:strips dir="rd"/>
    <p:sndAc>
      <p:stSnd>
        <p:snd r:embed="rId3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b="1" smtClean="0"/>
              <a:t>SİSTEM YAKLAŞIMI-2</a:t>
            </a:r>
            <a:endParaRPr lang="tr-TR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mtClean="0"/>
              <a:t>Parsons, organizma benzetmesinin yanı sıra sistemler yaklaşımını da kullanır. </a:t>
            </a:r>
          </a:p>
          <a:p>
            <a:r>
              <a:rPr lang="tr-TR" smtClean="0"/>
              <a:t>Parsons, tüm toplumları oldukça farklı alt sistemlerden oluşan, hepsi karşılıklı ilişki ve bağımlılık içindeki bağımsız ve kendine yeten sistemler olarak görür.</a:t>
            </a:r>
          </a:p>
          <a:p>
            <a:r>
              <a:rPr lang="tr-TR" smtClean="0"/>
              <a:t>Bu bakış içinde, alt sistemlerin her biri belirli bir fonk siyonu yerine getirmekte ve sistemin devamı açısından önemli role sahip bulunmaktadır.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704850"/>
            <a:ext cx="8147050" cy="779463"/>
          </a:xfrm>
        </p:spPr>
        <p:txBody>
          <a:bodyPr>
            <a:normAutofit fontScale="90000"/>
          </a:bodyPr>
          <a:lstStyle/>
          <a:p>
            <a:r>
              <a:rPr lang="tr-TR" altLang="tr-TR" sz="4800" b="1" smtClean="0"/>
              <a:t>SİSTEM YAKLAŞIMI-3</a:t>
            </a:r>
            <a:endParaRPr lang="tr-TR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8313" y="1628775"/>
            <a:ext cx="8218487" cy="4518025"/>
          </a:xfrm>
        </p:spPr>
        <p:txBody>
          <a:bodyPr>
            <a:normAutofit/>
          </a:bodyPr>
          <a:lstStyle/>
          <a:p>
            <a:r>
              <a:rPr lang="tr-TR" smtClean="0"/>
              <a:t>Parson’ın toplumla ilgili temel varsayımları şunlardır;</a:t>
            </a:r>
          </a:p>
          <a:p>
            <a:pPr lvl="1"/>
            <a:r>
              <a:rPr lang="tr-TR" smtClean="0"/>
              <a:t>Sistemler, parçaları arasında iç bağlılığa ve bir düzene sahiptir.</a:t>
            </a:r>
          </a:p>
          <a:p>
            <a:pPr lvl="1"/>
            <a:r>
              <a:rPr lang="tr-TR" smtClean="0"/>
              <a:t>Sistemler kendi kendilerini onarma ve dengeye getirme  eğilimi taşırlar</a:t>
            </a:r>
          </a:p>
          <a:p>
            <a:pPr lvl="1"/>
            <a:r>
              <a:rPr lang="tr-TR" smtClean="0"/>
              <a:t>Sistemler statik olabilecekleri gibi, değişim süreci belirli bir düzen içinde de gerçekleşebilir.</a:t>
            </a:r>
          </a:p>
          <a:p>
            <a:pPr lvl="1"/>
            <a:r>
              <a:rPr lang="tr-TR" smtClean="0"/>
              <a:t> Sistemin bir parçasının doğası, diğer parçaları da etkiler.</a:t>
            </a:r>
          </a:p>
          <a:p>
            <a:pPr lvl="1"/>
            <a:r>
              <a:rPr lang="tr-TR" smtClean="0"/>
              <a:t>Parçalanma ve bütünleşme, sistemin dengesi için iki yaşamsal süreçtir.</a:t>
            </a:r>
          </a:p>
          <a:p>
            <a:pPr lvl="1"/>
            <a:r>
              <a:rPr lang="tr-TR" smtClean="0"/>
              <a:t>Sistemler, değişme eğilimlerini kontrol ederler.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704850"/>
            <a:ext cx="8147050" cy="852488"/>
          </a:xfrm>
        </p:spPr>
        <p:txBody>
          <a:bodyPr/>
          <a:lstStyle/>
          <a:p>
            <a:r>
              <a:rPr lang="tr-TR" altLang="tr-TR" sz="4400" b="1" smtClean="0"/>
              <a:t>SİSTEM YAKLAŞIMI-4</a:t>
            </a:r>
            <a:endParaRPr lang="tr-TR" sz="4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850" y="1557338"/>
            <a:ext cx="8362950" cy="5111750"/>
          </a:xfrm>
        </p:spPr>
        <p:txBody>
          <a:bodyPr/>
          <a:lstStyle/>
          <a:p>
            <a:r>
              <a:rPr lang="tr-TR" sz="2400" smtClean="0"/>
              <a:t>1950’li yıllarda örgüt kuramlarında sistem yaklaşımı öne çıkmaktadır. Bu yaklaşıma göre örgüt birbirleriyle etkileşimi olan ve birbirlerine bağımlı alt sistemlerden oluşan yapılardır. </a:t>
            </a:r>
          </a:p>
          <a:p>
            <a:r>
              <a:rPr lang="tr-TR" sz="2400" smtClean="0"/>
              <a:t>Yapısal fonksiyonalist modelin organizma metaforu örgütler için de geçerlidir.</a:t>
            </a:r>
          </a:p>
          <a:p>
            <a:r>
              <a:rPr lang="tr-TR" sz="2400" smtClean="0"/>
              <a:t>Örgütlerde alt sistemlerden meydana gelmekte ve bir sorun örgütün diğer sistemlerini de etkilemektedir.</a:t>
            </a:r>
          </a:p>
          <a:p>
            <a:r>
              <a:rPr lang="tr-TR" sz="2400" smtClean="0"/>
              <a:t>Açık ve kapalı sistemler, sistem yaklaşımında öne çıkan kavramlardır.</a:t>
            </a:r>
          </a:p>
          <a:p>
            <a:r>
              <a:rPr lang="tr-TR" sz="2400" smtClean="0"/>
              <a:t>Değişen ihtiyaçlara kendilerini uydurabilen örgütler açık sistem olarak tanımlanabilir</a:t>
            </a:r>
            <a:r>
              <a:rPr lang="tr-T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8313" y="704850"/>
            <a:ext cx="8218487" cy="852488"/>
          </a:xfrm>
        </p:spPr>
        <p:txBody>
          <a:bodyPr/>
          <a:lstStyle/>
          <a:p>
            <a:r>
              <a:rPr lang="tr-TR" altLang="tr-TR" sz="4400" b="1" smtClean="0"/>
              <a:t>SİSTEM YAKLAŞIMI-5</a:t>
            </a:r>
            <a:endParaRPr lang="tr-TR" sz="4400" smtClean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1700213"/>
            <a:ext cx="8291512" cy="4624387"/>
          </a:xfrm>
        </p:spPr>
        <p:txBody>
          <a:bodyPr>
            <a:normAutofit/>
          </a:bodyPr>
          <a:lstStyle/>
          <a:p>
            <a:r>
              <a:rPr lang="tr-TR" smtClean="0"/>
              <a:t>Örgüt birbirine bağlı çeşitli kısımlardan oluşan ve çevresiyle etkileşim içinde bulunan bir bütün oalrak incelenir. </a:t>
            </a:r>
          </a:p>
          <a:p>
            <a:r>
              <a:rPr lang="tr-TR" smtClean="0"/>
              <a:t>Kapalı sistemlerde dış çevreden söz edilmez ve örgütün sadece yapı ve fonksiyonları dikkate alınır.</a:t>
            </a:r>
          </a:p>
          <a:p>
            <a:r>
              <a:rPr lang="tr-TR" smtClean="0"/>
              <a:t>Sistem yaklaşımın örgütsel açıdan değerlendirildiğinde önemi örgütün birbirini bütünleyen sistemlerden oluştuğu noktasına vurgu yapmasıdır.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Başlık 1"/>
          <p:cNvSpPr>
            <a:spLocks noGrp="1"/>
          </p:cNvSpPr>
          <p:nvPr>
            <p:ph type="title"/>
          </p:nvPr>
        </p:nvSpPr>
        <p:spPr>
          <a:xfrm>
            <a:off x="250825" y="765175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4800" b="1" smtClean="0"/>
              <a:t>SİSTEM YAKLAŞIMI-6</a:t>
            </a:r>
          </a:p>
        </p:txBody>
      </p:sp>
      <p:sp>
        <p:nvSpPr>
          <p:cNvPr id="36867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1935163"/>
            <a:ext cx="8291512" cy="45894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dirty="0" smtClean="0"/>
              <a:t>Örgüt sistemi çevreden dört girdi alır:</a:t>
            </a:r>
          </a:p>
          <a:p>
            <a:pPr lvl="2" eaLnBrk="1" hangingPunct="1">
              <a:defRPr/>
            </a:pPr>
            <a:r>
              <a:rPr lang="tr-TR" altLang="tr-TR" dirty="0" smtClean="0"/>
              <a:t>Materyal,</a:t>
            </a:r>
          </a:p>
          <a:p>
            <a:pPr lvl="2" eaLnBrk="1" hangingPunct="1">
              <a:defRPr/>
            </a:pPr>
            <a:r>
              <a:rPr lang="tr-TR" altLang="tr-TR" dirty="0" smtClean="0"/>
              <a:t>İnsan</a:t>
            </a:r>
          </a:p>
          <a:p>
            <a:pPr lvl="2" eaLnBrk="1" hangingPunct="1">
              <a:defRPr/>
            </a:pPr>
            <a:r>
              <a:rPr lang="tr-TR" altLang="tr-TR" dirty="0" smtClean="0"/>
              <a:t>Finans</a:t>
            </a:r>
          </a:p>
          <a:p>
            <a:pPr lvl="2" eaLnBrk="1" hangingPunct="1">
              <a:defRPr/>
            </a:pPr>
            <a:r>
              <a:rPr lang="tr-TR" altLang="tr-TR" dirty="0" smtClean="0"/>
              <a:t>Bilgi</a:t>
            </a:r>
          </a:p>
          <a:p>
            <a:pPr marL="668337" lvl="2" indent="0" eaLnBrk="1" hangingPunct="1">
              <a:buFont typeface="Wingdings 2" pitchFamily="18" charset="2"/>
              <a:buNone/>
              <a:defRPr/>
            </a:pPr>
            <a:endParaRPr lang="tr-TR" altLang="tr-TR" dirty="0" smtClean="0"/>
          </a:p>
          <a:p>
            <a:pPr marL="668337" lvl="2" indent="0" eaLnBrk="1" hangingPunct="1">
              <a:buFont typeface="Wingdings 2" pitchFamily="18" charset="2"/>
              <a:buNone/>
              <a:defRPr/>
            </a:pPr>
            <a:r>
              <a:rPr lang="tr-TR" altLang="tr-TR" dirty="0" smtClean="0"/>
              <a:t>Örgüt açısından iki nokta önem taşır,</a:t>
            </a:r>
          </a:p>
          <a:p>
            <a:pPr marL="668337" lvl="2" indent="0" eaLnBrk="1" hangingPunct="1">
              <a:buFont typeface="Wingdings 2" pitchFamily="18" charset="2"/>
              <a:buNone/>
              <a:defRPr/>
            </a:pPr>
            <a:r>
              <a:rPr lang="tr-TR" altLang="tr-TR" dirty="0" smtClean="0"/>
              <a:t>1- örgüt kendi içerisinde etkileşim ve birbirine bağımlı olan alt sistemlerden oluşmaktadır.</a:t>
            </a:r>
          </a:p>
          <a:p>
            <a:pPr marL="668337" lvl="2" indent="0" eaLnBrk="1" hangingPunct="1">
              <a:buFont typeface="Wingdings 2" pitchFamily="18" charset="2"/>
              <a:buNone/>
              <a:defRPr/>
            </a:pPr>
            <a:r>
              <a:rPr lang="tr-TR" altLang="tr-TR" dirty="0" smtClean="0"/>
              <a:t>2-Örgüt, kendisini çevreleyen daha büyük bir toplumsal sistemin bir alt sistemini oluşturur. Bu bağlamda da kendisi dışında yaşanan gelişmelerden etkilenir.</a:t>
            </a:r>
          </a:p>
          <a:p>
            <a:pPr eaLnBrk="1" hangingPunct="1">
              <a:defRPr/>
            </a:pPr>
            <a:endParaRPr lang="tr-TR" altLang="tr-TR" dirty="0" smtClean="0"/>
          </a:p>
        </p:txBody>
      </p:sp>
    </p:spTree>
  </p:cSld>
  <p:clrMapOvr>
    <a:masterClrMapping/>
  </p:clrMapOvr>
  <p:transition spd="slow">
    <p:wipe dir="d"/>
    <p:sndAc>
      <p:stSnd>
        <p:snd r:embed="rId3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Başlık 1"/>
          <p:cNvSpPr>
            <a:spLocks noGrp="1"/>
          </p:cNvSpPr>
          <p:nvPr>
            <p:ph type="title"/>
          </p:nvPr>
        </p:nvSpPr>
        <p:spPr>
          <a:xfrm>
            <a:off x="876300" y="333375"/>
            <a:ext cx="8178800" cy="1233488"/>
          </a:xfrm>
        </p:spPr>
        <p:txBody>
          <a:bodyPr/>
          <a:lstStyle/>
          <a:p>
            <a:pPr eaLnBrk="1" hangingPunct="1"/>
            <a:r>
              <a:rPr lang="tr-TR" altLang="tr-TR" sz="4400" b="1" smtClean="0"/>
              <a:t>SİSTEM YAKLAŞIMI-7</a:t>
            </a:r>
            <a:endParaRPr lang="tr-TR" altLang="tr-TR" sz="4400" smtClean="0"/>
          </a:p>
        </p:txBody>
      </p:sp>
      <p:sp>
        <p:nvSpPr>
          <p:cNvPr id="37891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1557338"/>
            <a:ext cx="8291512" cy="4767262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tr-TR" altLang="tr-TR" smtClean="0"/>
              <a:t>			SİSTEM KURAMI</a:t>
            </a:r>
          </a:p>
        </p:txBody>
      </p:sp>
      <p:sp>
        <p:nvSpPr>
          <p:cNvPr id="6" name="Oval 5"/>
          <p:cNvSpPr/>
          <p:nvPr/>
        </p:nvSpPr>
        <p:spPr>
          <a:xfrm>
            <a:off x="1042988" y="3141663"/>
            <a:ext cx="2016125" cy="2232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Girdiler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1600" dirty="0"/>
              <a:t>Materyal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1600" dirty="0"/>
              <a:t>İnsan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1600" dirty="0"/>
              <a:t>Finans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1600" dirty="0"/>
              <a:t>Bilgi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1600" dirty="0"/>
              <a:t>(cevreden)</a:t>
            </a:r>
          </a:p>
        </p:txBody>
      </p:sp>
      <p:sp>
        <p:nvSpPr>
          <p:cNvPr id="8" name="Oval 7"/>
          <p:cNvSpPr/>
          <p:nvPr/>
        </p:nvSpPr>
        <p:spPr>
          <a:xfrm>
            <a:off x="5741988" y="3313113"/>
            <a:ext cx="2016125" cy="2212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Çıktılar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1600" dirty="0"/>
              <a:t>Ürün ve servis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1600" dirty="0"/>
              <a:t>Kar/zara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1600" dirty="0"/>
              <a:t>Çalışanların Davranışları İlave Bilgi (çevreye) </a:t>
            </a:r>
          </a:p>
        </p:txBody>
      </p:sp>
      <p:cxnSp>
        <p:nvCxnSpPr>
          <p:cNvPr id="10" name="Düz Bağlayıcı 9"/>
          <p:cNvCxnSpPr/>
          <p:nvPr/>
        </p:nvCxnSpPr>
        <p:spPr>
          <a:xfrm>
            <a:off x="2051050" y="2636838"/>
            <a:ext cx="4465638" cy="0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>
            <a:endCxn id="6" idx="0"/>
          </p:cNvCxnSpPr>
          <p:nvPr/>
        </p:nvCxnSpPr>
        <p:spPr>
          <a:xfrm>
            <a:off x="2051050" y="2636838"/>
            <a:ext cx="0" cy="504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6516688" y="2636838"/>
            <a:ext cx="0" cy="720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3059113" y="4257675"/>
            <a:ext cx="273685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898" name="Metin kutusu 20"/>
          <p:cNvSpPr txBox="1">
            <a:spLocks noChangeArrowheads="1"/>
          </p:cNvSpPr>
          <p:nvPr/>
        </p:nvSpPr>
        <p:spPr bwMode="auto">
          <a:xfrm>
            <a:off x="3563938" y="2349500"/>
            <a:ext cx="17287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tr-TR">
                <a:latin typeface="Constantia" pitchFamily="18" charset="0"/>
              </a:rPr>
              <a:t>Geri Bildirim</a:t>
            </a:r>
          </a:p>
        </p:txBody>
      </p:sp>
      <p:sp>
        <p:nvSpPr>
          <p:cNvPr id="37899" name="Metin kutusu 21"/>
          <p:cNvSpPr txBox="1">
            <a:spLocks noChangeArrowheads="1"/>
          </p:cNvSpPr>
          <p:nvPr/>
        </p:nvSpPr>
        <p:spPr bwMode="auto">
          <a:xfrm>
            <a:off x="3203575" y="3913188"/>
            <a:ext cx="24479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tr-TR" sz="1600">
                <a:latin typeface="Constantia" pitchFamily="18" charset="0"/>
              </a:rPr>
              <a:t>Dönüşüm Tekonolojisi</a:t>
            </a:r>
          </a:p>
        </p:txBody>
      </p:sp>
      <p:sp>
        <p:nvSpPr>
          <p:cNvPr id="47116" name="Metin kutusu 23"/>
          <p:cNvSpPr txBox="1">
            <a:spLocks noChangeArrowheads="1"/>
          </p:cNvSpPr>
          <p:nvPr/>
        </p:nvSpPr>
        <p:spPr bwMode="auto">
          <a:xfrm>
            <a:off x="900113" y="5805488"/>
            <a:ext cx="66246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tr-TR" sz="1400">
                <a:latin typeface="Constantia" pitchFamily="18" charset="0"/>
              </a:rPr>
              <a:t>Kaynak: R.W. Griffin. Management,2.nd. Adi: Boston, Houghton and Miffin. 1987</a:t>
            </a:r>
          </a:p>
        </p:txBody>
      </p:sp>
    </p:spTree>
  </p:cSld>
  <p:clrMapOvr>
    <a:masterClrMapping/>
  </p:clrMapOvr>
  <p:transition spd="slow">
    <p:wipe dir="d"/>
    <p:sndAc>
      <p:stSnd>
        <p:snd r:embed="rId3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6" grpId="0" animBg="1"/>
      <p:bldP spid="8" grpId="0" animBg="1"/>
      <p:bldP spid="37898" grpId="0"/>
      <p:bldP spid="3789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Başlık 1"/>
          <p:cNvSpPr>
            <a:spLocks noGrp="1"/>
          </p:cNvSpPr>
          <p:nvPr>
            <p:ph type="title"/>
          </p:nvPr>
        </p:nvSpPr>
        <p:spPr>
          <a:xfrm>
            <a:off x="539750" y="549275"/>
            <a:ext cx="8147050" cy="935038"/>
          </a:xfrm>
        </p:spPr>
        <p:txBody>
          <a:bodyPr/>
          <a:lstStyle/>
          <a:p>
            <a:pPr eaLnBrk="1" hangingPunct="1"/>
            <a:r>
              <a:rPr lang="tr-TR" altLang="tr-TR" sz="4400" b="1" smtClean="0"/>
              <a:t>SİSTEM YAKLAŞIMI-8</a:t>
            </a:r>
            <a:endParaRPr lang="tr-TR" altLang="tr-TR" sz="4400" smtClean="0"/>
          </a:p>
        </p:txBody>
      </p:sp>
      <p:sp>
        <p:nvSpPr>
          <p:cNvPr id="38915" name="İçerik Yer Tutucusu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8218487" cy="4840287"/>
          </a:xfrm>
        </p:spPr>
        <p:txBody>
          <a:bodyPr/>
          <a:lstStyle/>
          <a:p>
            <a:pPr eaLnBrk="1" hangingPunct="1"/>
            <a:r>
              <a:rPr lang="tr-TR" altLang="tr-TR" sz="2400" smtClean="0"/>
              <a:t>Sistem yaklaşımında olayları bir tek nedene bağlamanın güçlüğü veya imkansızlığı söz konusudur. </a:t>
            </a:r>
          </a:p>
          <a:p>
            <a:pPr eaLnBrk="1" hangingPunct="1"/>
            <a:r>
              <a:rPr lang="tr-TR" altLang="tr-TR" sz="2400" smtClean="0"/>
              <a:t>Olaylar arasında ilişki kurma zorunluluğu vardır. Bu zorunluluk sistem yaklaşımını ortaya çıkarır.</a:t>
            </a:r>
          </a:p>
          <a:p>
            <a:pPr eaLnBrk="1" hangingPunct="1"/>
            <a:r>
              <a:rPr lang="tr-TR" altLang="tr-TR" sz="2400" smtClean="0"/>
              <a:t>Kısacası sistem olaylara neden olan birçok faktörün karmaşık bir ilişkisidir.</a:t>
            </a:r>
          </a:p>
          <a:p>
            <a:pPr eaLnBrk="1" hangingPunct="1"/>
            <a:r>
              <a:rPr lang="tr-TR" altLang="tr-TR" sz="2400" smtClean="0"/>
              <a:t>Her şey bir diğer şeyle ilgilidir tezi bu yaklaşımın temelidir.</a:t>
            </a:r>
          </a:p>
          <a:p>
            <a:pPr eaLnBrk="1" hangingPunct="1"/>
            <a:r>
              <a:rPr lang="tr-TR" altLang="tr-TR" sz="2400" smtClean="0"/>
              <a:t>Örgütler birçok sistemin bir arada bulunmasından meydana gelir. (örn: iş akışı, ödüllendirme, iletişim ağı..)</a:t>
            </a:r>
          </a:p>
        </p:txBody>
      </p:sp>
    </p:spTree>
  </p:cSld>
  <p:clrMapOvr>
    <a:masterClrMapping/>
  </p:clrMapOvr>
  <p:transition spd="slow">
    <p:wipe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1039</Words>
  <Application>Microsoft Office PowerPoint</Application>
  <PresentationFormat>Ekran Gösterisi (4:3)</PresentationFormat>
  <Paragraphs>151</Paragraphs>
  <Slides>20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Cumba</vt:lpstr>
      <vt:lpstr>Sistem Yaklaşımı ve Etkileşimcilik Modeli</vt:lpstr>
      <vt:lpstr>SİSTEM YAKLAŞIMI-1</vt:lpstr>
      <vt:lpstr>SİSTEM YAKLAŞIMI-2</vt:lpstr>
      <vt:lpstr>SİSTEM YAKLAŞIMI-3</vt:lpstr>
      <vt:lpstr>SİSTEM YAKLAŞIMI-4</vt:lpstr>
      <vt:lpstr>SİSTEM YAKLAŞIMI-5</vt:lpstr>
      <vt:lpstr>SİSTEM YAKLAŞIMI-6</vt:lpstr>
      <vt:lpstr>SİSTEM YAKLAŞIMI-7</vt:lpstr>
      <vt:lpstr>SİSTEM YAKLAŞIMI-8</vt:lpstr>
      <vt:lpstr>SİSTEM YAKLAŞIMI-9</vt:lpstr>
      <vt:lpstr>SİSTEM YAKLAŞIMI-10</vt:lpstr>
      <vt:lpstr>Durumsallık Modeli</vt:lpstr>
      <vt:lpstr>Evrensel ve Durumsallık Modelleri</vt:lpstr>
      <vt:lpstr>Etkileşimcilik Modeli-1</vt:lpstr>
      <vt:lpstr>Etkileşimcilik Modeli-2</vt:lpstr>
      <vt:lpstr>Sanayi Toplumun Krizi ve Yeni Örgüt Yaklaşımları-1</vt:lpstr>
      <vt:lpstr>Sosyolojide ve Örgütsel Alanda Mikro Kuramların Yükselişi</vt:lpstr>
      <vt:lpstr>ÖRGÜTSEL DAVRANIŞTA YENİ YAKLAŞIMLAR (1970-1990)</vt:lpstr>
      <vt:lpstr>Örgütsel Davranışta Yeni Gelişmeler</vt:lpstr>
      <vt:lpstr>Bilgi Yönetimi (Knowledge Management)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Yaklaşımı ve Etkileşimcilik Modeli</dc:title>
  <dc:creator>irem yilmaz</dc:creator>
  <cp:lastModifiedBy>iremyilmaz</cp:lastModifiedBy>
  <cp:revision>1</cp:revision>
  <dcterms:created xsi:type="dcterms:W3CDTF">2018-04-04T19:19:44Z</dcterms:created>
  <dcterms:modified xsi:type="dcterms:W3CDTF">2018-04-04T19:20:49Z</dcterms:modified>
</cp:coreProperties>
</file>