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05" r:id="rId4"/>
    <p:sldMasterId id="2147483720" r:id="rId5"/>
    <p:sldMasterId id="2147483735" r:id="rId6"/>
  </p:sldMasterIdLst>
  <p:sldIdLst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8026584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57623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6884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70485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489349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99476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85794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953232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236199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13075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50319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08639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8603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68201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790379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6208907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93791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270690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429104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46474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30302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675554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629340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672894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051614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941626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731121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2362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715898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1246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611136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32764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3176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50569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469001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561386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933582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79087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021987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222475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779285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952809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94730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244306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166728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772210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7981208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657762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910206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14094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052959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648124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057509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685466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7676560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24065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863670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294663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8913922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571591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904604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5551376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6911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341972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829434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7295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970480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139762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A1C137D1-56BD-4735-A36B-FAA1C355F5B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503302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909C2-4B08-4351-B603-9C997A19FB6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857457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35B56BE-3F42-4218-9481-FFB4A0FDE40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9549721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BC423-6606-4435-B239-6C32621016D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3123104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72EE6-D21E-4C6F-B0CA-A94D1C1841E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1838961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BB78-094C-45B8-8B6A-4FEF04124A9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339839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BEB1B-5275-4BAC-B77C-A360658DAE1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263698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962421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994337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66A53-8443-400E-B42F-D20A82400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231708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5B783-B71E-4997-8EC9-BD8143C764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776959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D1085-74AE-4791-A540-FED1DE85089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6932162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719263"/>
            <a:ext cx="10972800" cy="4411662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E3E7-D525-4059-84EE-B41EFE51CD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39248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20288-06AF-4DE5-A3DE-92B310859A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6303796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92D87-3BA8-4E0F-8B6A-0146474C671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6834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9EE5C-2886-46E5-A9B2-8AA58AD70A71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7278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455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262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363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351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097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2674331-2EEC-469B-8FA8-BD8134DDC476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5401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Unvan 1"/>
          <p:cNvSpPr>
            <a:spLocks noGrp="1"/>
          </p:cNvSpPr>
          <p:nvPr>
            <p:ph type="title"/>
          </p:nvPr>
        </p:nvSpPr>
        <p:spPr>
          <a:xfrm>
            <a:off x="1981200" y="1033153"/>
            <a:ext cx="8229600" cy="985652"/>
          </a:xfrm>
        </p:spPr>
        <p:txBody>
          <a:bodyPr/>
          <a:lstStyle/>
          <a:p>
            <a:pPr algn="just"/>
            <a:r>
              <a:rPr lang="tr-TR" altLang="tr-TR" sz="3600" dirty="0">
                <a:latin typeface="Book Antiqua" panose="02040602050305030304" pitchFamily="18" charset="0"/>
              </a:rPr>
              <a:t>Vücut Kompozisyonunun Saptanması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3149" y="2766951"/>
            <a:ext cx="9645466" cy="3348842"/>
          </a:xfrm>
        </p:spPr>
        <p:txBody>
          <a:bodyPr/>
          <a:lstStyle/>
          <a:p>
            <a:pPr algn="just">
              <a:lnSpc>
                <a:spcPct val="150000"/>
              </a:lnSpc>
              <a:defRPr/>
            </a:pPr>
            <a:r>
              <a:rPr lang="tr-TR" sz="3600" i="1" dirty="0" smtClean="0">
                <a:latin typeface="Book Antiqua" panose="02040602050305030304" pitchFamily="18" charset="0"/>
              </a:rPr>
              <a:t>Direkt</a:t>
            </a:r>
            <a:r>
              <a:rPr lang="tr-TR" sz="3600" dirty="0" smtClean="0">
                <a:latin typeface="Book Antiqua" panose="02040602050305030304" pitchFamily="18" charset="0"/>
              </a:rPr>
              <a:t> ve </a:t>
            </a:r>
            <a:r>
              <a:rPr lang="tr-TR" sz="3600" i="1" dirty="0" err="1" smtClean="0">
                <a:latin typeface="Book Antiqua" panose="02040602050305030304" pitchFamily="18" charset="0"/>
              </a:rPr>
              <a:t>indirekt</a:t>
            </a:r>
            <a:r>
              <a:rPr lang="tr-TR" sz="3600" dirty="0" smtClean="0">
                <a:latin typeface="Book Antiqua" panose="02040602050305030304" pitchFamily="18" charset="0"/>
              </a:rPr>
              <a:t> ölçümler olmak üzere iki yaklaşım vardır.</a:t>
            </a:r>
            <a:endParaRPr lang="tr-TR" sz="3600" dirty="0">
              <a:latin typeface="Book Antiqua" panose="02040602050305030304" pitchFamily="18" charset="0"/>
            </a:endParaRPr>
          </a:p>
          <a:p>
            <a:pPr marL="0" indent="0" algn="just">
              <a:buNone/>
              <a:defRPr/>
            </a:pPr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421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092530"/>
            <a:ext cx="10972800" cy="5232072"/>
          </a:xfrm>
        </p:spPr>
        <p:txBody>
          <a:bodyPr/>
          <a:lstStyle/>
          <a:p>
            <a:pPr lvl="0" algn="just">
              <a:lnSpc>
                <a:spcPct val="150000"/>
              </a:lnSpc>
              <a:defRPr/>
            </a:pPr>
            <a:r>
              <a:rPr lang="tr-TR" sz="3200" i="1" dirty="0">
                <a:solidFill>
                  <a:prstClr val="black"/>
                </a:solidFill>
                <a:latin typeface="Book Antiqua" panose="02040602050305030304" pitchFamily="18" charset="0"/>
              </a:rPr>
              <a:t>Direkt ölçüm</a:t>
            </a:r>
            <a:r>
              <a:rPr 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; hayvan ve insan kadavraları üzerinde, doku miktarlarının niceliksel belirlenmesini içerir</a:t>
            </a:r>
            <a:r>
              <a:rPr lang="tr-TR" sz="32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.</a:t>
            </a:r>
            <a:endParaRPr lang="tr-TR" sz="3200" i="1" dirty="0" smtClean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lvl="0" algn="just">
              <a:lnSpc>
                <a:spcPct val="150000"/>
              </a:lnSpc>
              <a:defRPr/>
            </a:pPr>
            <a:r>
              <a:rPr lang="tr-TR" sz="3200" i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İndirekt </a:t>
            </a:r>
            <a:r>
              <a:rPr lang="tr-TR" sz="3200" i="1" dirty="0">
                <a:solidFill>
                  <a:prstClr val="black"/>
                </a:solidFill>
                <a:latin typeface="Book Antiqua" panose="02040602050305030304" pitchFamily="18" charset="0"/>
              </a:rPr>
              <a:t>ölçümler </a:t>
            </a:r>
            <a:r>
              <a:rPr 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ise; hidrostatik tartım, </a:t>
            </a:r>
            <a:r>
              <a:rPr lang="tr-TR" sz="3200" dirty="0" err="1">
                <a:solidFill>
                  <a:prstClr val="black"/>
                </a:solidFill>
                <a:latin typeface="Book Antiqua" panose="02040602050305030304" pitchFamily="18" charset="0"/>
              </a:rPr>
              <a:t>antropometrik</a:t>
            </a:r>
            <a:r>
              <a:rPr 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ölçümler, bilgisayarlı tomografi (BT), </a:t>
            </a:r>
            <a:r>
              <a:rPr lang="tr-TR" sz="3200" dirty="0" err="1">
                <a:solidFill>
                  <a:prstClr val="black"/>
                </a:solidFill>
                <a:latin typeface="Book Antiqua" panose="02040602050305030304" pitchFamily="18" charset="0"/>
              </a:rPr>
              <a:t>kantitaif</a:t>
            </a:r>
            <a:r>
              <a:rPr 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tr-TR" sz="3200" dirty="0" err="1">
                <a:solidFill>
                  <a:prstClr val="black"/>
                </a:solidFill>
                <a:latin typeface="Book Antiqua" panose="02040602050305030304" pitchFamily="18" charset="0"/>
              </a:rPr>
              <a:t>ultrasonik</a:t>
            </a:r>
            <a:r>
              <a:rPr 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ölçüm (KUS), </a:t>
            </a:r>
            <a:r>
              <a:rPr lang="tr-TR" sz="3200" dirty="0" err="1">
                <a:solidFill>
                  <a:prstClr val="black"/>
                </a:solidFill>
                <a:latin typeface="Book Antiqua" panose="02040602050305030304" pitchFamily="18" charset="0"/>
              </a:rPr>
              <a:t>biyoelektriksel</a:t>
            </a:r>
            <a:r>
              <a:rPr 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tr-TR" sz="3200" dirty="0" err="1">
                <a:solidFill>
                  <a:prstClr val="black"/>
                </a:solidFill>
                <a:latin typeface="Book Antiqua" panose="02040602050305030304" pitchFamily="18" charset="0"/>
              </a:rPr>
              <a:t>impedans</a:t>
            </a:r>
            <a:r>
              <a:rPr 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 analizi (BİA) gibi yöntemleri içermektedir.</a:t>
            </a:r>
          </a:p>
          <a:p>
            <a:pPr>
              <a:lnSpc>
                <a:spcPct val="150000"/>
              </a:lnSpc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13159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436914"/>
            <a:ext cx="10972800" cy="4887687"/>
          </a:xfrm>
        </p:spPr>
        <p:txBody>
          <a:bodyPr/>
          <a:lstStyle/>
          <a:p>
            <a:pPr lvl="0" algn="just">
              <a:lnSpc>
                <a:spcPct val="150000"/>
              </a:lnSpc>
              <a:defRPr/>
            </a:pPr>
            <a:r>
              <a:rPr lang="tr-TR" sz="3200" dirty="0">
                <a:solidFill>
                  <a:prstClr val="black"/>
                </a:solidFill>
                <a:latin typeface="Book Antiqua" panose="02040602050305030304" pitchFamily="18" charset="0"/>
              </a:rPr>
              <a:t>Sporcularda vücut kompozisyonu değerlendirilirken, sadece referans değerlere bakılmaması sporcuların kendi değerleri arasındaki değişimlerin de göz önünde bulundurulması gerekmektedir.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5842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Unvan 1"/>
          <p:cNvSpPr>
            <a:spLocks noGrp="1"/>
          </p:cNvSpPr>
          <p:nvPr>
            <p:ph type="title"/>
          </p:nvPr>
        </p:nvSpPr>
        <p:spPr>
          <a:xfrm>
            <a:off x="1981200" y="704851"/>
            <a:ext cx="8229600" cy="779463"/>
          </a:xfrm>
        </p:spPr>
        <p:txBody>
          <a:bodyPr/>
          <a:lstStyle/>
          <a:p>
            <a:r>
              <a:rPr lang="tr-TR" altLang="tr-TR" sz="4800">
                <a:solidFill>
                  <a:schemeClr val="accent1"/>
                </a:solidFill>
              </a:rPr>
              <a:t> </a:t>
            </a:r>
            <a:r>
              <a:rPr lang="tr-TR" altLang="tr-TR" sz="540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Vücut tipi (somatip)</a:t>
            </a:r>
            <a:endParaRPr lang="tr-TR" altLang="tr-TR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9403" y="1450975"/>
            <a:ext cx="9915896" cy="4840288"/>
          </a:xfrm>
        </p:spPr>
        <p:txBody>
          <a:bodyPr/>
          <a:lstStyle/>
          <a:p>
            <a:pPr algn="just">
              <a:defRPr/>
            </a:pPr>
            <a:r>
              <a:rPr lang="tr-TR" sz="3200" dirty="0">
                <a:latin typeface="Book Antiqua" panose="02040602050305030304" pitchFamily="18" charset="0"/>
                <a:cs typeface="Andalus"/>
              </a:rPr>
              <a:t>Vücut bileşimi saptanarak </a:t>
            </a:r>
            <a:r>
              <a:rPr lang="tr-TR" sz="3200" i="1" dirty="0">
                <a:latin typeface="Book Antiqua" panose="02040602050305030304" pitchFamily="18" charset="0"/>
                <a:cs typeface="Andalus"/>
              </a:rPr>
              <a:t>‘vücut tipi’ </a:t>
            </a:r>
            <a:r>
              <a:rPr lang="tr-TR" sz="3200" dirty="0">
                <a:latin typeface="Book Antiqua" panose="02040602050305030304" pitchFamily="18" charset="0"/>
                <a:cs typeface="Andalus"/>
              </a:rPr>
              <a:t>de saptanabilir.</a:t>
            </a:r>
          </a:p>
          <a:p>
            <a:pPr marL="0" indent="0" algn="just">
              <a:buNone/>
              <a:defRPr/>
            </a:pPr>
            <a:endParaRPr lang="tr-TR" sz="3200" dirty="0">
              <a:latin typeface="Book Antiqua" panose="02040602050305030304" pitchFamily="18" charset="0"/>
              <a:cs typeface="Andalus"/>
            </a:endParaRPr>
          </a:p>
          <a:p>
            <a:pPr algn="just" eaLnBrk="1" hangingPunct="1">
              <a:defRPr/>
            </a:pP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  <a:cs typeface="Andalus"/>
              </a:rPr>
              <a:t>Somatip, vücut kompozisyonunun fiziksel yapı özelliklerine göre sınıflandırılmasıdır.</a:t>
            </a:r>
          </a:p>
          <a:p>
            <a:pPr marL="0" indent="0" algn="just" eaLnBrk="1" hangingPunct="1">
              <a:buNone/>
              <a:defRPr/>
            </a:pPr>
            <a:endParaRPr lang="tr-TR" altLang="tr-TR" sz="3200" dirty="0">
              <a:solidFill>
                <a:prstClr val="black"/>
              </a:solidFill>
              <a:latin typeface="Book Antiqua" panose="02040602050305030304" pitchFamily="18" charset="0"/>
              <a:cs typeface="Andalus"/>
            </a:endParaRPr>
          </a:p>
          <a:p>
            <a:pPr algn="just" eaLnBrk="1" hangingPunct="1">
              <a:defRPr/>
            </a:pP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  <a:cs typeface="Andalus"/>
              </a:rPr>
              <a:t>İnsanların çoğu, genetik olarak tek bir </a:t>
            </a:r>
            <a:r>
              <a:rPr lang="tr-TR" altLang="tr-TR" sz="3200" dirty="0" err="1">
                <a:solidFill>
                  <a:prstClr val="black"/>
                </a:solidFill>
                <a:latin typeface="Book Antiqua" panose="02040602050305030304" pitchFamily="18" charset="0"/>
                <a:cs typeface="Andalus"/>
              </a:rPr>
              <a:t>somatip’e</a:t>
            </a:r>
            <a:r>
              <a:rPr lang="tr-TR" altLang="tr-TR" sz="3200" dirty="0">
                <a:solidFill>
                  <a:prstClr val="black"/>
                </a:solidFill>
                <a:latin typeface="Book Antiqua" panose="02040602050305030304" pitchFamily="18" charset="0"/>
                <a:cs typeface="Andalus"/>
              </a:rPr>
              <a:t> yatkındır. </a:t>
            </a:r>
          </a:p>
          <a:p>
            <a:pPr algn="just">
              <a:defRPr/>
            </a:pPr>
            <a:endParaRPr lang="tr-TR" sz="3200" dirty="0">
              <a:latin typeface="Book Antiqua" panose="02040602050305030304" pitchFamily="18" charset="0"/>
              <a:cs typeface="Andalus"/>
            </a:endParaRPr>
          </a:p>
          <a:p>
            <a:pPr algn="just">
              <a:defRPr/>
            </a:pPr>
            <a:endParaRPr lang="tr-TR" sz="3200" dirty="0">
              <a:latin typeface="Book Antiqua" panose="02040602050305030304" pitchFamily="18" charset="0"/>
              <a:cs typeface="Andalus"/>
            </a:endParaRPr>
          </a:p>
        </p:txBody>
      </p:sp>
    </p:spTree>
    <p:extLst>
      <p:ext uri="{BB962C8B-B14F-4D97-AF65-F5344CB8AC3E}">
        <p14:creationId xmlns:p14="http://schemas.microsoft.com/office/powerpoint/2010/main" val="2511951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/>
          <p:cNvSpPr>
            <a:spLocks noGrp="1"/>
          </p:cNvSpPr>
          <p:nvPr>
            <p:ph type="title"/>
          </p:nvPr>
        </p:nvSpPr>
        <p:spPr>
          <a:xfrm>
            <a:off x="609600" y="439387"/>
            <a:ext cx="10972800" cy="1408463"/>
          </a:xfrm>
        </p:spPr>
        <p:txBody>
          <a:bodyPr/>
          <a:lstStyle/>
          <a:p>
            <a:pPr marL="342900" indent="-342900" eaLnBrk="1" hangingPunct="1"/>
            <a:r>
              <a:rPr lang="tr-TR" altLang="tr-TR" sz="40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Genetik olarak 3 </a:t>
            </a:r>
            <a:r>
              <a:rPr lang="tr-TR" altLang="tr-TR" sz="4000" dirty="0" err="1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somatip</a:t>
            </a:r>
            <a:r>
              <a:rPr lang="tr-TR" altLang="tr-TR" sz="40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vardır; </a:t>
            </a:r>
            <a:br>
              <a:rPr lang="tr-TR" altLang="tr-TR" sz="40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endParaRPr lang="tr-TR" altLang="tr-TR" sz="4000" dirty="0">
              <a:solidFill>
                <a:srgbClr val="00000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166255" y="1412875"/>
            <a:ext cx="10044545" cy="4319588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lvl="1" indent="-246888" algn="just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sz="3200" dirty="0" err="1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Ektomorf</a:t>
            </a:r>
            <a:r>
              <a:rPr lang="tr-TR" sz="32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 (dayanıklılık sporcuları) </a:t>
            </a:r>
            <a:r>
              <a:rPr lang="tr-TR" sz="3200" dirty="0">
                <a:latin typeface="Andalus" pitchFamily="2" charset="-78"/>
                <a:cs typeface="Andalus" pitchFamily="2" charset="-78"/>
              </a:rPr>
              <a:t> </a:t>
            </a:r>
            <a:r>
              <a:rPr lang="tr-TR" sz="32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Düşük vücut yağ yüzdesi, ince kemik yapısı, yüksek metabolizma, düşük kas yoğunluğu ve büyüklüğü ile karakterize edilen bir vücut tipidir.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sz="3200" dirty="0">
              <a:solidFill>
                <a:schemeClr val="tx1"/>
              </a:solidFill>
              <a:latin typeface="Andalus" pitchFamily="2" charset="-78"/>
              <a:cs typeface="Andalus" pitchFamily="2" charset="-78"/>
            </a:endParaRPr>
          </a:p>
        </p:txBody>
      </p:sp>
      <p:pic>
        <p:nvPicPr>
          <p:cNvPr id="36868" name="Picture 4" descr="C:\Users\AYŞE MİNE\Desktop\Yeni klasör (2)\seminerr\sporcu-foto\7220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737" y="4665663"/>
            <a:ext cx="32861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79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800" b="1" dirty="0" err="1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Mesomorf</a:t>
            </a:r>
            <a:r>
              <a:rPr lang="tr-TR" altLang="tr-TR" sz="4800" b="1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 (kuvvet sporcuları) </a:t>
            </a:r>
            <a:endParaRPr lang="tr-TR" altLang="tr-TR" sz="4800" dirty="0"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1045029" y="1628776"/>
            <a:ext cx="9832768" cy="4695825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609600" indent="-60960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EDED03"/>
              </a:buClr>
              <a:buSzPct val="110000"/>
              <a:buNone/>
              <a:defRPr/>
            </a:pPr>
            <a:r>
              <a:rPr lang="tr-TR" sz="36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Düşük ve orta vücut yağ yüzdesi, orta ve iri kemik yapısı, orta</a:t>
            </a:r>
          </a:p>
          <a:p>
            <a:pPr marL="609600" indent="-60960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EDED03"/>
              </a:buClr>
              <a:buSzPct val="110000"/>
              <a:buNone/>
              <a:defRPr/>
            </a:pPr>
            <a:r>
              <a:rPr lang="tr-TR" sz="36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ve yüksek metabolizma, kas yoğunluğu ve ölçüsü fazla olan</a:t>
            </a:r>
          </a:p>
          <a:p>
            <a:pPr marL="609600" indent="-60960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EDED03"/>
              </a:buClr>
              <a:buSzPct val="110000"/>
              <a:buNone/>
              <a:defRPr/>
            </a:pPr>
            <a:r>
              <a:rPr lang="tr-TR" sz="36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vücut  tipidir.</a:t>
            </a:r>
          </a:p>
        </p:txBody>
      </p:sp>
    </p:spTree>
    <p:extLst>
      <p:ext uri="{BB962C8B-B14F-4D97-AF65-F5344CB8AC3E}">
        <p14:creationId xmlns:p14="http://schemas.microsoft.com/office/powerpoint/2010/main" val="1336717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400" b="1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Endomorf (sporcu olmayan)</a:t>
            </a:r>
            <a:endParaRPr lang="tr-TR" altLang="tr-TR" sz="4400"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1140030" y="1935164"/>
            <a:ext cx="9072749" cy="4389437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609600" indent="-60960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EDED03"/>
              </a:buClr>
              <a:buSzPct val="110000"/>
              <a:buNone/>
              <a:defRPr/>
            </a:pPr>
            <a:r>
              <a:rPr lang="tr-TR" sz="36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Yüksek vücut yağ yüzdesi, iri kemik yapısı, düşük</a:t>
            </a:r>
          </a:p>
          <a:p>
            <a:pPr marL="609600" indent="-60960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EDED03"/>
              </a:buClr>
              <a:buSzPct val="110000"/>
              <a:buNone/>
              <a:defRPr/>
            </a:pPr>
            <a:r>
              <a:rPr lang="tr-TR" sz="36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metabolizma, kas yoğunluğu ve ölçüsü küçük vücut tipidir.</a:t>
            </a:r>
          </a:p>
        </p:txBody>
      </p:sp>
    </p:spTree>
    <p:extLst>
      <p:ext uri="{BB962C8B-B14F-4D97-AF65-F5344CB8AC3E}">
        <p14:creationId xmlns:p14="http://schemas.microsoft.com/office/powerpoint/2010/main" val="20474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idx="1"/>
          </p:nvPr>
        </p:nvSpPr>
        <p:spPr>
          <a:xfrm>
            <a:off x="522513" y="1161165"/>
            <a:ext cx="9785267" cy="37433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rgbClr val="EDED03"/>
              </a:buClr>
              <a:buSzPct val="110000"/>
              <a:buNone/>
            </a:pPr>
            <a:endParaRPr lang="tr-TR" altLang="tr-TR" sz="2800" dirty="0">
              <a:solidFill>
                <a:schemeClr val="accent1"/>
              </a:solidFill>
            </a:endParaRPr>
          </a:p>
          <a:p>
            <a:pPr marL="609600" indent="-609600" algn="just" eaLnBrk="1" hangingPunct="1">
              <a:lnSpc>
                <a:spcPct val="150000"/>
              </a:lnSpc>
              <a:buClr>
                <a:srgbClr val="FFFF00"/>
              </a:buClr>
              <a:buSzPct val="110000"/>
              <a:buFont typeface="Wingdings" panose="05000000000000000000" pitchFamily="2" charset="2"/>
              <a:buChar char="ü"/>
            </a:pP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Vücut tipi, doğduğunuzdaki gibi sürdürülmekte, değişmemekte ancak </a:t>
            </a:r>
            <a:r>
              <a:rPr lang="tr-TR" altLang="tr-TR" sz="36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beslenme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 ve </a:t>
            </a:r>
            <a:r>
              <a:rPr lang="tr-TR" altLang="tr-TR" sz="3600" dirty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fiziksel </a:t>
            </a:r>
            <a:r>
              <a:rPr lang="tr-TR" altLang="tr-TR" sz="3600" dirty="0" smtClean="0">
                <a:solidFill>
                  <a:schemeClr val="accent1"/>
                </a:solidFill>
                <a:latin typeface="Andalus" pitchFamily="2" charset="-78"/>
                <a:cs typeface="Andalus" pitchFamily="2" charset="-78"/>
              </a:rPr>
              <a:t>aktivite</a:t>
            </a:r>
            <a:r>
              <a:rPr lang="tr-TR" altLang="tr-TR" sz="3600" dirty="0" smtClean="0">
                <a:latin typeface="Andalus" pitchFamily="2" charset="-78"/>
                <a:cs typeface="Andalus" pitchFamily="2" charset="-78"/>
              </a:rPr>
              <a:t>  </a:t>
            </a:r>
            <a:r>
              <a:rPr lang="tr-TR" altLang="tr-TR" sz="3600" dirty="0">
                <a:latin typeface="Andalus" pitchFamily="2" charset="-78"/>
                <a:cs typeface="Andalus" pitchFamily="2" charset="-78"/>
              </a:rPr>
              <a:t>alışkanlıklarındaki değişikliklerle vücut yağ yüzdesi etkilenebilmektedir</a:t>
            </a:r>
            <a:r>
              <a:rPr lang="tr-TR" altLang="tr-TR" sz="3600" b="1" dirty="0">
                <a:latin typeface="Andalus" pitchFamily="2" charset="-78"/>
                <a:cs typeface="Andalus" pitchFamily="2" charset="-78"/>
              </a:rPr>
              <a:t>. </a:t>
            </a:r>
          </a:p>
        </p:txBody>
      </p:sp>
      <p:pic>
        <p:nvPicPr>
          <p:cNvPr id="39939" name="Picture 2" descr="D:\sporrr sminer\Yeni klasör (2)\seminerr\resimler bütün\fotolar\sporcu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4508501"/>
            <a:ext cx="4286250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858640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227</Words>
  <Application>Microsoft Office PowerPoint</Application>
  <PresentationFormat>Geniş ekran</PresentationFormat>
  <Paragraphs>22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6</vt:i4>
      </vt:variant>
      <vt:variant>
        <vt:lpstr>Slayt Başlıkları</vt:lpstr>
      </vt:variant>
      <vt:variant>
        <vt:i4>8</vt:i4>
      </vt:variant>
    </vt:vector>
  </HeadingPairs>
  <TitlesOfParts>
    <vt:vector size="22" baseType="lpstr">
      <vt:lpstr>MS Mincho</vt:lpstr>
      <vt:lpstr>Andalus</vt:lpstr>
      <vt:lpstr>Arial</vt:lpstr>
      <vt:lpstr>Book Antiqua</vt:lpstr>
      <vt:lpstr>Calibri</vt:lpstr>
      <vt:lpstr>Constantia</vt:lpstr>
      <vt:lpstr>Wingdings</vt:lpstr>
      <vt:lpstr>Wingdings 2</vt:lpstr>
      <vt:lpstr>Akış</vt:lpstr>
      <vt:lpstr>1_Akış</vt:lpstr>
      <vt:lpstr>2_Akış</vt:lpstr>
      <vt:lpstr>3_Akış</vt:lpstr>
      <vt:lpstr>4_Akış</vt:lpstr>
      <vt:lpstr>5_Akış</vt:lpstr>
      <vt:lpstr>Vücut Kompozisyonunun Saptanması</vt:lpstr>
      <vt:lpstr>PowerPoint Sunusu</vt:lpstr>
      <vt:lpstr>PowerPoint Sunusu</vt:lpstr>
      <vt:lpstr> Vücut tipi (somatip)</vt:lpstr>
      <vt:lpstr>Genetik olarak 3 somatip vardır;  </vt:lpstr>
      <vt:lpstr>Mesomorf (kuvvet sporcuları) </vt:lpstr>
      <vt:lpstr>Endomorf (sporcu olmayan)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Vücut Kompozisyonunun Saptanması</dc:title>
  <dc:creator>exper</dc:creator>
  <cp:lastModifiedBy>exper</cp:lastModifiedBy>
  <cp:revision>5</cp:revision>
  <dcterms:created xsi:type="dcterms:W3CDTF">2017-11-07T10:44:38Z</dcterms:created>
  <dcterms:modified xsi:type="dcterms:W3CDTF">2017-11-07T10:50:01Z</dcterms:modified>
</cp:coreProperties>
</file>