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0265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5762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6884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048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48934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9947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85794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5323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36199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3075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031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0863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603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8201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9037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20890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3791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27069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2910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46474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0302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75554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29340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67289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51614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41626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73112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2362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1589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2466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11136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2764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176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0569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69001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561386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33582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9087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21987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2247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79285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95280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94730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430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66728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72210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981208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57762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10206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4094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52959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48124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57509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8546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67656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4065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63670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94663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891392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571591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0460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551376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6911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41972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829434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29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70480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39762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03302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57457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54972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12310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8389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39839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63698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96242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9433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31708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76959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693216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92482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30379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834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7278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55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62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363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351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9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40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Unvan 1"/>
          <p:cNvSpPr>
            <a:spLocks noGrp="1"/>
          </p:cNvSpPr>
          <p:nvPr>
            <p:ph type="title"/>
          </p:nvPr>
        </p:nvSpPr>
        <p:spPr>
          <a:xfrm>
            <a:off x="1981200" y="1033153"/>
            <a:ext cx="8229600" cy="985652"/>
          </a:xfrm>
        </p:spPr>
        <p:txBody>
          <a:bodyPr/>
          <a:lstStyle/>
          <a:p>
            <a:pPr algn="just"/>
            <a:r>
              <a:rPr lang="tr-TR" altLang="tr-TR" sz="3600" dirty="0">
                <a:latin typeface="Book Antiqua" panose="02040602050305030304" pitchFamily="18" charset="0"/>
              </a:rPr>
              <a:t>Vücut Kompozisyonunun Saptanması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3149" y="2766951"/>
            <a:ext cx="9645466" cy="3348842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tr-TR" sz="3600" i="1" dirty="0" smtClean="0">
                <a:latin typeface="Book Antiqua" panose="02040602050305030304" pitchFamily="18" charset="0"/>
              </a:rPr>
              <a:t>Direkt</a:t>
            </a:r>
            <a:r>
              <a:rPr lang="tr-TR" sz="3600" dirty="0" smtClean="0">
                <a:latin typeface="Book Antiqua" panose="02040602050305030304" pitchFamily="18" charset="0"/>
              </a:rPr>
              <a:t> ve </a:t>
            </a:r>
            <a:r>
              <a:rPr lang="tr-TR" sz="3600" i="1" dirty="0" err="1" smtClean="0">
                <a:latin typeface="Book Antiqua" panose="02040602050305030304" pitchFamily="18" charset="0"/>
              </a:rPr>
              <a:t>indirekt</a:t>
            </a:r>
            <a:r>
              <a:rPr lang="tr-TR" sz="3600" dirty="0" smtClean="0">
                <a:latin typeface="Book Antiqua" panose="02040602050305030304" pitchFamily="18" charset="0"/>
              </a:rPr>
              <a:t> ölçümler olmak üzere iki yaklaşım vardır.</a:t>
            </a:r>
            <a:endParaRPr lang="tr-T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  <a:defRPr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2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092530"/>
            <a:ext cx="10972800" cy="5232072"/>
          </a:xfrm>
        </p:spPr>
        <p:txBody>
          <a:bodyPr/>
          <a:lstStyle/>
          <a:p>
            <a:pPr lvl="0" algn="just">
              <a:lnSpc>
                <a:spcPct val="150000"/>
              </a:lnSpc>
              <a:defRPr/>
            </a:pPr>
            <a:r>
              <a:rPr lang="tr-TR" sz="3200" i="1" dirty="0">
                <a:solidFill>
                  <a:prstClr val="black"/>
                </a:solidFill>
                <a:latin typeface="Book Antiqua" panose="02040602050305030304" pitchFamily="18" charset="0"/>
              </a:rPr>
              <a:t>Direkt ölçüm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; hayvan ve insan kadavraları üzerinde, doku miktarlarının niceliksel belirlenmesini içerir</a:t>
            </a:r>
            <a:r>
              <a:rPr lang="tr-TR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.</a:t>
            </a:r>
            <a:endParaRPr lang="tr-TR" sz="3200" i="1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tr-TR" sz="3200" i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İndirekt </a:t>
            </a:r>
            <a:r>
              <a:rPr lang="tr-TR" sz="3200" i="1" dirty="0">
                <a:solidFill>
                  <a:prstClr val="black"/>
                </a:solidFill>
                <a:latin typeface="Book Antiqua" panose="02040602050305030304" pitchFamily="18" charset="0"/>
              </a:rPr>
              <a:t>ölçümler 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ise; hidrostatik tartım, </a:t>
            </a:r>
            <a:r>
              <a:rPr lang="tr-TR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antropometrik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ölçümler, bilgisayarlı tomografi (BT), </a:t>
            </a:r>
            <a:r>
              <a:rPr lang="tr-TR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kantitaif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tr-TR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ultrasonik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ölçüm (KUS), </a:t>
            </a:r>
            <a:r>
              <a:rPr lang="tr-TR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biyoelektriksel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tr-TR" sz="3200" dirty="0" err="1">
                <a:solidFill>
                  <a:prstClr val="black"/>
                </a:solidFill>
                <a:latin typeface="Book Antiqua" panose="02040602050305030304" pitchFamily="18" charset="0"/>
              </a:rPr>
              <a:t>impedans</a:t>
            </a: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 analizi (BİA) gibi yöntemleri içermektedir.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3159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36914"/>
            <a:ext cx="10972800" cy="4887687"/>
          </a:xfrm>
        </p:spPr>
        <p:txBody>
          <a:bodyPr/>
          <a:lstStyle/>
          <a:p>
            <a:pPr lvl="0" algn="just">
              <a:lnSpc>
                <a:spcPct val="150000"/>
              </a:lnSpc>
              <a:defRPr/>
            </a:pPr>
            <a:r>
              <a:rPr 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Sporcularda vücut kompozisyonu değerlendirilirken, sadece referans değerlere bakılmaması sporcuların kendi değerleri arasındaki değişimlerin de göz önünde bulundurulması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84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>
          <a:xfrm>
            <a:off x="1981200" y="704851"/>
            <a:ext cx="8229600" cy="779463"/>
          </a:xfrm>
        </p:spPr>
        <p:txBody>
          <a:bodyPr/>
          <a:lstStyle/>
          <a:p>
            <a:r>
              <a:rPr lang="tr-TR" altLang="tr-TR" sz="4800">
                <a:solidFill>
                  <a:schemeClr val="accent1"/>
                </a:solidFill>
              </a:rPr>
              <a:t> </a:t>
            </a:r>
            <a:r>
              <a:rPr lang="tr-TR" altLang="tr-TR" sz="54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Vücut tipi (somatip)</a:t>
            </a:r>
            <a:endParaRPr lang="tr-TR" alt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9403" y="1450975"/>
            <a:ext cx="9915896" cy="4840288"/>
          </a:xfrm>
        </p:spPr>
        <p:txBody>
          <a:bodyPr/>
          <a:lstStyle/>
          <a:p>
            <a:pPr algn="just">
              <a:defRPr/>
            </a:pPr>
            <a:r>
              <a:rPr lang="tr-TR" sz="3200" dirty="0">
                <a:latin typeface="Book Antiqua" panose="02040602050305030304" pitchFamily="18" charset="0"/>
                <a:cs typeface="Andalus"/>
              </a:rPr>
              <a:t>Vücut bileşimi saptanarak </a:t>
            </a:r>
            <a:r>
              <a:rPr lang="tr-TR" sz="3200" i="1" dirty="0">
                <a:latin typeface="Book Antiqua" panose="02040602050305030304" pitchFamily="18" charset="0"/>
                <a:cs typeface="Andalus"/>
              </a:rPr>
              <a:t>‘vücut tipi’ </a:t>
            </a:r>
            <a:r>
              <a:rPr lang="tr-TR" sz="3200" dirty="0">
                <a:latin typeface="Book Antiqua" panose="02040602050305030304" pitchFamily="18" charset="0"/>
                <a:cs typeface="Andalus"/>
              </a:rPr>
              <a:t>de saptanabilir.</a:t>
            </a:r>
          </a:p>
          <a:p>
            <a:pPr marL="0" indent="0" algn="just">
              <a:buNone/>
              <a:defRPr/>
            </a:pPr>
            <a:endParaRPr lang="tr-TR" sz="3200" dirty="0">
              <a:latin typeface="Book Antiqua" panose="02040602050305030304" pitchFamily="18" charset="0"/>
              <a:cs typeface="Andalus"/>
            </a:endParaRPr>
          </a:p>
          <a:p>
            <a:pPr algn="just" eaLnBrk="1" hangingPunct="1">
              <a:defRPr/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  <a:cs typeface="Andalus"/>
              </a:rPr>
              <a:t>Somatip, vücut kompozisyonunun fiziksel yapı özelliklerine göre sınıflandırılmasıdır.</a:t>
            </a:r>
          </a:p>
          <a:p>
            <a:pPr marL="0" indent="0" algn="just" eaLnBrk="1" hangingPunct="1">
              <a:buNone/>
              <a:defRPr/>
            </a:pPr>
            <a:endParaRPr lang="tr-TR" altLang="tr-TR" sz="3200" dirty="0">
              <a:solidFill>
                <a:prstClr val="black"/>
              </a:solidFill>
              <a:latin typeface="Book Antiqua" panose="02040602050305030304" pitchFamily="18" charset="0"/>
              <a:cs typeface="Andalus"/>
            </a:endParaRPr>
          </a:p>
          <a:p>
            <a:pPr algn="just" eaLnBrk="1" hangingPunct="1">
              <a:defRPr/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  <a:cs typeface="Andalus"/>
              </a:rPr>
              <a:t>İnsanların çoğu, genetik olarak tek bir </a:t>
            </a:r>
            <a:r>
              <a:rPr lang="tr-TR" altLang="tr-TR" sz="3200" dirty="0" err="1">
                <a:solidFill>
                  <a:prstClr val="black"/>
                </a:solidFill>
                <a:latin typeface="Book Antiqua" panose="02040602050305030304" pitchFamily="18" charset="0"/>
                <a:cs typeface="Andalus"/>
              </a:rPr>
              <a:t>somatip’e</a:t>
            </a: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  <a:cs typeface="Andalus"/>
              </a:rPr>
              <a:t> yatkındır. </a:t>
            </a:r>
          </a:p>
          <a:p>
            <a:pPr algn="just">
              <a:defRPr/>
            </a:pPr>
            <a:endParaRPr lang="tr-TR" sz="3200" dirty="0">
              <a:latin typeface="Book Antiqua" panose="02040602050305030304" pitchFamily="18" charset="0"/>
              <a:cs typeface="Andalus"/>
            </a:endParaRPr>
          </a:p>
          <a:p>
            <a:pPr algn="just">
              <a:defRPr/>
            </a:pPr>
            <a:endParaRPr lang="tr-TR" sz="3200" dirty="0">
              <a:latin typeface="Book Antiqua" panose="02040602050305030304" pitchFamily="18" charset="0"/>
              <a:cs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251195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>
          <a:xfrm>
            <a:off x="609600" y="439387"/>
            <a:ext cx="10972800" cy="1408463"/>
          </a:xfrm>
        </p:spPr>
        <p:txBody>
          <a:bodyPr/>
          <a:lstStyle/>
          <a:p>
            <a:pPr marL="342900" indent="-342900" eaLnBrk="1" hangingPunct="1"/>
            <a:r>
              <a:rPr lang="tr-TR" altLang="tr-TR" sz="4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Genetik olarak 3 </a:t>
            </a:r>
            <a:r>
              <a:rPr lang="tr-TR" altLang="tr-TR" sz="4000" dirty="0" err="1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somatip</a:t>
            </a:r>
            <a:r>
              <a:rPr lang="tr-TR" altLang="tr-TR" sz="4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vardır; </a:t>
            </a:r>
            <a:br>
              <a:rPr lang="tr-TR" altLang="tr-TR" sz="4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</a:br>
            <a:endParaRPr lang="tr-TR" altLang="tr-TR" sz="4000" dirty="0">
              <a:solidFill>
                <a:srgbClr val="00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66255" y="1412875"/>
            <a:ext cx="10044545" cy="4319588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1" indent="-246888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sz="3200" dirty="0" err="1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Ektomorf</a:t>
            </a:r>
            <a:r>
              <a:rPr 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 (dayanıklılık sporcuları) </a:t>
            </a:r>
            <a:r>
              <a:rPr 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Düşük vücut yağ yüzdesi, ince kemik yapısı, yüksek metabolizma, düşük kas yoğunluğu ve büyüklüğü ile karakterize edilen bir vücut tipidir.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32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36868" name="Picture 4" descr="C:\Users\AYŞE MİNE\Desktop\Yeni klasör (2)\seminerr\sporcu-foto\7220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7" y="4665663"/>
            <a:ext cx="3286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7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b="1" dirty="0" err="1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Mesomorf</a:t>
            </a:r>
            <a:r>
              <a:rPr lang="tr-TR" altLang="tr-TR" sz="4800" b="1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 (kuvvet sporcuları) </a:t>
            </a:r>
            <a:endParaRPr lang="tr-TR" altLang="tr-TR" sz="48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045029" y="1628776"/>
            <a:ext cx="9832768" cy="4695825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EDED03"/>
              </a:buClr>
              <a:buSzPct val="110000"/>
              <a:buNone/>
              <a:defRPr/>
            </a:pPr>
            <a:r>
              <a:rPr lang="tr-TR" sz="36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Düşük ve orta vücut yağ yüzdesi, orta ve iri kemik yapısı, orta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EDED03"/>
              </a:buClr>
              <a:buSzPct val="110000"/>
              <a:buNone/>
              <a:defRPr/>
            </a:pPr>
            <a:r>
              <a:rPr lang="tr-TR" sz="36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ve yüksek metabolizma, kas yoğunluğu ve ölçüsü fazla olan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EDED03"/>
              </a:buClr>
              <a:buSzPct val="110000"/>
              <a:buNone/>
              <a:defRPr/>
            </a:pPr>
            <a:r>
              <a:rPr lang="tr-TR" sz="36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vücut  tipidir.</a:t>
            </a:r>
          </a:p>
        </p:txBody>
      </p:sp>
    </p:spTree>
    <p:extLst>
      <p:ext uri="{BB962C8B-B14F-4D97-AF65-F5344CB8AC3E}">
        <p14:creationId xmlns:p14="http://schemas.microsoft.com/office/powerpoint/2010/main" val="133671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400" b="1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Endomorf (sporcu olmayan)</a:t>
            </a:r>
            <a:endParaRPr lang="tr-TR" altLang="tr-TR" sz="440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140030" y="1935164"/>
            <a:ext cx="9072749" cy="4389437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EDED03"/>
              </a:buClr>
              <a:buSzPct val="110000"/>
              <a:buNone/>
              <a:defRPr/>
            </a:pPr>
            <a:r>
              <a:rPr lang="tr-TR" sz="36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Yüksek vücut yağ yüzdesi, iri kemik yapısı, düşük</a:t>
            </a:r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EDED03"/>
              </a:buClr>
              <a:buSzPct val="110000"/>
              <a:buNone/>
              <a:defRPr/>
            </a:pPr>
            <a:r>
              <a:rPr lang="tr-TR" sz="36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metabolizma, kas yoğunluğu ve ölçüsü küçük vücut tipidir.</a:t>
            </a:r>
          </a:p>
        </p:txBody>
      </p:sp>
    </p:spTree>
    <p:extLst>
      <p:ext uri="{BB962C8B-B14F-4D97-AF65-F5344CB8AC3E}">
        <p14:creationId xmlns:p14="http://schemas.microsoft.com/office/powerpoint/2010/main" val="20474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522513" y="1161165"/>
            <a:ext cx="9785267" cy="3743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EDED03"/>
              </a:buClr>
              <a:buSzPct val="110000"/>
              <a:buNone/>
            </a:pPr>
            <a:endParaRPr lang="tr-TR" altLang="tr-TR" sz="2800" dirty="0">
              <a:solidFill>
                <a:schemeClr val="accent1"/>
              </a:solidFill>
            </a:endParaRPr>
          </a:p>
          <a:p>
            <a:pPr marL="609600" indent="-609600" algn="just" eaLnBrk="1" hangingPunct="1">
              <a:lnSpc>
                <a:spcPct val="150000"/>
              </a:lnSpc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Vücut tipi, doğduğunuzdaki gibi sürdürülmekte, değişmemekte ancak </a:t>
            </a:r>
            <a:r>
              <a:rPr lang="tr-TR" altLang="tr-TR" sz="36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beslenme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 ve </a:t>
            </a:r>
            <a:r>
              <a:rPr lang="tr-TR" altLang="tr-TR" sz="36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fiziksel </a:t>
            </a:r>
            <a:r>
              <a:rPr lang="tr-TR" altLang="tr-TR" sz="36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aktivite</a:t>
            </a:r>
            <a:r>
              <a:rPr lang="tr-TR" altLang="tr-TR" sz="3600" dirty="0" smtClean="0">
                <a:latin typeface="Andalus" pitchFamily="2" charset="-78"/>
                <a:cs typeface="Andalus" pitchFamily="2" charset="-78"/>
              </a:rPr>
              <a:t>  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alışkanlıklarındaki değişikliklerle vücut yağ yüzdesi etkilenebilmektedir</a:t>
            </a:r>
            <a:r>
              <a:rPr lang="tr-TR" altLang="tr-TR" sz="3600" b="1" dirty="0">
                <a:latin typeface="Andalus" pitchFamily="2" charset="-78"/>
                <a:cs typeface="Andalus" pitchFamily="2" charset="-78"/>
              </a:rPr>
              <a:t>. </a:t>
            </a:r>
          </a:p>
        </p:txBody>
      </p:sp>
      <p:pic>
        <p:nvPicPr>
          <p:cNvPr id="39939" name="Picture 2" descr="D:\sporrr sminer\Yeni klasör (2)\seminerr\resimler bütün\fotolar\sporcu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4508501"/>
            <a:ext cx="428625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858640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227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6</vt:i4>
      </vt:variant>
      <vt:variant>
        <vt:lpstr>Slayt Başlıkları</vt:lpstr>
      </vt:variant>
      <vt:variant>
        <vt:i4>8</vt:i4>
      </vt:variant>
    </vt:vector>
  </HeadingPairs>
  <TitlesOfParts>
    <vt:vector size="22" baseType="lpstr">
      <vt:lpstr>MS Mincho</vt:lpstr>
      <vt:lpstr>Andalus</vt:lpstr>
      <vt:lpstr>Arial</vt:lpstr>
      <vt:lpstr>Book Antiqua</vt:lpstr>
      <vt:lpstr>Calibri</vt:lpstr>
      <vt:lpstr>Constantia</vt:lpstr>
      <vt:lpstr>Wingdings</vt:lpstr>
      <vt:lpstr>Wingdings 2</vt:lpstr>
      <vt:lpstr>Akış</vt:lpstr>
      <vt:lpstr>1_Akış</vt:lpstr>
      <vt:lpstr>2_Akış</vt:lpstr>
      <vt:lpstr>3_Akış</vt:lpstr>
      <vt:lpstr>4_Akış</vt:lpstr>
      <vt:lpstr>5_Akış</vt:lpstr>
      <vt:lpstr>Vücut Kompozisyonunun Saptanması</vt:lpstr>
      <vt:lpstr>PowerPoint Sunusu</vt:lpstr>
      <vt:lpstr>PowerPoint Sunusu</vt:lpstr>
      <vt:lpstr> Vücut tipi (somatip)</vt:lpstr>
      <vt:lpstr>Genetik olarak 3 somatip vardır;  </vt:lpstr>
      <vt:lpstr>Mesomorf (kuvvet sporcuları) </vt:lpstr>
      <vt:lpstr>Endomorf (sporcu olmayan)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Vücut Kompozisyonunun Saptanması</dc:title>
  <dc:creator>exper</dc:creator>
  <cp:lastModifiedBy>exper</cp:lastModifiedBy>
  <cp:revision>5</cp:revision>
  <dcterms:created xsi:type="dcterms:W3CDTF">2017-11-07T10:44:38Z</dcterms:created>
  <dcterms:modified xsi:type="dcterms:W3CDTF">2017-11-07T10:50:01Z</dcterms:modified>
</cp:coreProperties>
</file>