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90" r:id="rId3"/>
    <p:sldMasterId id="2147483705" r:id="rId4"/>
    <p:sldMasterId id="2147483720" r:id="rId5"/>
    <p:sldMasterId id="2147483735" r:id="rId6"/>
  </p:sldMasterIdLst>
  <p:sldIdLst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802658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5762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6884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70485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48934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99476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85794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953232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236199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30758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5031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80863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8603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682012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790379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6208907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937919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270690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429104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246474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303023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755546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6293409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672894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0516146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941626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731121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2362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715898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12466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611136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32764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3176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50569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469001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561386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933582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79087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021987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2224755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7792853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952809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947301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4430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166728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7722106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79812085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657762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910206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140948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052959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6481248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0575095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685466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676560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240654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8636705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2946631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8913922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5715918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9046040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55513760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69117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3419728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829434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72950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9704805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1397627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033021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8574573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9549721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3123104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1838961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398399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636982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9962421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99433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2317086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7769594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6932162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392482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6303796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68344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7278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4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4550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2624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3632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351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0976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540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Unvan 1"/>
          <p:cNvSpPr>
            <a:spLocks noGrp="1"/>
          </p:cNvSpPr>
          <p:nvPr>
            <p:ph type="title"/>
          </p:nvPr>
        </p:nvSpPr>
        <p:spPr>
          <a:xfrm>
            <a:off x="1981200" y="1033153"/>
            <a:ext cx="8229600" cy="985652"/>
          </a:xfrm>
        </p:spPr>
        <p:txBody>
          <a:bodyPr/>
          <a:lstStyle/>
          <a:p>
            <a:pPr algn="just"/>
            <a:r>
              <a:rPr lang="tr-TR" altLang="tr-TR" sz="3600" dirty="0">
                <a:latin typeface="Book Antiqua" panose="02040602050305030304" pitchFamily="18" charset="0"/>
              </a:rPr>
              <a:t>Vücut Kompozisyonunun Saptanması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3149" y="2766951"/>
            <a:ext cx="9645466" cy="3348842"/>
          </a:xfr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tr-TR" sz="3600" i="1" dirty="0" smtClean="0">
                <a:latin typeface="Book Antiqua" panose="02040602050305030304" pitchFamily="18" charset="0"/>
              </a:rPr>
              <a:t>Direkt</a:t>
            </a:r>
            <a:r>
              <a:rPr lang="tr-TR" sz="3600" dirty="0" smtClean="0">
                <a:latin typeface="Book Antiqua" panose="02040602050305030304" pitchFamily="18" charset="0"/>
              </a:rPr>
              <a:t> ve </a:t>
            </a:r>
            <a:r>
              <a:rPr lang="tr-TR" sz="3600" i="1" dirty="0" err="1" smtClean="0">
                <a:latin typeface="Book Antiqua" panose="02040602050305030304" pitchFamily="18" charset="0"/>
              </a:rPr>
              <a:t>indirekt</a:t>
            </a:r>
            <a:r>
              <a:rPr lang="tr-TR" sz="3600" dirty="0" smtClean="0">
                <a:latin typeface="Book Antiqua" panose="02040602050305030304" pitchFamily="18" charset="0"/>
              </a:rPr>
              <a:t> ölçümler olmak üzere iki yaklaşım vardır.</a:t>
            </a:r>
            <a:endParaRPr lang="tr-TR" sz="3600" dirty="0">
              <a:latin typeface="Book Antiqua" panose="02040602050305030304" pitchFamily="18" charset="0"/>
            </a:endParaRPr>
          </a:p>
          <a:p>
            <a:pPr marL="0" indent="0" algn="just">
              <a:buNone/>
              <a:defRPr/>
            </a:pPr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421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092530"/>
            <a:ext cx="10972800" cy="5232072"/>
          </a:xfrm>
        </p:spPr>
        <p:txBody>
          <a:bodyPr/>
          <a:lstStyle/>
          <a:p>
            <a:pPr lvl="0" algn="just">
              <a:lnSpc>
                <a:spcPct val="150000"/>
              </a:lnSpc>
              <a:defRPr/>
            </a:pPr>
            <a:r>
              <a:rPr lang="tr-TR" sz="3200" i="1" dirty="0">
                <a:solidFill>
                  <a:prstClr val="black"/>
                </a:solidFill>
                <a:latin typeface="Book Antiqua" panose="02040602050305030304" pitchFamily="18" charset="0"/>
              </a:rPr>
              <a:t>Direkt ölçüm</a:t>
            </a:r>
            <a:r>
              <a:rPr 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; hayvan ve insan kadavraları üzerinde, doku miktarlarının niceliksel belirlenmesini içerir</a:t>
            </a:r>
            <a:r>
              <a:rPr lang="tr-TR" sz="3200" dirty="0" smtClean="0">
                <a:solidFill>
                  <a:prstClr val="black"/>
                </a:solidFill>
                <a:latin typeface="Book Antiqua" panose="02040602050305030304" pitchFamily="18" charset="0"/>
              </a:rPr>
              <a:t>.</a:t>
            </a:r>
            <a:endParaRPr lang="tr-TR" sz="3200" i="1" dirty="0" smtClean="0">
              <a:solidFill>
                <a:prstClr val="black"/>
              </a:solidFill>
              <a:latin typeface="Book Antiqua" panose="02040602050305030304" pitchFamily="18" charset="0"/>
            </a:endParaRPr>
          </a:p>
          <a:p>
            <a:pPr lvl="0" algn="just">
              <a:lnSpc>
                <a:spcPct val="150000"/>
              </a:lnSpc>
              <a:defRPr/>
            </a:pPr>
            <a:r>
              <a:rPr lang="tr-TR" sz="3200" i="1" dirty="0" smtClean="0">
                <a:solidFill>
                  <a:prstClr val="black"/>
                </a:solidFill>
                <a:latin typeface="Book Antiqua" panose="02040602050305030304" pitchFamily="18" charset="0"/>
              </a:rPr>
              <a:t>İndirekt </a:t>
            </a:r>
            <a:r>
              <a:rPr lang="tr-TR" sz="3200" i="1" dirty="0">
                <a:solidFill>
                  <a:prstClr val="black"/>
                </a:solidFill>
                <a:latin typeface="Book Antiqua" panose="02040602050305030304" pitchFamily="18" charset="0"/>
              </a:rPr>
              <a:t>ölçümler </a:t>
            </a:r>
            <a:r>
              <a:rPr 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ise; hidrostatik tartım, </a:t>
            </a:r>
            <a:r>
              <a:rPr lang="tr-TR" sz="3200" dirty="0" err="1">
                <a:solidFill>
                  <a:prstClr val="black"/>
                </a:solidFill>
                <a:latin typeface="Book Antiqua" panose="02040602050305030304" pitchFamily="18" charset="0"/>
              </a:rPr>
              <a:t>antropometrik</a:t>
            </a:r>
            <a:r>
              <a:rPr 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 ölçümler, bilgisayarlı tomografi (BT), </a:t>
            </a:r>
            <a:r>
              <a:rPr lang="tr-TR" sz="3200" dirty="0" err="1">
                <a:solidFill>
                  <a:prstClr val="black"/>
                </a:solidFill>
                <a:latin typeface="Book Antiqua" panose="02040602050305030304" pitchFamily="18" charset="0"/>
              </a:rPr>
              <a:t>kantitaif</a:t>
            </a:r>
            <a:r>
              <a:rPr 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 </a:t>
            </a:r>
            <a:r>
              <a:rPr lang="tr-TR" sz="3200" dirty="0" err="1">
                <a:solidFill>
                  <a:prstClr val="black"/>
                </a:solidFill>
                <a:latin typeface="Book Antiqua" panose="02040602050305030304" pitchFamily="18" charset="0"/>
              </a:rPr>
              <a:t>ultrasonik</a:t>
            </a:r>
            <a:r>
              <a:rPr 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 ölçüm (KUS), </a:t>
            </a:r>
            <a:r>
              <a:rPr lang="tr-TR" sz="3200" dirty="0" err="1">
                <a:solidFill>
                  <a:prstClr val="black"/>
                </a:solidFill>
                <a:latin typeface="Book Antiqua" panose="02040602050305030304" pitchFamily="18" charset="0"/>
              </a:rPr>
              <a:t>biyoelektriksel</a:t>
            </a:r>
            <a:r>
              <a:rPr 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 </a:t>
            </a:r>
            <a:r>
              <a:rPr lang="tr-TR" sz="3200" dirty="0" err="1">
                <a:solidFill>
                  <a:prstClr val="black"/>
                </a:solidFill>
                <a:latin typeface="Book Antiqua" panose="02040602050305030304" pitchFamily="18" charset="0"/>
              </a:rPr>
              <a:t>impedans</a:t>
            </a:r>
            <a:r>
              <a:rPr 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 analizi (BİA) gibi yöntemleri içermektedir.</a:t>
            </a:r>
          </a:p>
          <a:p>
            <a:pPr>
              <a:lnSpc>
                <a:spcPct val="150000"/>
              </a:lnSpc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31592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436914"/>
            <a:ext cx="10972800" cy="4887687"/>
          </a:xfrm>
        </p:spPr>
        <p:txBody>
          <a:bodyPr/>
          <a:lstStyle/>
          <a:p>
            <a:pPr lvl="0" algn="just">
              <a:lnSpc>
                <a:spcPct val="150000"/>
              </a:lnSpc>
              <a:defRPr/>
            </a:pPr>
            <a:r>
              <a:rPr lang="tr-TR" sz="3200" dirty="0">
                <a:solidFill>
                  <a:prstClr val="black"/>
                </a:solidFill>
                <a:latin typeface="Book Antiqua" panose="02040602050305030304" pitchFamily="18" charset="0"/>
              </a:rPr>
              <a:t>Sporcularda vücut kompozisyonu değerlendirilirken, sadece referans değerlere bakılmaması sporcuların kendi değerleri arasındaki değişimlerin de göz önünde bulundurulması gerekmektedir.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5842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Unvan 1"/>
          <p:cNvSpPr>
            <a:spLocks noGrp="1"/>
          </p:cNvSpPr>
          <p:nvPr>
            <p:ph type="title"/>
          </p:nvPr>
        </p:nvSpPr>
        <p:spPr>
          <a:xfrm>
            <a:off x="1981200" y="704851"/>
            <a:ext cx="8229600" cy="779463"/>
          </a:xfrm>
        </p:spPr>
        <p:txBody>
          <a:bodyPr/>
          <a:lstStyle/>
          <a:p>
            <a:r>
              <a:rPr lang="tr-TR" altLang="tr-TR" sz="4800">
                <a:solidFill>
                  <a:schemeClr val="accent1"/>
                </a:solidFill>
              </a:rPr>
              <a:t> </a:t>
            </a:r>
            <a:r>
              <a:rPr lang="tr-TR" altLang="tr-TR" sz="540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Vücut tipi (somatip)</a:t>
            </a:r>
            <a:endParaRPr lang="tr-TR" altLang="tr-TR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09403" y="1450975"/>
            <a:ext cx="9915896" cy="4840288"/>
          </a:xfrm>
        </p:spPr>
        <p:txBody>
          <a:bodyPr/>
          <a:lstStyle/>
          <a:p>
            <a:pPr algn="just">
              <a:defRPr/>
            </a:pPr>
            <a:r>
              <a:rPr lang="tr-TR" sz="3200" dirty="0">
                <a:latin typeface="Book Antiqua" panose="02040602050305030304" pitchFamily="18" charset="0"/>
                <a:cs typeface="Andalus"/>
              </a:rPr>
              <a:t>Vücut bileşimi saptanarak </a:t>
            </a:r>
            <a:r>
              <a:rPr lang="tr-TR" sz="3200" i="1" dirty="0">
                <a:latin typeface="Book Antiqua" panose="02040602050305030304" pitchFamily="18" charset="0"/>
                <a:cs typeface="Andalus"/>
              </a:rPr>
              <a:t>‘vücut tipi’ </a:t>
            </a:r>
            <a:r>
              <a:rPr lang="tr-TR" sz="3200" dirty="0">
                <a:latin typeface="Book Antiqua" panose="02040602050305030304" pitchFamily="18" charset="0"/>
                <a:cs typeface="Andalus"/>
              </a:rPr>
              <a:t>de saptanabilir.</a:t>
            </a:r>
          </a:p>
          <a:p>
            <a:pPr marL="0" indent="0" algn="just">
              <a:buNone/>
              <a:defRPr/>
            </a:pPr>
            <a:endParaRPr lang="tr-TR" sz="3200" dirty="0">
              <a:latin typeface="Book Antiqua" panose="02040602050305030304" pitchFamily="18" charset="0"/>
              <a:cs typeface="Andalus"/>
            </a:endParaRPr>
          </a:p>
          <a:p>
            <a:pPr algn="just" eaLnBrk="1" hangingPunct="1">
              <a:defRPr/>
            </a:pPr>
            <a:r>
              <a:rPr lang="tr-TR" altLang="tr-TR" sz="3200" dirty="0">
                <a:solidFill>
                  <a:prstClr val="black"/>
                </a:solidFill>
                <a:latin typeface="Book Antiqua" panose="02040602050305030304" pitchFamily="18" charset="0"/>
                <a:cs typeface="Andalus"/>
              </a:rPr>
              <a:t>Somatip, vücut kompozisyonunun fiziksel yapı özelliklerine göre sınıflandırılmasıdır.</a:t>
            </a:r>
          </a:p>
          <a:p>
            <a:pPr marL="0" indent="0" algn="just" eaLnBrk="1" hangingPunct="1">
              <a:buNone/>
              <a:defRPr/>
            </a:pPr>
            <a:endParaRPr lang="tr-TR" altLang="tr-TR" sz="3200" dirty="0">
              <a:solidFill>
                <a:prstClr val="black"/>
              </a:solidFill>
              <a:latin typeface="Book Antiqua" panose="02040602050305030304" pitchFamily="18" charset="0"/>
              <a:cs typeface="Andalus"/>
            </a:endParaRPr>
          </a:p>
          <a:p>
            <a:pPr algn="just" eaLnBrk="1" hangingPunct="1">
              <a:defRPr/>
            </a:pPr>
            <a:r>
              <a:rPr lang="tr-TR" altLang="tr-TR" sz="3200" dirty="0">
                <a:solidFill>
                  <a:prstClr val="black"/>
                </a:solidFill>
                <a:latin typeface="Book Antiqua" panose="02040602050305030304" pitchFamily="18" charset="0"/>
                <a:cs typeface="Andalus"/>
              </a:rPr>
              <a:t>İnsanların çoğu, genetik olarak tek bir </a:t>
            </a:r>
            <a:r>
              <a:rPr lang="tr-TR" altLang="tr-TR" sz="3200" dirty="0" err="1">
                <a:solidFill>
                  <a:prstClr val="black"/>
                </a:solidFill>
                <a:latin typeface="Book Antiqua" panose="02040602050305030304" pitchFamily="18" charset="0"/>
                <a:cs typeface="Andalus"/>
              </a:rPr>
              <a:t>somatip’e</a:t>
            </a:r>
            <a:r>
              <a:rPr lang="tr-TR" altLang="tr-TR" sz="3200" dirty="0">
                <a:solidFill>
                  <a:prstClr val="black"/>
                </a:solidFill>
                <a:latin typeface="Book Antiqua" panose="02040602050305030304" pitchFamily="18" charset="0"/>
                <a:cs typeface="Andalus"/>
              </a:rPr>
              <a:t> yatkındır. </a:t>
            </a:r>
          </a:p>
          <a:p>
            <a:pPr algn="just">
              <a:defRPr/>
            </a:pPr>
            <a:endParaRPr lang="tr-TR" sz="3200" dirty="0">
              <a:latin typeface="Book Antiqua" panose="02040602050305030304" pitchFamily="18" charset="0"/>
              <a:cs typeface="Andalus"/>
            </a:endParaRPr>
          </a:p>
          <a:p>
            <a:pPr algn="just">
              <a:defRPr/>
            </a:pPr>
            <a:endParaRPr lang="tr-TR" sz="3200" dirty="0">
              <a:latin typeface="Book Antiqua" panose="02040602050305030304" pitchFamily="18" charset="0"/>
              <a:cs typeface="Andalus"/>
            </a:endParaRPr>
          </a:p>
        </p:txBody>
      </p:sp>
    </p:spTree>
    <p:extLst>
      <p:ext uri="{BB962C8B-B14F-4D97-AF65-F5344CB8AC3E}">
        <p14:creationId xmlns:p14="http://schemas.microsoft.com/office/powerpoint/2010/main" val="2511951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/>
          <p:cNvSpPr>
            <a:spLocks noGrp="1"/>
          </p:cNvSpPr>
          <p:nvPr>
            <p:ph type="title"/>
          </p:nvPr>
        </p:nvSpPr>
        <p:spPr>
          <a:xfrm>
            <a:off x="609600" y="439387"/>
            <a:ext cx="10972800" cy="1408463"/>
          </a:xfrm>
        </p:spPr>
        <p:txBody>
          <a:bodyPr/>
          <a:lstStyle/>
          <a:p>
            <a:pPr marL="342900" indent="-342900" eaLnBrk="1" hangingPunct="1"/>
            <a:r>
              <a:rPr lang="tr-TR" altLang="tr-TR" sz="4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Genetik olarak 3 </a:t>
            </a:r>
            <a:r>
              <a:rPr lang="tr-TR" altLang="tr-TR" sz="4000" dirty="0" err="1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somatip</a:t>
            </a:r>
            <a:r>
              <a:rPr lang="tr-TR" altLang="tr-TR" sz="4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vardır; </a:t>
            </a:r>
            <a:br>
              <a:rPr lang="tr-TR" altLang="tr-TR" sz="40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</a:br>
            <a:endParaRPr lang="tr-TR" altLang="tr-TR" sz="4000" dirty="0">
              <a:solidFill>
                <a:srgbClr val="000000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166255" y="1412875"/>
            <a:ext cx="10044545" cy="4319588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lvl="1" indent="-246888" algn="just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sz="3200" dirty="0" err="1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Ektomorf</a:t>
            </a:r>
            <a:r>
              <a:rPr 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 (dayanıklılık sporcuları) </a:t>
            </a:r>
            <a:r>
              <a:rPr lang="tr-TR" sz="3200" dirty="0">
                <a:latin typeface="Andalus" pitchFamily="2" charset="-78"/>
                <a:cs typeface="Andalus" pitchFamily="2" charset="-78"/>
              </a:rPr>
              <a:t> </a:t>
            </a:r>
            <a:r>
              <a:rPr lang="tr-TR" sz="32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Düşük vücut yağ yüzdesi, ince kemik yapısı, yüksek metabolizma, düşük kas yoğunluğu ve büyüklüğü ile karakterize edilen bir vücut tipidir.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3200" dirty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36868" name="Picture 4" descr="C:\Users\AYŞE MİNE\Desktop\Yeni klasör (2)\seminerr\sporcu-foto\7220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737" y="4665663"/>
            <a:ext cx="32861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579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800" b="1" dirty="0" err="1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Mesomorf</a:t>
            </a:r>
            <a:r>
              <a:rPr lang="tr-TR" altLang="tr-TR" sz="4800" b="1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 (kuvvet sporcuları) </a:t>
            </a:r>
            <a:endParaRPr lang="tr-TR" altLang="tr-TR" sz="4800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1045029" y="1628776"/>
            <a:ext cx="9832768" cy="4695825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609600" indent="-6096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EDED03"/>
              </a:buClr>
              <a:buSzPct val="110000"/>
              <a:buNone/>
              <a:defRPr/>
            </a:pPr>
            <a:r>
              <a:rPr lang="tr-TR" sz="36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Düşük ve orta vücut yağ yüzdesi, orta ve iri kemik yapısı, orta</a:t>
            </a:r>
          </a:p>
          <a:p>
            <a:pPr marL="609600" indent="-6096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EDED03"/>
              </a:buClr>
              <a:buSzPct val="110000"/>
              <a:buNone/>
              <a:defRPr/>
            </a:pPr>
            <a:r>
              <a:rPr lang="tr-TR" sz="36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ve yüksek metabolizma, kas yoğunluğu ve ölçüsü fazla olan</a:t>
            </a:r>
          </a:p>
          <a:p>
            <a:pPr marL="609600" indent="-6096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rgbClr val="EDED03"/>
              </a:buClr>
              <a:buSzPct val="110000"/>
              <a:buNone/>
              <a:defRPr/>
            </a:pPr>
            <a:r>
              <a:rPr lang="tr-TR" sz="36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vücut  tipidir.</a:t>
            </a:r>
          </a:p>
        </p:txBody>
      </p:sp>
    </p:spTree>
    <p:extLst>
      <p:ext uri="{BB962C8B-B14F-4D97-AF65-F5344CB8AC3E}">
        <p14:creationId xmlns:p14="http://schemas.microsoft.com/office/powerpoint/2010/main" val="1336717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400" b="1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Endomorf (sporcu olmayan)</a:t>
            </a:r>
            <a:endParaRPr lang="tr-TR" altLang="tr-TR" sz="440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1140030" y="1935164"/>
            <a:ext cx="9072749" cy="4389437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EDED03"/>
              </a:buClr>
              <a:buSzPct val="110000"/>
              <a:buNone/>
              <a:defRPr/>
            </a:pPr>
            <a:r>
              <a:rPr lang="tr-TR" sz="36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Yüksek vücut yağ yüzdesi, iri kemik yapısı, düşük</a:t>
            </a:r>
          </a:p>
          <a:p>
            <a:pPr marL="609600" indent="-60960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EDED03"/>
              </a:buClr>
              <a:buSzPct val="110000"/>
              <a:buNone/>
              <a:defRPr/>
            </a:pPr>
            <a:r>
              <a:rPr lang="tr-TR" sz="36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metabolizma, kas yoğunluğu ve ölçüsü küçük vücut tipidir.</a:t>
            </a:r>
          </a:p>
        </p:txBody>
      </p:sp>
    </p:spTree>
    <p:extLst>
      <p:ext uri="{BB962C8B-B14F-4D97-AF65-F5344CB8AC3E}">
        <p14:creationId xmlns:p14="http://schemas.microsoft.com/office/powerpoint/2010/main" val="204742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>
          <a:xfrm>
            <a:off x="522513" y="1161165"/>
            <a:ext cx="9785267" cy="37433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rgbClr val="EDED03"/>
              </a:buClr>
              <a:buSzPct val="110000"/>
              <a:buNone/>
            </a:pPr>
            <a:endParaRPr lang="tr-TR" altLang="tr-TR" sz="2800" dirty="0">
              <a:solidFill>
                <a:schemeClr val="accent1"/>
              </a:solidFill>
            </a:endParaRPr>
          </a:p>
          <a:p>
            <a:pPr marL="609600" indent="-609600" algn="just" eaLnBrk="1" hangingPunct="1">
              <a:lnSpc>
                <a:spcPct val="150000"/>
              </a:lnSpc>
              <a:buClr>
                <a:srgbClr val="FFFF00"/>
              </a:buClr>
              <a:buSzPct val="110000"/>
              <a:buFont typeface="Wingdings" panose="05000000000000000000" pitchFamily="2" charset="2"/>
              <a:buChar char="ü"/>
            </a:pP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Vücut tipi, doğduğunuzdaki gibi sürdürülmekte, değişmemekte ancak </a:t>
            </a:r>
            <a:r>
              <a:rPr lang="tr-TR" altLang="tr-TR" sz="36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beslenme</a:t>
            </a: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 ve </a:t>
            </a:r>
            <a:r>
              <a:rPr lang="tr-TR" altLang="tr-TR" sz="36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fiziksel </a:t>
            </a:r>
            <a:r>
              <a:rPr lang="tr-TR" altLang="tr-TR" sz="36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aktivite</a:t>
            </a:r>
            <a:r>
              <a:rPr lang="tr-TR" altLang="tr-TR" sz="3600" dirty="0" smtClean="0">
                <a:latin typeface="Andalus" pitchFamily="2" charset="-78"/>
                <a:cs typeface="Andalus" pitchFamily="2" charset="-78"/>
              </a:rPr>
              <a:t>  </a:t>
            </a: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alışkanlıklarındaki değişikliklerle vücut yağ yüzdesi etkilenebilmektedir</a:t>
            </a:r>
            <a:r>
              <a:rPr lang="tr-TR" altLang="tr-TR" sz="3600" b="1" dirty="0">
                <a:latin typeface="Andalus" pitchFamily="2" charset="-78"/>
                <a:cs typeface="Andalus" pitchFamily="2" charset="-78"/>
              </a:rPr>
              <a:t>. </a:t>
            </a:r>
          </a:p>
        </p:txBody>
      </p:sp>
      <p:pic>
        <p:nvPicPr>
          <p:cNvPr id="39939" name="Picture 2" descr="D:\sporrr sminer\Yeni klasör (2)\seminerr\resimler bütün\fotolar\sporcu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75" y="4508501"/>
            <a:ext cx="4286250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0858640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0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9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227</Words>
  <Application>Microsoft Office PowerPoint</Application>
  <PresentationFormat>Geniş ekran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6</vt:i4>
      </vt:variant>
      <vt:variant>
        <vt:lpstr>Slayt Başlıkları</vt:lpstr>
      </vt:variant>
      <vt:variant>
        <vt:i4>8</vt:i4>
      </vt:variant>
    </vt:vector>
  </HeadingPairs>
  <TitlesOfParts>
    <vt:vector size="22" baseType="lpstr">
      <vt:lpstr>MS Mincho</vt:lpstr>
      <vt:lpstr>Andalus</vt:lpstr>
      <vt:lpstr>Arial</vt:lpstr>
      <vt:lpstr>Book Antiqua</vt:lpstr>
      <vt:lpstr>Calibri</vt:lpstr>
      <vt:lpstr>Constantia</vt:lpstr>
      <vt:lpstr>Wingdings</vt:lpstr>
      <vt:lpstr>Wingdings 2</vt:lpstr>
      <vt:lpstr>Akış</vt:lpstr>
      <vt:lpstr>1_Akış</vt:lpstr>
      <vt:lpstr>2_Akış</vt:lpstr>
      <vt:lpstr>3_Akış</vt:lpstr>
      <vt:lpstr>4_Akış</vt:lpstr>
      <vt:lpstr>5_Akış</vt:lpstr>
      <vt:lpstr>Vücut Kompozisyonunun Saptanması</vt:lpstr>
      <vt:lpstr>PowerPoint Sunusu</vt:lpstr>
      <vt:lpstr>PowerPoint Sunusu</vt:lpstr>
      <vt:lpstr> Vücut tipi (somatip)</vt:lpstr>
      <vt:lpstr>Genetik olarak 3 somatip vardır;  </vt:lpstr>
      <vt:lpstr>Mesomorf (kuvvet sporcuları) </vt:lpstr>
      <vt:lpstr>Endomorf (sporcu olmayan)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Vücut Kompozisyonunun Saptanması</dc:title>
  <dc:creator>exper</dc:creator>
  <cp:lastModifiedBy>exper</cp:lastModifiedBy>
  <cp:revision>5</cp:revision>
  <dcterms:created xsi:type="dcterms:W3CDTF">2017-11-07T10:44:38Z</dcterms:created>
  <dcterms:modified xsi:type="dcterms:W3CDTF">2017-11-07T10:50:01Z</dcterms:modified>
</cp:coreProperties>
</file>