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88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30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69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64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88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33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79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09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46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39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72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A8BAB-70A7-4AA7-B0C8-8A6C11F952F4}" type="datetimeFigureOut">
              <a:rPr lang="tr-TR" smtClean="0"/>
              <a:t>26.11.2021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4EDC9-5ABC-417B-B584-14319E4DFC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23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karabarosu.org.tr/siteler/ankarabarosu/hgdmakale/2013-2/2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Ruh Sağlığı-II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506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Çocuk ve Ergenlere İki Uçlu Bozukluk (</a:t>
            </a:r>
            <a:r>
              <a:rPr lang="tr-TR" dirty="0" err="1" smtClean="0"/>
              <a:t>Bipolar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yaygınlık oranına sahiptir. </a:t>
            </a:r>
          </a:p>
          <a:p>
            <a:r>
              <a:rPr lang="tr-TR" dirty="0" smtClean="0"/>
              <a:t>%1.8 </a:t>
            </a:r>
          </a:p>
          <a:p>
            <a:r>
              <a:rPr lang="tr-TR" dirty="0" smtClean="0"/>
              <a:t>12-14 yaştan, 17-18 yaşa gidildikçe iki kat artmaktadır.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844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hastalık dönemleriyle birlikte süreğenlik </a:t>
            </a:r>
          </a:p>
          <a:p>
            <a:r>
              <a:rPr lang="tr-TR" dirty="0" smtClean="0"/>
              <a:t>Karma dönem y ada hızlı döngü </a:t>
            </a:r>
          </a:p>
          <a:p>
            <a:r>
              <a:rPr lang="tr-TR" dirty="0" smtClean="0"/>
              <a:t>Belirgin sinirlilik </a:t>
            </a:r>
          </a:p>
          <a:p>
            <a:r>
              <a:rPr lang="tr-TR" dirty="0" smtClean="0"/>
              <a:t>Yüksek oranda DEHB ve bunaltı(</a:t>
            </a:r>
            <a:r>
              <a:rPr lang="tr-TR" dirty="0" err="1" smtClean="0"/>
              <a:t>anksiyete</a:t>
            </a:r>
            <a:r>
              <a:rPr lang="tr-TR" dirty="0" smtClean="0"/>
              <a:t>) bozukluğu birlikteliği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56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Kalıtım </a:t>
            </a:r>
          </a:p>
          <a:p>
            <a:r>
              <a:rPr lang="tr-TR" dirty="0" err="1" smtClean="0"/>
              <a:t>Nörogörüntüleme</a:t>
            </a:r>
            <a:r>
              <a:rPr lang="tr-TR" dirty="0" smtClean="0"/>
              <a:t> bulguları 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risk etkenleri: sosyal ilişkilerde zorluk, a-b tutarsızlığı, problem çözme yetilerinde düşüklük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37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Gidiş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1-2 yıllık zaman diliminde iyileşme </a:t>
            </a:r>
          </a:p>
          <a:p>
            <a:r>
              <a:rPr lang="tr-TR" dirty="0" smtClean="0"/>
              <a:t>Ancak %60-70’inde ilk 10-12 ay içerisinde yineleme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130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ilaç tedavisi </a:t>
            </a:r>
          </a:p>
          <a:p>
            <a:r>
              <a:rPr lang="tr-TR" dirty="0" smtClean="0"/>
              <a:t>Psikoterapi </a:t>
            </a:r>
          </a:p>
          <a:p>
            <a:r>
              <a:rPr lang="tr-TR" dirty="0" smtClean="0"/>
              <a:t>Destekleyici </a:t>
            </a:r>
            <a:r>
              <a:rPr lang="tr-TR" dirty="0" err="1" smtClean="0"/>
              <a:t>psikososyal</a:t>
            </a:r>
            <a:r>
              <a:rPr lang="tr-TR" dirty="0" smtClean="0"/>
              <a:t> düzenlemeler </a:t>
            </a:r>
          </a:p>
          <a:p>
            <a:r>
              <a:rPr lang="tr-TR" dirty="0" smtClean="0"/>
              <a:t>Günlük yaşamın yapılandırılması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3928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Yıkıcı </a:t>
            </a:r>
            <a:r>
              <a:rPr lang="tr-TR" dirty="0" err="1" smtClean="0"/>
              <a:t>Duygudurum</a:t>
            </a:r>
            <a:r>
              <a:rPr lang="tr-TR" dirty="0" smtClean="0"/>
              <a:t> Düzenleme Bozukluğu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DSM-5</a:t>
            </a:r>
          </a:p>
          <a:p>
            <a:r>
              <a:rPr lang="tr-TR" dirty="0" smtClean="0"/>
              <a:t>Süreğen sinirlilik ve ağır davranışsal kontrol sorunları</a:t>
            </a:r>
          </a:p>
          <a:p>
            <a:r>
              <a:rPr lang="tr-TR" dirty="0" smtClean="0"/>
              <a:t>Ergenlik ve yetişkinliğe gidildikçe daha çok çökkünlük ve bunaltı bozukluğunun gelişmesi</a:t>
            </a:r>
          </a:p>
          <a:p>
            <a:r>
              <a:rPr lang="tr-TR" dirty="0" smtClean="0"/>
              <a:t>Aşırı sinirlilik (</a:t>
            </a:r>
            <a:r>
              <a:rPr lang="tr-TR" dirty="0" err="1" smtClean="0"/>
              <a:t>irritabilite</a:t>
            </a:r>
            <a:r>
              <a:rPr lang="tr-TR" dirty="0" smtClean="0"/>
              <a:t>)</a:t>
            </a:r>
          </a:p>
          <a:p>
            <a:r>
              <a:rPr lang="tr-TR" dirty="0" smtClean="0"/>
              <a:t>Sözel/davranışsal saldırganlığı içeren ağır ve yineleyici öfke nöbetleri- öfke nöbetleri arasında süreğen sinirlilik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9721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Sıklık: %2-5 arasında. Okul çağı çocuklarında, erkeklerde daha sık görülür. </a:t>
            </a:r>
          </a:p>
          <a:p>
            <a:endParaRPr lang="tr-TR" dirty="0" smtClean="0"/>
          </a:p>
          <a:p>
            <a:r>
              <a:rPr lang="tr-TR" dirty="0" smtClean="0"/>
              <a:t>Oluş Nedenleri:</a:t>
            </a:r>
          </a:p>
          <a:p>
            <a:pPr lvl="1"/>
            <a:r>
              <a:rPr lang="tr-TR" dirty="0" smtClean="0"/>
              <a:t>Annede çökkünlük (majör depresyon)</a:t>
            </a:r>
          </a:p>
          <a:p>
            <a:pPr lvl="1"/>
            <a:r>
              <a:rPr lang="tr-TR" dirty="0" err="1" smtClean="0"/>
              <a:t>nörobiyoloji</a:t>
            </a:r>
            <a:r>
              <a:rPr lang="tr-TR" dirty="0" smtClean="0"/>
              <a:t>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559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Bilişsel-davranışçı grup terapileri </a:t>
            </a:r>
          </a:p>
          <a:p>
            <a:r>
              <a:rPr lang="tr-TR" dirty="0" smtClean="0"/>
              <a:t>Anne baba eğitimi, aile terapisi </a:t>
            </a:r>
          </a:p>
          <a:p>
            <a:r>
              <a:rPr lang="tr-TR" dirty="0" smtClean="0"/>
              <a:t>İlaç tedavisi </a:t>
            </a:r>
          </a:p>
        </p:txBody>
      </p:sp>
    </p:spTree>
    <p:extLst>
      <p:ext uri="{BB962C8B-B14F-4D97-AF65-F5344CB8AC3E}">
        <p14:creationId xmlns:p14="http://schemas.microsoft.com/office/powerpoint/2010/main" val="972667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Çocuk ve Ergenlerde Çökkünlük</a:t>
            </a:r>
            <a:br>
              <a:rPr lang="tr-TR" dirty="0" smtClean="0"/>
            </a:br>
            <a:r>
              <a:rPr lang="tr-TR" dirty="0" smtClean="0"/>
              <a:t> (majör depresyon) 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Erken başlangıçlı çökkünlük (depresyon)</a:t>
            </a:r>
          </a:p>
          <a:p>
            <a:r>
              <a:rPr lang="tr-TR" dirty="0" smtClean="0"/>
              <a:t>Çökkün </a:t>
            </a:r>
            <a:r>
              <a:rPr lang="tr-TR" dirty="0" err="1" smtClean="0"/>
              <a:t>duygudurum</a:t>
            </a:r>
            <a:r>
              <a:rPr lang="tr-TR" dirty="0" smtClean="0"/>
              <a:t>, isteksizlik, zevk almama, oyun oynamama, akademik başarıda düşme, okula gitmek istememe, yeme ve uyku bozuklukları </a:t>
            </a:r>
          </a:p>
          <a:p>
            <a:r>
              <a:rPr lang="tr-TR" dirty="0" smtClean="0"/>
              <a:t>Öte yandan aşırı hareketlilik, huysuzluk, çabuk sinirlenme, davranım bozuklukları ile de kendini gösterebilmektedir. </a:t>
            </a:r>
          </a:p>
          <a:p>
            <a:r>
              <a:rPr lang="tr-TR" dirty="0" smtClean="0"/>
              <a:t>Küçük çocuklarda ayrılma </a:t>
            </a:r>
            <a:r>
              <a:rPr lang="tr-TR" dirty="0" err="1" smtClean="0"/>
              <a:t>anksiyetesi</a:t>
            </a:r>
            <a:r>
              <a:rPr lang="tr-TR" dirty="0" smtClean="0"/>
              <a:t> belirtileri, fobiler, bedensel yakınmalar, davranış sorunları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5766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Ergenlik öncesi %1-%2 </a:t>
            </a:r>
          </a:p>
          <a:p>
            <a:r>
              <a:rPr lang="tr-TR" dirty="0" smtClean="0"/>
              <a:t>Ergenlerde %3-8 </a:t>
            </a:r>
          </a:p>
          <a:p>
            <a:r>
              <a:rPr lang="tr-TR" dirty="0" smtClean="0"/>
              <a:t>Ergenlik sonunda yaşam boyu yaygınlık %20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556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Tik Bozuklukları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Tik: kas kasılması sonucu oluşan ani, hızlı, yineleyici, ritmik olmayan motor hareketler ya da ünlemler. </a:t>
            </a:r>
          </a:p>
          <a:p>
            <a:r>
              <a:rPr lang="tr-TR" dirty="0" smtClean="0"/>
              <a:t>Kısa sürelidir (bir saniyeden kısa)</a:t>
            </a:r>
          </a:p>
          <a:p>
            <a:r>
              <a:rPr lang="tr-TR" dirty="0" smtClean="0"/>
              <a:t>Nöbetler halinde seyreder- tiklerin olmadığı ara dönemler </a:t>
            </a:r>
          </a:p>
          <a:p>
            <a:r>
              <a:rPr lang="tr-TR" dirty="0" smtClean="0"/>
              <a:t>DSM-5’te 5 tip tik bozukluğu:</a:t>
            </a:r>
          </a:p>
          <a:p>
            <a:pPr lvl="1"/>
            <a:r>
              <a:rPr lang="tr-TR" dirty="0" err="1" smtClean="0"/>
              <a:t>Tourette</a:t>
            </a:r>
            <a:r>
              <a:rPr lang="tr-TR" dirty="0" smtClean="0"/>
              <a:t> sendromu</a:t>
            </a:r>
          </a:p>
          <a:p>
            <a:pPr lvl="1"/>
            <a:r>
              <a:rPr lang="tr-TR" dirty="0" err="1" smtClean="0"/>
              <a:t>Sürepen</a:t>
            </a:r>
            <a:r>
              <a:rPr lang="tr-TR" dirty="0" smtClean="0"/>
              <a:t> motor ya da ses tik bozukluğu</a:t>
            </a:r>
          </a:p>
          <a:p>
            <a:pPr lvl="1"/>
            <a:r>
              <a:rPr lang="tr-TR" dirty="0" smtClean="0"/>
              <a:t>Durumsal tik bozukluğu</a:t>
            </a:r>
          </a:p>
          <a:p>
            <a:pPr lvl="1"/>
            <a:r>
              <a:rPr lang="tr-TR" dirty="0" smtClean="0"/>
              <a:t>Tanımlanabilen diğer tik bozukluğu</a:t>
            </a:r>
          </a:p>
          <a:p>
            <a:pPr lvl="1"/>
            <a:r>
              <a:rPr lang="tr-TR" dirty="0" smtClean="0"/>
              <a:t>Tanımlanamayan tik bozukluğu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5865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Kalıtım (ailesel yüklülük) </a:t>
            </a:r>
          </a:p>
          <a:p>
            <a:r>
              <a:rPr lang="tr-TR" dirty="0" err="1" smtClean="0"/>
              <a:t>Nörobiyolojik</a:t>
            </a:r>
            <a:r>
              <a:rPr lang="tr-TR" dirty="0" smtClean="0"/>
              <a:t> etkenler  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etkenler (</a:t>
            </a:r>
            <a:r>
              <a:rPr lang="tr-TR" dirty="0" err="1" smtClean="0"/>
              <a:t>psikanalitik</a:t>
            </a:r>
            <a:r>
              <a:rPr lang="tr-TR" dirty="0" smtClean="0"/>
              <a:t> kurama göre sevgi nesnesinin kaybı. </a:t>
            </a:r>
            <a:r>
              <a:rPr lang="tr-TR" dirty="0" err="1" smtClean="0"/>
              <a:t>Travmatik</a:t>
            </a:r>
            <a:r>
              <a:rPr lang="tr-TR" dirty="0" smtClean="0"/>
              <a:t> yaşam olayları kuramına göre </a:t>
            </a:r>
            <a:r>
              <a:rPr lang="tr-TR" dirty="0" err="1" smtClean="0"/>
              <a:t>travmatik</a:t>
            </a:r>
            <a:r>
              <a:rPr lang="tr-TR" dirty="0" smtClean="0"/>
              <a:t> deneyimler yol açabilir. Öğrenilmiş çaresizlik, bilişsel çarpıtmalar.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1368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Biyopsikososyal</a:t>
            </a:r>
            <a:r>
              <a:rPr lang="tr-TR" dirty="0" smtClean="0"/>
              <a:t> yaklaşım </a:t>
            </a:r>
          </a:p>
          <a:p>
            <a:r>
              <a:rPr lang="tr-TR" dirty="0" smtClean="0"/>
              <a:t>Okul-aile işbirliği </a:t>
            </a:r>
          </a:p>
          <a:p>
            <a:r>
              <a:rPr lang="tr-TR" dirty="0" smtClean="0"/>
              <a:t>Nedenlere yönelik çevresel düzenlemeler </a:t>
            </a:r>
          </a:p>
          <a:p>
            <a:r>
              <a:rPr lang="tr-TR" dirty="0" smtClean="0"/>
              <a:t>Psikoterapiler </a:t>
            </a:r>
          </a:p>
          <a:p>
            <a:r>
              <a:rPr lang="tr-TR" dirty="0" smtClean="0"/>
              <a:t>İlaç tedavisi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2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Çocuk ve Ergende Bunaltı (</a:t>
            </a:r>
            <a:r>
              <a:rPr lang="tr-TR" dirty="0" err="1" smtClean="0"/>
              <a:t>Anksiyete</a:t>
            </a:r>
            <a:r>
              <a:rPr lang="tr-TR" dirty="0" smtClean="0"/>
              <a:t>) Bozukluğu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Ayrılma </a:t>
            </a:r>
            <a:r>
              <a:rPr lang="tr-TR" dirty="0" err="1" smtClean="0"/>
              <a:t>anksiyetesi</a:t>
            </a:r>
            <a:r>
              <a:rPr lang="tr-TR" dirty="0" smtClean="0"/>
              <a:t> </a:t>
            </a:r>
          </a:p>
          <a:p>
            <a:r>
              <a:rPr lang="tr-TR" dirty="0" smtClean="0"/>
              <a:t>Seçici </a:t>
            </a:r>
            <a:r>
              <a:rPr lang="tr-TR" dirty="0" err="1" smtClean="0"/>
              <a:t>mutizm</a:t>
            </a:r>
            <a:r>
              <a:rPr lang="tr-TR" dirty="0" smtClean="0"/>
              <a:t>(</a:t>
            </a:r>
            <a:r>
              <a:rPr lang="tr-TR" dirty="0" err="1" smtClean="0"/>
              <a:t>konuşmamazlık</a:t>
            </a:r>
            <a:r>
              <a:rPr lang="tr-TR" dirty="0" smtClean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35149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yaygın psikiyatrik bozukluklardandır. </a:t>
            </a:r>
          </a:p>
          <a:p>
            <a:r>
              <a:rPr lang="tr-TR" dirty="0" smtClean="0"/>
              <a:t>%15-30 </a:t>
            </a:r>
          </a:p>
          <a:p>
            <a:r>
              <a:rPr lang="tr-TR" dirty="0" smtClean="0"/>
              <a:t>Kızlarda, erkeklerden iki kat fazla </a:t>
            </a:r>
          </a:p>
          <a:p>
            <a:r>
              <a:rPr lang="tr-TR" dirty="0" smtClean="0"/>
              <a:t>Ayrılma </a:t>
            </a:r>
            <a:r>
              <a:rPr lang="tr-TR" dirty="0" err="1" smtClean="0"/>
              <a:t>anksiyetesinde</a:t>
            </a:r>
            <a:r>
              <a:rPr lang="tr-TR" dirty="0" smtClean="0"/>
              <a:t> çocukluktan ergenliğe gittikçe azalma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9896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Davranışsal, bilişsel, fizyolojik bileşenleri vardır </a:t>
            </a:r>
          </a:p>
          <a:p>
            <a:r>
              <a:rPr lang="tr-TR" dirty="0" smtClean="0"/>
              <a:t>Kalıtım </a:t>
            </a:r>
          </a:p>
          <a:p>
            <a:r>
              <a:rPr lang="tr-TR" dirty="0" smtClean="0"/>
              <a:t>Nörolojik etkenler </a:t>
            </a:r>
          </a:p>
          <a:p>
            <a:r>
              <a:rPr lang="tr-TR" dirty="0" smtClean="0"/>
              <a:t>Endokrin </a:t>
            </a:r>
          </a:p>
          <a:p>
            <a:r>
              <a:rPr lang="tr-TR" dirty="0" smtClean="0"/>
              <a:t>Davranışçı kuramlar(çocuk ve anne korkuları paralelliği) </a:t>
            </a:r>
          </a:p>
          <a:p>
            <a:r>
              <a:rPr lang="tr-TR" dirty="0" smtClean="0"/>
              <a:t>Bilişsel kuramlar (bilişsel yanlılıklar, kötümserlik, baş etmede yetersizlik, vb.)</a:t>
            </a:r>
          </a:p>
          <a:p>
            <a:r>
              <a:rPr lang="tr-TR" dirty="0" smtClean="0"/>
              <a:t>Kişilerarası kuramlar (yoksulluk, AB psikopatolojisi, örselenme ve şiddete maruz kalma,vb.) </a:t>
            </a:r>
          </a:p>
        </p:txBody>
      </p:sp>
    </p:spTree>
    <p:extLst>
      <p:ext uri="{BB962C8B-B14F-4D97-AF65-F5344CB8AC3E}">
        <p14:creationId xmlns:p14="http://schemas.microsoft.com/office/powerpoint/2010/main" val="2677436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Ayrılma </a:t>
            </a:r>
            <a:r>
              <a:rPr lang="tr-TR" dirty="0" err="1" smtClean="0"/>
              <a:t>Anksiyetesi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Bağlandığı kişiden ya da evden ayrılma söz konusu olduğunda aşırı korku, bunaltı yaşama.</a:t>
            </a:r>
          </a:p>
          <a:p>
            <a:r>
              <a:rPr lang="tr-TR" dirty="0" smtClean="0"/>
              <a:t>12 yaş altında daha fazla yaşanır. </a:t>
            </a:r>
          </a:p>
          <a:p>
            <a:r>
              <a:rPr lang="tr-TR" dirty="0" smtClean="0"/>
              <a:t>Ayrılmaya tepki 1-3 yaş için normal gelişim özelliğidir. </a:t>
            </a:r>
          </a:p>
          <a:p>
            <a:r>
              <a:rPr lang="tr-TR" dirty="0" smtClean="0"/>
              <a:t>Okul korkusu, okula girmek istememe, mide bulantısı, kusma,,,</a:t>
            </a:r>
          </a:p>
          <a:p>
            <a:r>
              <a:rPr lang="tr-TR" dirty="0" smtClean="0"/>
              <a:t>Okul korkusu----- anneden ayrılma korkusu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647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ve okul çevresini kapsayan, destekleyici yaklaşım,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psikoeğitim</a:t>
            </a:r>
            <a:r>
              <a:rPr lang="tr-TR" dirty="0" smtClean="0"/>
              <a:t>,</a:t>
            </a:r>
          </a:p>
          <a:p>
            <a:r>
              <a:rPr lang="tr-TR" dirty="0" smtClean="0"/>
              <a:t>Bilişsel davranışçı terapi (sistematik duyarsızlaştırma)</a:t>
            </a:r>
          </a:p>
          <a:p>
            <a:r>
              <a:rPr lang="tr-TR" dirty="0" smtClean="0"/>
              <a:t>Aile tedavisi 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98513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İntihar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İntihar davranışı, düşüncesi,</a:t>
            </a:r>
            <a:r>
              <a:rPr lang="tr-TR" dirty="0" err="1" smtClean="0"/>
              <a:t>planıi</a:t>
            </a:r>
            <a:r>
              <a:rPr lang="tr-TR" dirty="0" smtClean="0"/>
              <a:t> girişimi yanı sıra tamamlanmış intiharı da kapsamaktadır. </a:t>
            </a:r>
          </a:p>
          <a:p>
            <a:r>
              <a:rPr lang="tr-TR" dirty="0" smtClean="0"/>
              <a:t>Biyolojik, toplumsal, kültürel etmenler etkili olsa da büyük oranda psikiyatrik bozukluklarla ilişkilidir.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9458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ve Yaygınlık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İntihar düşüncesi %12.1; intihar planı %4, intihar girişimi %4.1</a:t>
            </a:r>
          </a:p>
          <a:p>
            <a:r>
              <a:rPr lang="tr-TR" dirty="0" smtClean="0"/>
              <a:t>İntihar düşüncesi olan ergenlerin 1/3’ünün plan yaptığı, %60’ının ise intihar girişiminde bulunduğu ve bu girişimin intihar düşüncesi başladıktan sonra ilk bir yıl içinde olduğu iletilmektedir.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85038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Psikiyatrik bozukluklar ve intihar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Anksiyete</a:t>
            </a:r>
            <a:r>
              <a:rPr lang="tr-TR" dirty="0" smtClean="0"/>
              <a:t>, majör depresyon gibi içe vurum bozukluklarında</a:t>
            </a:r>
          </a:p>
          <a:p>
            <a:r>
              <a:rPr lang="tr-TR" dirty="0" smtClean="0"/>
              <a:t>Madde kötüye kullanımı, davranım bozukluğu gibi dış vurum bozukluklarında risk artar. </a:t>
            </a:r>
          </a:p>
          <a:p>
            <a:r>
              <a:rPr lang="tr-TR" dirty="0" smtClean="0"/>
              <a:t>Her iki cinsiyet için risk vardır. Kızlarda girişim daha fazla iken, erkeklerde tamamlanmış intihara bağlı ölüm oranları daha fazla. </a:t>
            </a:r>
          </a:p>
          <a:p>
            <a:r>
              <a:rPr lang="tr-TR" dirty="0" smtClean="0"/>
              <a:t>İntihar ile kendine zarar verme davranışı arasında bağlantı fazla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194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Kalıtım </a:t>
            </a:r>
          </a:p>
          <a:p>
            <a:r>
              <a:rPr lang="tr-TR" dirty="0" err="1" smtClean="0"/>
              <a:t>Nörobiyoloji</a:t>
            </a:r>
            <a:r>
              <a:rPr lang="tr-TR" dirty="0" smtClean="0"/>
              <a:t> </a:t>
            </a:r>
          </a:p>
          <a:p>
            <a:r>
              <a:rPr lang="tr-TR" dirty="0" smtClean="0"/>
              <a:t>Enfeksiyon ve bağışıklık etkenleri </a:t>
            </a:r>
          </a:p>
          <a:p>
            <a:r>
              <a:rPr lang="tr-TR" dirty="0" smtClean="0"/>
              <a:t>Endokrin etkenler </a:t>
            </a:r>
          </a:p>
          <a:p>
            <a:r>
              <a:rPr lang="tr-TR" dirty="0" smtClean="0"/>
              <a:t>Psikolojik etkenler (sıkıntılı yaşam olayları, ceza ve aşağılamadan kurtulmak için bastırma, alevlenmeye yol açar)  </a:t>
            </a:r>
          </a:p>
          <a:p>
            <a:r>
              <a:rPr lang="tr-TR" dirty="0" smtClean="0"/>
              <a:t>Doğum, doğum öncesi ve sonrası risk etkenleri (annenin gebelikte sigara kullanımı, </a:t>
            </a:r>
            <a:r>
              <a:rPr lang="tr-TR" dirty="0" err="1" smtClean="0"/>
              <a:t>adüşük</a:t>
            </a:r>
            <a:r>
              <a:rPr lang="tr-TR" dirty="0" smtClean="0"/>
              <a:t> doğum ağırlığı)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45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Eşlik eden psikiyatrik bozukluk olasılığı yüksek</a:t>
            </a:r>
          </a:p>
          <a:p>
            <a:r>
              <a:rPr lang="tr-TR" dirty="0" smtClean="0"/>
              <a:t>Profesyonel yardım arama oranı yüksek</a:t>
            </a:r>
          </a:p>
          <a:p>
            <a:r>
              <a:rPr lang="tr-TR" dirty="0" err="1" smtClean="0"/>
              <a:t>Antidepresan</a:t>
            </a:r>
            <a:r>
              <a:rPr lang="tr-TR" dirty="0" smtClean="0"/>
              <a:t> ilaç kullanmama oranı yüksek</a:t>
            </a:r>
          </a:p>
          <a:p>
            <a:endParaRPr lang="tr-TR" dirty="0" smtClean="0"/>
          </a:p>
          <a:p>
            <a:r>
              <a:rPr lang="tr-TR" dirty="0" smtClean="0"/>
              <a:t>Yinelenen girişimler, sonraki girişimin en önemli öncülüdür. (ilk 6 ay riskli dönem) </a:t>
            </a:r>
          </a:p>
          <a:p>
            <a:r>
              <a:rPr lang="tr-TR" dirty="0" smtClean="0"/>
              <a:t>Aile üyelerinde intihar girişimi varlığı, riski arttırır.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4461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Girişim sonrası iyi takip önemli </a:t>
            </a:r>
          </a:p>
          <a:p>
            <a:r>
              <a:rPr lang="tr-TR" dirty="0" smtClean="0"/>
              <a:t>Grup terapileri destekleyici, yönlendirici olmayan psikoterapiler </a:t>
            </a:r>
          </a:p>
          <a:p>
            <a:r>
              <a:rPr lang="tr-TR" dirty="0" smtClean="0"/>
              <a:t>Sorun çözme, seçenekli düşünebilme, duyguları denetleyebilme becerilerinin kazandırılması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92497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İstismarı ve İhmali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Fiziksel istismar</a:t>
            </a:r>
          </a:p>
          <a:p>
            <a:r>
              <a:rPr lang="tr-TR" dirty="0" smtClean="0"/>
              <a:t>Cinsel istismar </a:t>
            </a:r>
          </a:p>
          <a:p>
            <a:r>
              <a:rPr lang="tr-TR" dirty="0" smtClean="0"/>
              <a:t>Duygusal istismar </a:t>
            </a:r>
          </a:p>
          <a:p>
            <a:r>
              <a:rPr lang="tr-TR" dirty="0" smtClean="0"/>
              <a:t>İhmal </a:t>
            </a:r>
          </a:p>
          <a:p>
            <a:pPr lvl="1"/>
            <a:r>
              <a:rPr lang="tr-TR" dirty="0" smtClean="0"/>
              <a:t>Fiziksel ihmal</a:t>
            </a:r>
          </a:p>
          <a:p>
            <a:pPr lvl="1"/>
            <a:r>
              <a:rPr lang="tr-TR" dirty="0" smtClean="0"/>
              <a:t>Duygusal ihmal</a:t>
            </a:r>
          </a:p>
          <a:p>
            <a:pPr lvl="1"/>
            <a:r>
              <a:rPr lang="tr-TR" dirty="0" smtClean="0"/>
              <a:t>Eğitsel ihmal</a:t>
            </a:r>
          </a:p>
          <a:p>
            <a:pPr lvl="1"/>
            <a:r>
              <a:rPr lang="tr-TR" dirty="0" smtClean="0"/>
              <a:t>Gözetim eksikliği</a:t>
            </a:r>
          </a:p>
          <a:p>
            <a:pPr lvl="1"/>
            <a:r>
              <a:rPr lang="tr-TR" dirty="0" smtClean="0"/>
              <a:t>Çocuk sömürüsü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8031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Risk etmenleri, çevresel, kültürel, ailesel etkenler ve çocukla ilgili etkenler </a:t>
            </a:r>
          </a:p>
          <a:p>
            <a:pPr>
              <a:buNone/>
            </a:pPr>
            <a:r>
              <a:rPr lang="tr-TR" dirty="0" smtClean="0"/>
              <a:t>Çevresel- düşük SED, çatışmalı aile ortamı, aile içi şiddet, tek ebeveyn, anne baba yaşının küçük olması, çok çocuk sayısı, anne babada psikopatoloji, alkol madde kullanımı, kişilik bozukluğu. </a:t>
            </a:r>
          </a:p>
          <a:p>
            <a:pPr>
              <a:buNone/>
            </a:pPr>
            <a:r>
              <a:rPr lang="tr-TR" dirty="0" err="1" smtClean="0"/>
              <a:t>İstismarıcının</a:t>
            </a:r>
            <a:r>
              <a:rPr lang="tr-TR" dirty="0" smtClean="0"/>
              <a:t> çocuklukta istismara uğramış olması</a:t>
            </a:r>
          </a:p>
          <a:p>
            <a:pPr>
              <a:buNone/>
            </a:pPr>
            <a:r>
              <a:rPr lang="tr-TR" dirty="0" smtClean="0"/>
              <a:t>Şiddetin norm haline gelmesi </a:t>
            </a:r>
          </a:p>
          <a:p>
            <a:pPr>
              <a:buNone/>
            </a:pPr>
            <a:r>
              <a:rPr lang="tr-TR" dirty="0" smtClean="0"/>
              <a:t>Çocukla ilgili etkenler: plansız gebelik sonucu doğma, engelli olma, süreğen hastalığın olması, psikiyatrik sorunların olması.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36435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Çoğunlukla aile içinde </a:t>
            </a:r>
          </a:p>
          <a:p>
            <a:r>
              <a:rPr lang="tr-TR" dirty="0" smtClean="0"/>
              <a:t>Fiziksel istismarda bedensel bulgular </a:t>
            </a:r>
          </a:p>
          <a:p>
            <a:r>
              <a:rPr lang="tr-TR" dirty="0" smtClean="0"/>
              <a:t>Psikiyatrik belirtiler- değişkendir. Belirti görülmeyebilir. </a:t>
            </a:r>
          </a:p>
          <a:p>
            <a:r>
              <a:rPr lang="tr-TR" dirty="0" smtClean="0"/>
              <a:t>Cinsel istismar- uygunsuz cinsel davranışlar, cinsel oyunlar, artmış cinsel merak, açıktan mastürbasyon, baştan çıkartıcı, saldırgan cinsel davranışlar, yaşla uyumsuz cinsel bilgiler ,vb. </a:t>
            </a:r>
          </a:p>
          <a:p>
            <a:r>
              <a:rPr lang="tr-TR" dirty="0" err="1" smtClean="0"/>
              <a:t>Çouk</a:t>
            </a:r>
            <a:r>
              <a:rPr lang="tr-TR" dirty="0" smtClean="0"/>
              <a:t> aşırı kaygılı ya da uysal ise, güvensiz, savunmacı, rahatlatılma arayışından uzak, fiziksel temastan sakınıyor, sürekli tetikte, tehlike algısı içinde çevreyi denetliyor ise istismardan kuşkulanılmalıdır. </a:t>
            </a:r>
          </a:p>
          <a:p>
            <a:r>
              <a:rPr lang="tr-TR" dirty="0" smtClean="0"/>
              <a:t>Ters rol- anne babanın gereksinimlerini karşılamaya çalışır görünüm olabilir. </a:t>
            </a:r>
          </a:p>
          <a:p>
            <a:r>
              <a:rPr lang="tr-TR" dirty="0" smtClean="0"/>
              <a:t>Erişkinlerle yüzeysel ilişki</a:t>
            </a:r>
          </a:p>
          <a:p>
            <a:r>
              <a:rPr lang="tr-TR" dirty="0" smtClean="0"/>
              <a:t>Eve gitmekten korku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5983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İstismar mağduru çocuklar görüşme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Yalnız görüşülmeli, görüşmeye yüksüz konulardan giriş </a:t>
            </a:r>
          </a:p>
          <a:p>
            <a:r>
              <a:rPr lang="tr-TR" dirty="0" smtClean="0"/>
              <a:t>Yansız, yüksüz, yargısız bir tutum </a:t>
            </a:r>
          </a:p>
          <a:p>
            <a:r>
              <a:rPr lang="tr-TR" dirty="0" smtClean="0"/>
              <a:t>Empati, işbirliği</a:t>
            </a:r>
          </a:p>
          <a:p>
            <a:r>
              <a:rPr lang="tr-TR" dirty="0" smtClean="0"/>
              <a:t>Tekrarlayıcı sorulardan kaçınma, çocuğun doğal anlatımı desteklenmeli</a:t>
            </a:r>
          </a:p>
          <a:p>
            <a:r>
              <a:rPr lang="tr-TR" dirty="0" smtClean="0"/>
              <a:t>Dürüstlük- tutulamayacak sözler verilmemeli</a:t>
            </a:r>
          </a:p>
          <a:p>
            <a:r>
              <a:rPr lang="tr-TR" dirty="0" smtClean="0"/>
              <a:t>Sıcak, sevecen, ciddiye alan bir tutum </a:t>
            </a:r>
          </a:p>
          <a:p>
            <a:r>
              <a:rPr lang="tr-TR" dirty="0" smtClean="0"/>
              <a:t>Güven verici, söylediklerini tekrarlayarak onaylamak, suçluluk duygularını gidermek </a:t>
            </a:r>
          </a:p>
          <a:p>
            <a:r>
              <a:rPr lang="tr-TR" dirty="0" smtClean="0"/>
              <a:t>Uygun başa çıkma davranışlarını desteklemek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826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Görüşmede YAPILMAMASI GEREKENLER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İstismarı netleştirmek için ödül ve ceza gibi </a:t>
            </a:r>
            <a:r>
              <a:rPr lang="tr-TR" dirty="0" err="1" smtClean="0"/>
              <a:t>pekiştireçler</a:t>
            </a:r>
            <a:r>
              <a:rPr lang="tr-TR" dirty="0" smtClean="0"/>
              <a:t> kullanılması </a:t>
            </a:r>
          </a:p>
          <a:p>
            <a:r>
              <a:rPr lang="tr-TR" dirty="0" smtClean="0"/>
              <a:t>Başkalarından alınan bilgilerin çocukla paylaşılması </a:t>
            </a:r>
          </a:p>
          <a:p>
            <a:r>
              <a:rPr lang="tr-TR" dirty="0" smtClean="0"/>
              <a:t>Yönlendirici, imalı sorular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5359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 korunması</a:t>
            </a:r>
          </a:p>
          <a:p>
            <a:r>
              <a:rPr lang="tr-TR" dirty="0" smtClean="0"/>
              <a:t>Savcılığa yasal bildirim</a:t>
            </a:r>
          </a:p>
          <a:p>
            <a:r>
              <a:rPr lang="tr-TR" dirty="0" smtClean="0"/>
              <a:t>İstismarcının tedavisi </a:t>
            </a:r>
          </a:p>
          <a:p>
            <a:r>
              <a:rPr lang="tr-TR" dirty="0" smtClean="0"/>
              <a:t>Aile ile çalışma </a:t>
            </a:r>
          </a:p>
          <a:p>
            <a:r>
              <a:rPr lang="tr-TR" dirty="0" smtClean="0"/>
              <a:t>Diğer kardeşler </a:t>
            </a:r>
          </a:p>
          <a:p>
            <a:r>
              <a:rPr lang="tr-TR" dirty="0" smtClean="0"/>
              <a:t>Travma sonrası stres bozukluğu, depresyon </a:t>
            </a:r>
          </a:p>
          <a:p>
            <a:r>
              <a:rPr lang="tr-TR" dirty="0" smtClean="0"/>
              <a:t>Bilişsel davranışçı yöntemler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50020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izlem merkezleri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Okuma parçası. Tartışma.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6961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Günay</a:t>
            </a:r>
            <a:r>
              <a:rPr lang="tr-TR" dirty="0" smtClean="0"/>
              <a:t> Kılıç, B., Gürkan, K., </a:t>
            </a:r>
            <a:r>
              <a:rPr lang="tr-TR" dirty="0" err="1" smtClean="0"/>
              <a:t>Kerimoğlu</a:t>
            </a:r>
            <a:r>
              <a:rPr lang="tr-TR" dirty="0" smtClean="0"/>
              <a:t>, E. “Çocukluk ve Ergenlik Döneminde Görülen Ruhsal Bozukluklar” içinde:Ruh Sağlığı ve Bozuklukları. Ed: O. </a:t>
            </a:r>
            <a:r>
              <a:rPr lang="tr-TR" dirty="0" err="1" smtClean="0"/>
              <a:t>Öztürk</a:t>
            </a:r>
            <a:r>
              <a:rPr lang="tr-TR" dirty="0" smtClean="0"/>
              <a:t>, A. </a:t>
            </a:r>
            <a:r>
              <a:rPr lang="tr-TR" dirty="0" err="1" smtClean="0"/>
              <a:t>Uluşahin</a:t>
            </a:r>
            <a:r>
              <a:rPr lang="tr-TR" dirty="0" smtClean="0"/>
              <a:t>. Ankara 2016. </a:t>
            </a:r>
          </a:p>
          <a:p>
            <a:r>
              <a:rPr lang="tr-TR" dirty="0" err="1" smtClean="0"/>
              <a:t>Gould</a:t>
            </a:r>
            <a:r>
              <a:rPr lang="tr-TR" dirty="0" smtClean="0"/>
              <a:t>, N.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in </a:t>
            </a:r>
            <a:r>
              <a:rPr lang="tr-TR" dirty="0" err="1" smtClean="0"/>
              <a:t>Context</a:t>
            </a:r>
            <a:r>
              <a:rPr lang="tr-TR" dirty="0" smtClean="0"/>
              <a:t> </a:t>
            </a:r>
          </a:p>
          <a:p>
            <a:r>
              <a:rPr lang="tr-TR" dirty="0" smtClean="0">
                <a:hlinkClick r:id="rId2"/>
              </a:rPr>
              <a:t>Çocuk İzlem Merkezleri http://www.</a:t>
            </a:r>
            <a:r>
              <a:rPr lang="tr-TR" dirty="0" err="1" smtClean="0">
                <a:hlinkClick r:id="rId2"/>
              </a:rPr>
              <a:t>ankarabarosu</a:t>
            </a:r>
            <a:r>
              <a:rPr lang="tr-TR" dirty="0" smtClean="0">
                <a:hlinkClick r:id="rId2"/>
              </a:rPr>
              <a:t>.</a:t>
            </a:r>
            <a:r>
              <a:rPr lang="tr-TR" dirty="0" err="1" smtClean="0">
                <a:hlinkClick r:id="rId2"/>
              </a:rPr>
              <a:t>org.tr</a:t>
            </a:r>
            <a:r>
              <a:rPr lang="tr-TR" dirty="0" smtClean="0">
                <a:hlinkClick r:id="rId2"/>
              </a:rPr>
              <a:t>/siteler/</a:t>
            </a:r>
            <a:r>
              <a:rPr lang="tr-TR" dirty="0" err="1" smtClean="0">
                <a:hlinkClick r:id="rId2"/>
              </a:rPr>
              <a:t>ankarabarosu</a:t>
            </a:r>
            <a:r>
              <a:rPr lang="tr-TR" dirty="0" smtClean="0">
                <a:hlinkClick r:id="rId2"/>
              </a:rPr>
              <a:t>/</a:t>
            </a:r>
            <a:r>
              <a:rPr lang="tr-TR" dirty="0" err="1" smtClean="0">
                <a:hlinkClick r:id="rId2"/>
              </a:rPr>
              <a:t>hgdmakale</a:t>
            </a:r>
            <a:r>
              <a:rPr lang="tr-TR" dirty="0" smtClean="0">
                <a:hlinkClick r:id="rId2"/>
              </a:rPr>
              <a:t>/2013-2/23.</a:t>
            </a:r>
            <a:r>
              <a:rPr lang="tr-TR" dirty="0" err="1" smtClean="0">
                <a:hlinkClick r:id="rId2"/>
              </a:rPr>
              <a:t>pdf</a:t>
            </a:r>
            <a:r>
              <a:rPr lang="tr-TR" dirty="0" smtClean="0"/>
              <a:t>  </a:t>
            </a:r>
          </a:p>
          <a:p>
            <a:r>
              <a:rPr lang="tr-TR" dirty="0" err="1" smtClean="0"/>
              <a:t>Yörükoğlu</a:t>
            </a:r>
            <a:r>
              <a:rPr lang="tr-TR" dirty="0" smtClean="0"/>
              <a:t>, A. Çocuk Ruh Sağlığı. Özgür Yayınları, 1998.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308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ve destekleyici yaklaşımlar </a:t>
            </a:r>
          </a:p>
          <a:p>
            <a:r>
              <a:rPr lang="tr-TR" dirty="0" smtClean="0"/>
              <a:t>Özgüven, yaşıt, aile ilişkileri, okul işlevselliği açısından olumsuz sonuçlara yol açar </a:t>
            </a:r>
          </a:p>
          <a:p>
            <a:r>
              <a:rPr lang="tr-TR" dirty="0" smtClean="0"/>
              <a:t>Bilişsel davranışçı tedavi </a:t>
            </a:r>
          </a:p>
          <a:p>
            <a:r>
              <a:rPr lang="tr-TR" dirty="0" smtClean="0"/>
              <a:t>İlaç tedavisi </a:t>
            </a:r>
          </a:p>
          <a:p>
            <a:endParaRPr lang="tr-TR" dirty="0" smtClean="0"/>
          </a:p>
          <a:p>
            <a:r>
              <a:rPr lang="tr-TR" dirty="0" smtClean="0"/>
              <a:t>Sosyal hizmet perspektifi: sosyal destek ve sosyal çevre ile çalışma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376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ve Ergenlerde Şizofreni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Şizofrenide klinik belirtiler 18 yaşından önce başlarsa Erken Başlangıçlı Şizofreni </a:t>
            </a:r>
          </a:p>
          <a:p>
            <a:r>
              <a:rPr lang="tr-TR" dirty="0" smtClean="0"/>
              <a:t>13 yaşından önce başlarsa, Çok Erken Başlangıçlı Şizofreni olarak adlandırılmaktadır. 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39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Duygusal, Bilişsel, Davranışsal bileşenleri olan </a:t>
            </a:r>
            <a:r>
              <a:rPr lang="tr-TR" dirty="0" err="1" smtClean="0"/>
              <a:t>psikotik</a:t>
            </a:r>
            <a:r>
              <a:rPr lang="tr-TR" dirty="0" smtClean="0"/>
              <a:t> belirtiler şizofreninin temel özelliğidir. </a:t>
            </a:r>
          </a:p>
          <a:p>
            <a:r>
              <a:rPr lang="tr-TR" dirty="0" err="1" smtClean="0"/>
              <a:t>Duygudurum</a:t>
            </a:r>
            <a:r>
              <a:rPr lang="tr-TR" dirty="0" smtClean="0"/>
              <a:t> bozuklukları, epilepsi, beyin tümörü, enfeksiyonlar, madde kullanımı ile ilişkili olarak da </a:t>
            </a:r>
            <a:r>
              <a:rPr lang="tr-TR" dirty="0" err="1" smtClean="0"/>
              <a:t>psikotik</a:t>
            </a:r>
            <a:r>
              <a:rPr lang="tr-TR" dirty="0" smtClean="0"/>
              <a:t> belirtiler ortaya çıkabilir. </a:t>
            </a:r>
          </a:p>
          <a:p>
            <a:r>
              <a:rPr lang="tr-TR" dirty="0" err="1" smtClean="0"/>
              <a:t>Varsanılar</a:t>
            </a:r>
            <a:r>
              <a:rPr lang="tr-TR" dirty="0" smtClean="0"/>
              <a:t> ve sanrılar </a:t>
            </a:r>
          </a:p>
        </p:txBody>
      </p:sp>
    </p:spTree>
    <p:extLst>
      <p:ext uri="{BB962C8B-B14F-4D97-AF65-F5344CB8AC3E}">
        <p14:creationId xmlns:p14="http://schemas.microsoft.com/office/powerpoint/2010/main" val="817836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Sinsi başlangıçlı </a:t>
            </a:r>
          </a:p>
          <a:p>
            <a:r>
              <a:rPr lang="tr-TR" dirty="0" smtClean="0"/>
              <a:t>Sosyal içe çekilme, okul başarısında düşme, garip davranışlar gibi belirtiler, +</a:t>
            </a:r>
            <a:r>
              <a:rPr lang="tr-TR" dirty="0" err="1" smtClean="0"/>
              <a:t>psikotik</a:t>
            </a:r>
            <a:r>
              <a:rPr lang="tr-TR" dirty="0" smtClean="0"/>
              <a:t> belirtilerin görülmesinden bir yıl önce başlayabilir </a:t>
            </a:r>
          </a:p>
          <a:p>
            <a:r>
              <a:rPr lang="tr-TR" dirty="0" err="1" smtClean="0"/>
              <a:t>Psikotik</a:t>
            </a:r>
            <a:r>
              <a:rPr lang="tr-TR" dirty="0" smtClean="0"/>
              <a:t> belirtiler, garip düşünceler, sıra dışı ilgi alanları, duygulanımda değişim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055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Gidiş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Erişkin ile karşılaştırıldığında erken başlangıçlı şizofreninin gidişatı daha kötü; çok erken başlangıçlı şizofrenide ise en kötü</a:t>
            </a:r>
          </a:p>
          <a:p>
            <a:r>
              <a:rPr lang="tr-TR" dirty="0" smtClean="0"/>
              <a:t>Akademik başarı, iş bulma oranları düşük, bağımsız yaşama yetileri az, sosyal ilişkiler kötüdür.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464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Psikotik</a:t>
            </a:r>
            <a:r>
              <a:rPr lang="tr-TR" dirty="0" smtClean="0"/>
              <a:t> belirtilerin başlaması ile tanı konulması arasındaki süre 2 yıla yaklaşabilmektedir. </a:t>
            </a:r>
          </a:p>
          <a:p>
            <a:r>
              <a:rPr lang="tr-TR" dirty="0" err="1" smtClean="0"/>
              <a:t>Antipsikotik</a:t>
            </a:r>
            <a:r>
              <a:rPr lang="tr-TR" dirty="0" smtClean="0"/>
              <a:t> ilaçlar </a:t>
            </a:r>
          </a:p>
          <a:p>
            <a:r>
              <a:rPr lang="tr-TR" dirty="0" smtClean="0"/>
              <a:t>Bireysel ve aile danışmanlığı</a:t>
            </a:r>
          </a:p>
          <a:p>
            <a:r>
              <a:rPr lang="tr-TR" dirty="0" smtClean="0"/>
              <a:t>Hastalık hakkında eğitim </a:t>
            </a:r>
          </a:p>
          <a:p>
            <a:r>
              <a:rPr lang="tr-TR" dirty="0" smtClean="0"/>
              <a:t>Sosyal ve eğitimsel gereksinimlerin karşılanması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376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1333</Words>
  <Application>Microsoft Office PowerPoint</Application>
  <PresentationFormat>Geniş ekran</PresentationFormat>
  <Paragraphs>201</Paragraphs>
  <Slides>39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3" baseType="lpstr">
      <vt:lpstr>Arial</vt:lpstr>
      <vt:lpstr>Calibri</vt:lpstr>
      <vt:lpstr>Calibri Light</vt:lpstr>
      <vt:lpstr>Office Teması</vt:lpstr>
      <vt:lpstr>Çocuk Ruh Sağlığı-II</vt:lpstr>
      <vt:lpstr>Tik Bozuklukları </vt:lpstr>
      <vt:lpstr>Oluş nedenleri </vt:lpstr>
      <vt:lpstr>Tedavi </vt:lpstr>
      <vt:lpstr>Çocuk ve Ergenlerde Şizofreni </vt:lpstr>
      <vt:lpstr>Belirtiler </vt:lpstr>
      <vt:lpstr>PowerPoint Sunusu</vt:lpstr>
      <vt:lpstr>Gidiş </vt:lpstr>
      <vt:lpstr>Tedavi </vt:lpstr>
      <vt:lpstr>Çocuk ve Ergenlere İki Uçlu Bozukluk (Bipolar)</vt:lpstr>
      <vt:lpstr>Belirtiler </vt:lpstr>
      <vt:lpstr>Oluş nedenleri</vt:lpstr>
      <vt:lpstr>Gidiş </vt:lpstr>
      <vt:lpstr>Tedavi </vt:lpstr>
      <vt:lpstr>Yıkıcı Duygudurum Düzenleme Bozukluğu </vt:lpstr>
      <vt:lpstr>PowerPoint Sunusu</vt:lpstr>
      <vt:lpstr>Tedavi </vt:lpstr>
      <vt:lpstr>Çocuk ve Ergenlerde Çökkünlük  (majör depresyon)  </vt:lpstr>
      <vt:lpstr>Sıklık </vt:lpstr>
      <vt:lpstr> Oluş nedenleri </vt:lpstr>
      <vt:lpstr>Tedavi </vt:lpstr>
      <vt:lpstr>Çocuk ve Ergende Bunaltı (Anksiyete) Bozukluğu </vt:lpstr>
      <vt:lpstr>Sıklık </vt:lpstr>
      <vt:lpstr>Oluş nedenleri </vt:lpstr>
      <vt:lpstr>Ayrılma Anksiyetesi </vt:lpstr>
      <vt:lpstr>Tedavi </vt:lpstr>
      <vt:lpstr>İntihar </vt:lpstr>
      <vt:lpstr>Sıklık ve Yaygınlık</vt:lpstr>
      <vt:lpstr>Psikiyatrik bozukluklar ve intihar </vt:lpstr>
      <vt:lpstr>PowerPoint Sunusu</vt:lpstr>
      <vt:lpstr>Tedavi </vt:lpstr>
      <vt:lpstr>Çocuk İstismarı ve İhmali </vt:lpstr>
      <vt:lpstr>Oluş nedenleri </vt:lpstr>
      <vt:lpstr>Belirtileri </vt:lpstr>
      <vt:lpstr>İstismar mağduru çocuklar görüşme</vt:lpstr>
      <vt:lpstr>Görüşmede YAPILMAMASI GEREKENLER</vt:lpstr>
      <vt:lpstr>Tedavi </vt:lpstr>
      <vt:lpstr>Çocuk izlem merkezleri </vt:lpstr>
      <vt:lpstr>Kaynakça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Ruh Sağlığı-II</dc:title>
  <dc:creator>Microsoft</dc:creator>
  <cp:lastModifiedBy>Microsoft</cp:lastModifiedBy>
  <cp:revision>2</cp:revision>
  <dcterms:created xsi:type="dcterms:W3CDTF">2021-11-26T10:20:03Z</dcterms:created>
  <dcterms:modified xsi:type="dcterms:W3CDTF">2021-11-26T10:20:41Z</dcterms:modified>
</cp:coreProperties>
</file>