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ADA6C3-3095-453C-8476-99988430AE22}" type="datetimeFigureOut">
              <a:rPr lang="tr-TR" smtClean="0"/>
              <a:t>31.03.2020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5CCD5D-AFCF-499B-95E8-0C2563C27874}" type="slidenum">
              <a:rPr lang="tr-TR" smtClean="0"/>
              <a:t>‹#›</a:t>
            </a:fld>
            <a:endParaRPr lang="tr-TR"/>
          </a:p>
        </p:txBody>
      </p:sp>
    </p:spTree>
    <p:extLst>
      <p:ext uri="{BB962C8B-B14F-4D97-AF65-F5344CB8AC3E}">
        <p14:creationId xmlns:p14="http://schemas.microsoft.com/office/powerpoint/2010/main" val="2374809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Evde tek başına yaşamakta</a:t>
            </a:r>
            <a:r>
              <a:rPr lang="tr-TR" baseline="0" dirty="0" smtClean="0"/>
              <a:t> zorlanabilir, ev düzeninde birtakım değişikliklere ihtiyaç duyabilir.</a:t>
            </a:r>
            <a:endParaRPr lang="tr-TR" dirty="0"/>
          </a:p>
        </p:txBody>
      </p:sp>
      <p:sp>
        <p:nvSpPr>
          <p:cNvPr id="4" name="Slayt Numarası Yer Tutucusu 3"/>
          <p:cNvSpPr>
            <a:spLocks noGrp="1"/>
          </p:cNvSpPr>
          <p:nvPr>
            <p:ph type="sldNum" sz="quarter" idx="10"/>
          </p:nvPr>
        </p:nvSpPr>
        <p:spPr/>
        <p:txBody>
          <a:bodyPr/>
          <a:lstStyle/>
          <a:p>
            <a:fld id="{F85CCD5D-AFCF-499B-95E8-0C2563C27874}" type="slidenum">
              <a:rPr lang="tr-TR" smtClean="0"/>
              <a:t>8</a:t>
            </a:fld>
            <a:endParaRPr lang="tr-TR"/>
          </a:p>
        </p:txBody>
      </p:sp>
    </p:spTree>
    <p:extLst>
      <p:ext uri="{BB962C8B-B14F-4D97-AF65-F5344CB8AC3E}">
        <p14:creationId xmlns:p14="http://schemas.microsoft.com/office/powerpoint/2010/main" val="639277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Yemek tarifi sorulabilir,</a:t>
            </a:r>
            <a:r>
              <a:rPr lang="tr-TR" baseline="0" dirty="0" smtClean="0"/>
              <a:t> otururken yapabileceği (sebze doğramak gibi) sorumluluklar verilebilir, masa düzeni sorulabilir, bayramda akrabalara neler ikram edilmeli sorulabilir…</a:t>
            </a:r>
            <a:endParaRPr lang="tr-TR" dirty="0"/>
          </a:p>
        </p:txBody>
      </p:sp>
      <p:sp>
        <p:nvSpPr>
          <p:cNvPr id="4" name="Slayt Numarası Yer Tutucusu 3"/>
          <p:cNvSpPr>
            <a:spLocks noGrp="1"/>
          </p:cNvSpPr>
          <p:nvPr>
            <p:ph type="sldNum" sz="quarter" idx="10"/>
          </p:nvPr>
        </p:nvSpPr>
        <p:spPr/>
        <p:txBody>
          <a:bodyPr/>
          <a:lstStyle/>
          <a:p>
            <a:fld id="{F85CCD5D-AFCF-499B-95E8-0C2563C27874}" type="slidenum">
              <a:rPr lang="tr-TR" smtClean="0"/>
              <a:t>14</a:t>
            </a:fld>
            <a:endParaRPr lang="tr-TR"/>
          </a:p>
        </p:txBody>
      </p:sp>
    </p:spTree>
    <p:extLst>
      <p:ext uri="{BB962C8B-B14F-4D97-AF65-F5344CB8AC3E}">
        <p14:creationId xmlns:p14="http://schemas.microsoft.com/office/powerpoint/2010/main" val="1214142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34336E1-8A99-4397-A45F-1AD8E9AB624E}"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744162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4336E1-8A99-4397-A45F-1AD8E9AB624E}"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2350864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4336E1-8A99-4397-A45F-1AD8E9AB624E}"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3178089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4336E1-8A99-4397-A45F-1AD8E9AB624E}"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2876048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34336E1-8A99-4397-A45F-1AD8E9AB624E}" type="datetimeFigureOut">
              <a:rPr lang="tr-TR" smtClean="0"/>
              <a:t>31.03.2020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3612344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34336E1-8A99-4397-A45F-1AD8E9AB624E}" type="datetimeFigureOut">
              <a:rPr lang="tr-TR" smtClean="0"/>
              <a:t>31.03.2020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2089323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34336E1-8A99-4397-A45F-1AD8E9AB624E}" type="datetimeFigureOut">
              <a:rPr lang="tr-TR" smtClean="0"/>
              <a:t>31.03.2020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3690730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34336E1-8A99-4397-A45F-1AD8E9AB624E}" type="datetimeFigureOut">
              <a:rPr lang="tr-TR" smtClean="0"/>
              <a:t>31.03.2020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516043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34336E1-8A99-4397-A45F-1AD8E9AB624E}" type="datetimeFigureOut">
              <a:rPr lang="tr-TR" smtClean="0"/>
              <a:t>31.03.2020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2491796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4336E1-8A99-4397-A45F-1AD8E9AB624E}" type="datetimeFigureOut">
              <a:rPr lang="tr-TR" smtClean="0"/>
              <a:t>31.03.2020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187119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4336E1-8A99-4397-A45F-1AD8E9AB624E}" type="datetimeFigureOut">
              <a:rPr lang="tr-TR" smtClean="0"/>
              <a:t>31.03.2020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910D1D-52DA-449E-8152-346CCC6024AF}" type="slidenum">
              <a:rPr lang="tr-TR" smtClean="0"/>
              <a:t>‹#›</a:t>
            </a:fld>
            <a:endParaRPr lang="tr-TR"/>
          </a:p>
        </p:txBody>
      </p:sp>
    </p:spTree>
    <p:extLst>
      <p:ext uri="{BB962C8B-B14F-4D97-AF65-F5344CB8AC3E}">
        <p14:creationId xmlns:p14="http://schemas.microsoft.com/office/powerpoint/2010/main" val="2105942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4336E1-8A99-4397-A45F-1AD8E9AB624E}" type="datetimeFigureOut">
              <a:rPr lang="tr-TR" smtClean="0"/>
              <a:t>31.03.2020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910D1D-52DA-449E-8152-346CCC6024AF}" type="slidenum">
              <a:rPr lang="tr-TR" smtClean="0"/>
              <a:t>‹#›</a:t>
            </a:fld>
            <a:endParaRPr lang="tr-TR"/>
          </a:p>
        </p:txBody>
      </p:sp>
    </p:spTree>
    <p:extLst>
      <p:ext uri="{BB962C8B-B14F-4D97-AF65-F5344CB8AC3E}">
        <p14:creationId xmlns:p14="http://schemas.microsoft.com/office/powerpoint/2010/main" val="447878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SOSYAL REHABİLİTASYON</a:t>
            </a:r>
            <a:endParaRPr lang="tr-TR" dirty="0"/>
          </a:p>
        </p:txBody>
      </p:sp>
      <p:sp>
        <p:nvSpPr>
          <p:cNvPr id="3" name="Alt Başlık 2"/>
          <p:cNvSpPr>
            <a:spLocks noGrp="1"/>
          </p:cNvSpPr>
          <p:nvPr>
            <p:ph type="subTitle" idx="1"/>
          </p:nvPr>
        </p:nvSpPr>
        <p:spPr/>
        <p:txBody>
          <a:bodyPr/>
          <a:lstStyle/>
          <a:p>
            <a:r>
              <a:rPr lang="tr-TR" dirty="0" smtClean="0"/>
              <a:t>Yaşlıların Karşılaştıkları Ailesel Sorunlar</a:t>
            </a:r>
            <a:endParaRPr lang="tr-TR" dirty="0"/>
          </a:p>
        </p:txBody>
      </p:sp>
    </p:spTree>
    <p:extLst>
      <p:ext uri="{BB962C8B-B14F-4D97-AF65-F5344CB8AC3E}">
        <p14:creationId xmlns:p14="http://schemas.microsoft.com/office/powerpoint/2010/main" val="16075883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Ailenin bakımı üstlenmesi yaşlı bireyin yaşamını kolaylaştırıcı etkiye sahip olsa da bir yandan da yaşlının özerkliğine zarar verebilmektedir.</a:t>
            </a:r>
          </a:p>
          <a:p>
            <a:pPr lvl="1" algn="just"/>
            <a:r>
              <a:rPr lang="tr-TR" dirty="0" smtClean="0"/>
              <a:t>Aslında yaşlının yapabileceği işleri bile evlatların yapması</a:t>
            </a:r>
          </a:p>
          <a:p>
            <a:pPr lvl="1" algn="just"/>
            <a:r>
              <a:rPr lang="tr-TR" dirty="0" smtClean="0"/>
              <a:t>Yaşlıyla ilgili her türlü kararın evlatlar tarafından verilmesi gibi.</a:t>
            </a:r>
            <a:endParaRPr lang="tr-TR" dirty="0"/>
          </a:p>
        </p:txBody>
      </p:sp>
    </p:spTree>
    <p:extLst>
      <p:ext uri="{BB962C8B-B14F-4D97-AF65-F5344CB8AC3E}">
        <p14:creationId xmlns:p14="http://schemas.microsoft.com/office/powerpoint/2010/main" val="4288060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smtClean="0"/>
              <a:t>Birtakım sınırlılıklar olsa bile bile yaşlı bireylerin kendi hayatları ile ilgili karar verme özgürlükleri ve becerileri hâlâ vardır.</a:t>
            </a:r>
          </a:p>
          <a:p>
            <a:pPr algn="just"/>
            <a:r>
              <a:rPr lang="tr-TR" dirty="0" smtClean="0"/>
              <a:t>Dolayısıyla fikirleri alınmalıdır! (</a:t>
            </a:r>
            <a:r>
              <a:rPr lang="tr-TR" dirty="0" err="1" smtClean="0"/>
              <a:t>örn</a:t>
            </a:r>
            <a:r>
              <a:rPr lang="tr-TR" dirty="0" smtClean="0"/>
              <a:t>. Bakımını kim yapsın, nasıl yapılsın?)</a:t>
            </a:r>
          </a:p>
          <a:p>
            <a:pPr algn="just"/>
            <a:r>
              <a:rPr lang="tr-TR" dirty="0" smtClean="0">
                <a:solidFill>
                  <a:srgbClr val="FF0000"/>
                </a:solidFill>
              </a:rPr>
              <a:t>Çocuk muamelesi yapılmamalıdır!</a:t>
            </a:r>
          </a:p>
          <a:p>
            <a:pPr algn="just"/>
            <a:r>
              <a:rPr lang="tr-TR" dirty="0" smtClean="0"/>
              <a:t>Hayatı üzerinde hâlâ kontrole sahip olduğu hissi verilmelidir.</a:t>
            </a:r>
          </a:p>
          <a:p>
            <a:pPr algn="just"/>
            <a:r>
              <a:rPr lang="tr-TR" dirty="0" smtClean="0"/>
              <a:t>Özgüven ve öz benliklerinin olumlu yönde etkilenmeli!</a:t>
            </a:r>
            <a:endParaRPr lang="tr-TR" dirty="0"/>
          </a:p>
        </p:txBody>
      </p:sp>
    </p:spTree>
    <p:extLst>
      <p:ext uri="{BB962C8B-B14F-4D97-AF65-F5344CB8AC3E}">
        <p14:creationId xmlns:p14="http://schemas.microsoft.com/office/powerpoint/2010/main" val="31966746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smtClean="0"/>
              <a:t>Örnek: </a:t>
            </a:r>
            <a:r>
              <a:rPr lang="tr-TR" dirty="0" smtClean="0"/>
              <a:t>Yaşlı bireyin karar verme durumu yoksa (örneğin Alzheimer hastası) bakım tek bir aile üyesi tarafından üstlenilmemeli, diğer aile üyeleri ile ortak karar alınmalı.</a:t>
            </a:r>
          </a:p>
          <a:p>
            <a:pPr algn="just"/>
            <a:r>
              <a:rPr lang="tr-TR" dirty="0" smtClean="0"/>
              <a:t>Bakım verirken aile üyeleri arasındaki anlaşmazlıkların yaşanması sık rastlanan bir olgudur.</a:t>
            </a:r>
            <a:endParaRPr lang="tr-TR" dirty="0"/>
          </a:p>
        </p:txBody>
      </p:sp>
    </p:spTree>
    <p:extLst>
      <p:ext uri="{BB962C8B-B14F-4D97-AF65-F5344CB8AC3E}">
        <p14:creationId xmlns:p14="http://schemas.microsoft.com/office/powerpoint/2010/main" val="9864319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solidFill>
                  <a:srgbClr val="00B050"/>
                </a:solidFill>
              </a:rPr>
              <a:t>2. Yaşlı Bireyin Üretkenliğinin Kısıtlanması</a:t>
            </a:r>
            <a:endParaRPr lang="tr-TR" sz="3200" b="1" dirty="0">
              <a:solidFill>
                <a:srgbClr val="00B050"/>
              </a:solidFill>
            </a:endParaRPr>
          </a:p>
        </p:txBody>
      </p:sp>
      <p:sp>
        <p:nvSpPr>
          <p:cNvPr id="3" name="İçerik Yer Tutucusu 2"/>
          <p:cNvSpPr>
            <a:spLocks noGrp="1"/>
          </p:cNvSpPr>
          <p:nvPr>
            <p:ph idx="1"/>
          </p:nvPr>
        </p:nvSpPr>
        <p:spPr/>
        <p:txBody>
          <a:bodyPr/>
          <a:lstStyle/>
          <a:p>
            <a:pPr marL="0" indent="0">
              <a:buNone/>
            </a:pPr>
            <a:r>
              <a:rPr lang="tr-TR" dirty="0" smtClean="0">
                <a:solidFill>
                  <a:srgbClr val="7030A0"/>
                </a:solidFill>
              </a:rPr>
              <a:t>Sorun Alanı 2:</a:t>
            </a:r>
          </a:p>
          <a:p>
            <a:pPr lvl="1"/>
            <a:r>
              <a:rPr lang="tr-TR" i="1" dirty="0" smtClean="0"/>
              <a:t>«Bu işi tek başına beceremez.»</a:t>
            </a:r>
          </a:p>
          <a:p>
            <a:pPr lvl="1"/>
            <a:r>
              <a:rPr lang="tr-TR" i="1" dirty="0" smtClean="0"/>
              <a:t>«O bunu yapamaz ki!»</a:t>
            </a:r>
          </a:p>
          <a:p>
            <a:pPr lvl="1"/>
            <a:r>
              <a:rPr lang="tr-TR" i="1" dirty="0" smtClean="0"/>
              <a:t>«Sen otur yorulursun/hastalanırsın.»</a:t>
            </a:r>
          </a:p>
          <a:p>
            <a:pPr marL="0" indent="0" algn="just">
              <a:buNone/>
            </a:pPr>
            <a:r>
              <a:rPr lang="tr-TR" dirty="0"/>
              <a:t>	</a:t>
            </a:r>
            <a:r>
              <a:rPr lang="tr-TR" dirty="0" smtClean="0"/>
              <a:t>gibi düşüncelerin yaşlı bireyin 	yapabileceklerini  sınırlandırarak 	üretkenliklerini ve özgüvenlerini 	düşürmesi.</a:t>
            </a:r>
            <a:endParaRPr lang="tr-TR" dirty="0"/>
          </a:p>
        </p:txBody>
      </p:sp>
    </p:spTree>
    <p:extLst>
      <p:ext uri="{BB962C8B-B14F-4D97-AF65-F5344CB8AC3E}">
        <p14:creationId xmlns:p14="http://schemas.microsoft.com/office/powerpoint/2010/main" val="24691984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smtClean="0"/>
              <a:t>Örnek: </a:t>
            </a:r>
            <a:r>
              <a:rPr lang="tr-TR" dirty="0" smtClean="0"/>
              <a:t>Tüm evi çekip çevirmeye alışkın  ev kadını bir anne yemek yapmaktan çok keyif almasına rağmen yaşı sebebiyle mutfakta eskisi kadar zaman geçiremeyebilir.</a:t>
            </a:r>
          </a:p>
          <a:p>
            <a:pPr algn="just"/>
            <a:r>
              <a:rPr lang="tr-TR" dirty="0" smtClean="0"/>
              <a:t>Bu durumda nasıl yaklaşılmalı? </a:t>
            </a:r>
            <a:endParaRPr lang="tr-TR" b="1" dirty="0"/>
          </a:p>
        </p:txBody>
      </p:sp>
    </p:spTree>
    <p:extLst>
      <p:ext uri="{BB962C8B-B14F-4D97-AF65-F5344CB8AC3E}">
        <p14:creationId xmlns:p14="http://schemas.microsoft.com/office/powerpoint/2010/main" val="41227504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Yaşlı bireyin yaşamını kolaylaştırma niyetiyle yapamadıklarını düşündükleri işleri tamamen üstlenme tuzağına düşülmemelidir ve aşırı koruyucu tavırlar sergilenmemelidir.</a:t>
            </a:r>
          </a:p>
          <a:p>
            <a:pPr algn="just"/>
            <a:r>
              <a:rPr lang="tr-TR" dirty="0" smtClean="0"/>
              <a:t>Yaşlı bireylerin halen yapabildikleri çeşitli işler bulunmaktadır. Potansiyelini kullanmasına izin verilmelidir.</a:t>
            </a:r>
          </a:p>
          <a:p>
            <a:pPr algn="just"/>
            <a:r>
              <a:rPr lang="tr-TR" i="1" dirty="0" smtClean="0"/>
              <a:t>«Hiçbir şey yapamaz.» </a:t>
            </a:r>
            <a:r>
              <a:rPr lang="tr-TR" dirty="0" smtClean="0"/>
              <a:t>muamelesi yapılmamalı yaşlı birey pasifleştirilmemelidir.</a:t>
            </a:r>
            <a:endParaRPr lang="tr-TR" dirty="0"/>
          </a:p>
        </p:txBody>
      </p:sp>
    </p:spTree>
    <p:extLst>
      <p:ext uri="{BB962C8B-B14F-4D97-AF65-F5344CB8AC3E}">
        <p14:creationId xmlns:p14="http://schemas.microsoft.com/office/powerpoint/2010/main" val="447424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lvl="0" algn="just"/>
            <a:r>
              <a:rPr lang="tr-TR" dirty="0" smtClean="0">
                <a:solidFill>
                  <a:prstClr val="black"/>
                </a:solidFill>
              </a:rPr>
              <a:t>Ar, Y. (2018</a:t>
            </a:r>
            <a:r>
              <a:rPr lang="tr-TR" dirty="0">
                <a:solidFill>
                  <a:prstClr val="black"/>
                </a:solidFill>
              </a:rPr>
              <a:t>), </a:t>
            </a:r>
            <a:r>
              <a:rPr lang="tr-TR" i="1" dirty="0" smtClean="0">
                <a:solidFill>
                  <a:prstClr val="black"/>
                </a:solidFill>
              </a:rPr>
              <a:t>«Yaşlıların Karşılaştığı Ailesel Sorunlar»</a:t>
            </a:r>
            <a:r>
              <a:rPr lang="tr-TR" dirty="0" smtClean="0">
                <a:solidFill>
                  <a:prstClr val="black"/>
                </a:solidFill>
              </a:rPr>
              <a:t>, </a:t>
            </a:r>
            <a:r>
              <a:rPr lang="tr-TR" dirty="0">
                <a:solidFill>
                  <a:prstClr val="black"/>
                </a:solidFill>
              </a:rPr>
              <a:t>E. </a:t>
            </a:r>
            <a:r>
              <a:rPr lang="tr-TR" dirty="0" err="1">
                <a:solidFill>
                  <a:prstClr val="black"/>
                </a:solidFill>
              </a:rPr>
              <a:t>Özmete</a:t>
            </a:r>
            <a:r>
              <a:rPr lang="tr-TR" dirty="0">
                <a:solidFill>
                  <a:prstClr val="black"/>
                </a:solidFill>
              </a:rPr>
              <a:t>&amp; G. Baştuğ (Ed.) Yaşlılarda Psikolojik ve Sosyal Rehabilitasyon, s. </a:t>
            </a:r>
            <a:r>
              <a:rPr lang="tr-TR" dirty="0" smtClean="0">
                <a:solidFill>
                  <a:prstClr val="black"/>
                </a:solidFill>
              </a:rPr>
              <a:t>48-54, </a:t>
            </a:r>
            <a:r>
              <a:rPr lang="tr-TR" dirty="0">
                <a:solidFill>
                  <a:prstClr val="black"/>
                </a:solidFill>
              </a:rPr>
              <a:t>Hedef CS Basın Yayın, Ankara.</a:t>
            </a:r>
          </a:p>
          <a:p>
            <a:endParaRPr lang="tr-TR" dirty="0"/>
          </a:p>
        </p:txBody>
      </p:sp>
    </p:spTree>
    <p:extLst>
      <p:ext uri="{BB962C8B-B14F-4D97-AF65-F5344CB8AC3E}">
        <p14:creationId xmlns:p14="http://schemas.microsoft.com/office/powerpoint/2010/main" val="1225124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Yaşlı bireylerin toplumdaki konum ve algılanışları toplumsal değişimler ve teknolojik gelişmeler ile paralel olarak değişime uğramıştır.</a:t>
            </a:r>
          </a:p>
          <a:p>
            <a:pPr algn="just"/>
            <a:r>
              <a:rPr lang="tr-TR" dirty="0" smtClean="0">
                <a:solidFill>
                  <a:srgbClr val="FF0000"/>
                </a:solidFill>
              </a:rPr>
              <a:t>Modernleşme teorisi?</a:t>
            </a:r>
            <a:endParaRPr lang="tr-TR" dirty="0">
              <a:solidFill>
                <a:srgbClr val="FF0000"/>
              </a:solidFill>
            </a:endParaRPr>
          </a:p>
        </p:txBody>
      </p:sp>
    </p:spTree>
    <p:extLst>
      <p:ext uri="{BB962C8B-B14F-4D97-AF65-F5344CB8AC3E}">
        <p14:creationId xmlns:p14="http://schemas.microsoft.com/office/powerpoint/2010/main" val="30550749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Geçmişte; </a:t>
            </a:r>
          </a:p>
          <a:p>
            <a:pPr lvl="1" algn="just"/>
            <a:r>
              <a:rPr lang="tr-TR" dirty="0" smtClean="0"/>
              <a:t>Tecrübelerinden faydalanılan</a:t>
            </a:r>
          </a:p>
          <a:p>
            <a:pPr lvl="1" algn="just"/>
            <a:r>
              <a:rPr lang="tr-TR" dirty="0" smtClean="0"/>
              <a:t>Kuşaklararası bilgi aktarımını sağlayan bireyler</a:t>
            </a:r>
          </a:p>
          <a:p>
            <a:pPr algn="just"/>
            <a:r>
              <a:rPr lang="tr-TR" dirty="0" smtClean="0"/>
              <a:t> Günümüzde;</a:t>
            </a:r>
          </a:p>
          <a:p>
            <a:pPr lvl="1" algn="just"/>
            <a:r>
              <a:rPr lang="tr-TR" dirty="0" smtClean="0"/>
              <a:t>Zamanın koşullarına ayak uyduramayan</a:t>
            </a:r>
          </a:p>
          <a:p>
            <a:pPr lvl="1" algn="just"/>
            <a:r>
              <a:rPr lang="tr-TR" dirty="0" smtClean="0"/>
              <a:t>Üretmekten çok tüketmeye meyilli (özellikle fiziksel sınırlılıklar nedeniyle)</a:t>
            </a:r>
          </a:p>
          <a:p>
            <a:pPr lvl="1" algn="just"/>
            <a:r>
              <a:rPr lang="tr-TR" dirty="0" smtClean="0"/>
              <a:t>Modası geçmiş</a:t>
            </a:r>
          </a:p>
          <a:p>
            <a:pPr lvl="1" algn="just"/>
            <a:r>
              <a:rPr lang="tr-TR" dirty="0" smtClean="0"/>
              <a:t>Sağlıksız…</a:t>
            </a:r>
            <a:endParaRPr lang="tr-TR" dirty="0"/>
          </a:p>
        </p:txBody>
      </p:sp>
    </p:spTree>
    <p:extLst>
      <p:ext uri="{BB962C8B-B14F-4D97-AF65-F5344CB8AC3E}">
        <p14:creationId xmlns:p14="http://schemas.microsoft.com/office/powerpoint/2010/main" val="23562987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İlerleyen yaş nedeniyle yaşadıkları rol değişimleri (emeklilik, dulluk vb.) ve fiziksel sınırlılıkların getirdiği uyum sorunları toplumun söz konusu bu algıları ile birleştiğinde yaşlılar yoğun bir psikolojik ve sosyal içe çekilme süreci yaşamakta, </a:t>
            </a:r>
            <a:r>
              <a:rPr lang="tr-TR" dirty="0" smtClean="0">
                <a:solidFill>
                  <a:srgbClr val="FF00FF"/>
                </a:solidFill>
              </a:rPr>
              <a:t>yalnızlık, işe yaramazlık değersizlik ve umutsuzluk</a:t>
            </a:r>
            <a:r>
              <a:rPr lang="tr-TR" dirty="0" smtClean="0"/>
              <a:t> gibi pek çok olumsuz duyguya kapılabilmektedir.</a:t>
            </a:r>
            <a:endParaRPr lang="tr-TR" dirty="0"/>
          </a:p>
        </p:txBody>
      </p:sp>
    </p:spTree>
    <p:extLst>
      <p:ext uri="{BB962C8B-B14F-4D97-AF65-F5344CB8AC3E}">
        <p14:creationId xmlns:p14="http://schemas.microsoft.com/office/powerpoint/2010/main" val="16724548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Bu noktada </a:t>
            </a:r>
            <a:r>
              <a:rPr lang="tr-TR" b="1" dirty="0" smtClean="0"/>
              <a:t>AİLE</a:t>
            </a:r>
            <a:r>
              <a:rPr lang="tr-TR" dirty="0" smtClean="0"/>
              <a:t> yaşlı bireyin öz bakım, sevgi, saygı, kabul, onaylanma ve üretkenlik gibi ihtiyaçlarını karşılayabileceği en önemli halka olarak görülmektedir.</a:t>
            </a:r>
          </a:p>
          <a:p>
            <a:pPr algn="just"/>
            <a:r>
              <a:rPr lang="tr-TR" dirty="0" smtClean="0"/>
              <a:t>Aile ortamında sorun yaşayan yaşlı bireylerin toplumsal uyumlarının  da daha düşük olduğu görülmektedir.</a:t>
            </a:r>
            <a:endParaRPr lang="tr-TR" dirty="0"/>
          </a:p>
        </p:txBody>
      </p:sp>
    </p:spTree>
    <p:extLst>
      <p:ext uri="{BB962C8B-B14F-4D97-AF65-F5344CB8AC3E}">
        <p14:creationId xmlns:p14="http://schemas.microsoft.com/office/powerpoint/2010/main" val="3125143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dirty="0" smtClean="0">
                <a:solidFill>
                  <a:srgbClr val="00B0F0"/>
                </a:solidFill>
              </a:rPr>
              <a:t>Yaşlıların Karşılaştığı Ailesel Sorunlar ve Olası Çözüm Önerileri</a:t>
            </a:r>
            <a:endParaRPr lang="tr-TR" sz="3600" b="1" dirty="0">
              <a:solidFill>
                <a:srgbClr val="00B0F0"/>
              </a:solidFill>
            </a:endParaRP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688035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solidFill>
                  <a:srgbClr val="00B050"/>
                </a:solidFill>
              </a:rPr>
              <a:t>1. Yaşlı Bireyin Otonomi ve Bireyselliğinin Baltalanması</a:t>
            </a:r>
            <a:endParaRPr lang="tr-TR" sz="3200" b="1" dirty="0">
              <a:solidFill>
                <a:srgbClr val="00B050"/>
              </a:solidFill>
            </a:endParaRPr>
          </a:p>
        </p:txBody>
      </p:sp>
      <p:sp>
        <p:nvSpPr>
          <p:cNvPr id="3" name="İçerik Yer Tutucusu 2"/>
          <p:cNvSpPr>
            <a:spLocks noGrp="1"/>
          </p:cNvSpPr>
          <p:nvPr>
            <p:ph idx="1"/>
          </p:nvPr>
        </p:nvSpPr>
        <p:spPr/>
        <p:txBody>
          <a:bodyPr/>
          <a:lstStyle/>
          <a:p>
            <a:pPr marL="0" indent="0">
              <a:buNone/>
            </a:pPr>
            <a:r>
              <a:rPr lang="tr-TR" dirty="0" smtClean="0">
                <a:solidFill>
                  <a:srgbClr val="7030A0"/>
                </a:solidFill>
              </a:rPr>
              <a:t>Sorun Alanı 1: </a:t>
            </a:r>
          </a:p>
          <a:p>
            <a:pPr lvl="1"/>
            <a:r>
              <a:rPr lang="tr-TR" i="1" dirty="0" smtClean="0"/>
              <a:t>«Biz ona bakarız»</a:t>
            </a:r>
          </a:p>
          <a:p>
            <a:pPr lvl="1"/>
            <a:r>
              <a:rPr lang="tr-TR" i="1" dirty="0" smtClean="0"/>
              <a:t>«Annelik-babalık yapma sırası bizde»</a:t>
            </a:r>
          </a:p>
          <a:p>
            <a:pPr lvl="1"/>
            <a:r>
              <a:rPr lang="tr-TR" i="1" dirty="0" smtClean="0"/>
              <a:t>«Onun eli ayağı artık benim»</a:t>
            </a:r>
          </a:p>
          <a:p>
            <a:pPr marL="457200" lvl="1" indent="0" algn="just">
              <a:buNone/>
            </a:pPr>
            <a:r>
              <a:rPr lang="tr-TR" dirty="0" smtClean="0"/>
              <a:t>gibi düşüncelerin yaşlı bireyin otonomisini/bireyselliğini baltalaması ve bağımlılığını işlevsel olmayan düzeylerde arttırması.</a:t>
            </a:r>
          </a:p>
          <a:p>
            <a:pPr marL="0" indent="0">
              <a:buNone/>
            </a:pPr>
            <a:endParaRPr lang="tr-TR" dirty="0"/>
          </a:p>
        </p:txBody>
      </p:sp>
    </p:spTree>
    <p:extLst>
      <p:ext uri="{BB962C8B-B14F-4D97-AF65-F5344CB8AC3E}">
        <p14:creationId xmlns:p14="http://schemas.microsoft.com/office/powerpoint/2010/main" val="2997144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Soru : </a:t>
            </a:r>
            <a:r>
              <a:rPr lang="tr-TR" dirty="0" smtClean="0"/>
              <a:t>Eşini kaybeden bir yaşlının yaşamında sizce neler değişir? Hayat düzeninde ne gibi değişimler olabilir?</a:t>
            </a:r>
          </a:p>
          <a:p>
            <a:pPr marL="0" indent="0" algn="just">
              <a:buNone/>
            </a:pPr>
            <a:endParaRPr lang="tr-TR" dirty="0" smtClean="0"/>
          </a:p>
          <a:p>
            <a:pPr algn="just"/>
            <a:endParaRPr lang="tr-TR" dirty="0"/>
          </a:p>
        </p:txBody>
      </p:sp>
    </p:spTree>
    <p:extLst>
      <p:ext uri="{BB962C8B-B14F-4D97-AF65-F5344CB8AC3E}">
        <p14:creationId xmlns:p14="http://schemas.microsoft.com/office/powerpoint/2010/main" val="695868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Türkiye gibi toplulukçu </a:t>
            </a:r>
            <a:r>
              <a:rPr lang="tr-TR" dirty="0" smtClean="0">
                <a:solidFill>
                  <a:srgbClr val="FF0000"/>
                </a:solidFill>
              </a:rPr>
              <a:t>(X bireyci) </a:t>
            </a:r>
            <a:r>
              <a:rPr lang="tr-TR" dirty="0" smtClean="0"/>
              <a:t>kültürlerde büyümüş yetişkin evlatlar «bakım veren» rolüne nispeten daha kolay uyum sağlamaktadır.</a:t>
            </a:r>
          </a:p>
          <a:p>
            <a:pPr algn="just"/>
            <a:r>
              <a:rPr lang="tr-TR" dirty="0" smtClean="0">
                <a:solidFill>
                  <a:srgbClr val="FF0000"/>
                </a:solidFill>
              </a:rPr>
              <a:t>Ataya saygı ve bağlılık ilkesi</a:t>
            </a:r>
          </a:p>
          <a:p>
            <a:pPr algn="just"/>
            <a:r>
              <a:rPr lang="tr-TR" dirty="0" smtClean="0">
                <a:solidFill>
                  <a:srgbClr val="FF0000"/>
                </a:solidFill>
              </a:rPr>
              <a:t>Karşılıklılık ilkesi</a:t>
            </a:r>
            <a:endParaRPr lang="tr-TR" dirty="0">
              <a:solidFill>
                <a:srgbClr val="FF0000"/>
              </a:solidFill>
            </a:endParaRPr>
          </a:p>
        </p:txBody>
      </p:sp>
    </p:spTree>
    <p:extLst>
      <p:ext uri="{BB962C8B-B14F-4D97-AF65-F5344CB8AC3E}">
        <p14:creationId xmlns:p14="http://schemas.microsoft.com/office/powerpoint/2010/main" val="3075016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556</Words>
  <Application>Microsoft Office PowerPoint</Application>
  <PresentationFormat>Ekran Gösterisi (4:3)</PresentationFormat>
  <Paragraphs>53</Paragraphs>
  <Slides>16</Slides>
  <Notes>2</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SOSYAL REHABİLİTASYON</vt:lpstr>
      <vt:lpstr>PowerPoint Sunusu</vt:lpstr>
      <vt:lpstr>PowerPoint Sunusu</vt:lpstr>
      <vt:lpstr>PowerPoint Sunusu</vt:lpstr>
      <vt:lpstr>PowerPoint Sunusu</vt:lpstr>
      <vt:lpstr>Yaşlıların Karşılaştığı Ailesel Sorunlar ve Olası Çözüm Önerileri</vt:lpstr>
      <vt:lpstr>1. Yaşlı Bireyin Otonomi ve Bireyselliğinin Baltalanması</vt:lpstr>
      <vt:lpstr>PowerPoint Sunusu</vt:lpstr>
      <vt:lpstr>PowerPoint Sunusu</vt:lpstr>
      <vt:lpstr>PowerPoint Sunusu</vt:lpstr>
      <vt:lpstr>PowerPoint Sunusu</vt:lpstr>
      <vt:lpstr>PowerPoint Sunusu</vt:lpstr>
      <vt:lpstr>2. Yaşlı Bireyin Üretkenliğinin Kısıtlanması</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REHABİLİTASYON</dc:title>
  <dc:creator>Toshıba</dc:creator>
  <cp:lastModifiedBy>Toshıba</cp:lastModifiedBy>
  <cp:revision>19</cp:revision>
  <dcterms:created xsi:type="dcterms:W3CDTF">2020-01-19T14:28:39Z</dcterms:created>
  <dcterms:modified xsi:type="dcterms:W3CDTF">2020-03-31T07:55:22Z</dcterms:modified>
</cp:coreProperties>
</file>