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7" r:id="rId5"/>
    <p:sldId id="263" r:id="rId6"/>
    <p:sldId id="260" r:id="rId7"/>
    <p:sldId id="268" r:id="rId8"/>
    <p:sldId id="265" r:id="rId9"/>
    <p:sldId id="262" r:id="rId10"/>
    <p:sldId id="269" r:id="rId11"/>
    <p:sldId id="261" r:id="rId12"/>
    <p:sldId id="270" r:id="rId13"/>
    <p:sldId id="25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CE5F11-410C-4853-BD77-4B2EB4BE7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1764209"/>
            <a:ext cx="11887200" cy="3329581"/>
          </a:xfrm>
        </p:spPr>
        <p:txBody>
          <a:bodyPr/>
          <a:lstStyle/>
          <a:p>
            <a:pPr algn="ctr"/>
            <a:r>
              <a:rPr lang="tr-TR" dirty="0"/>
              <a:t>SELÜLOZ BİYOSENTEZİNİ ENGELLEYEN HERBİSİTLER</a:t>
            </a:r>
            <a:br>
              <a:rPr lang="tr-TR" dirty="0"/>
            </a:br>
            <a:r>
              <a:rPr lang="en-US" dirty="0"/>
              <a:t>WSSA Group: 20, 21, 26, 29</a:t>
            </a:r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5662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6" y="66502"/>
            <a:ext cx="11962014" cy="6691745"/>
          </a:xfrm>
        </p:spPr>
        <p:txBody>
          <a:bodyPr/>
          <a:lstStyle/>
          <a:p>
            <a:pPr marL="0" indent="0" algn="just">
              <a:buNone/>
            </a:pPr>
            <a:r>
              <a:rPr lang="tr-TR" sz="5400" dirty="0"/>
              <a:t>Flupoxam da benzer bir noktada </a:t>
            </a:r>
            <a:r>
              <a:rPr lang="tr-TR" sz="5400" dirty="0" err="1"/>
              <a:t>sellüloz</a:t>
            </a:r>
            <a:r>
              <a:rPr lang="tr-TR" sz="5400" dirty="0"/>
              <a:t> </a:t>
            </a:r>
            <a:r>
              <a:rPr lang="tr-TR" sz="5400" dirty="0" err="1"/>
              <a:t>biyosentezini</a:t>
            </a:r>
            <a:r>
              <a:rPr lang="tr-TR" sz="5400" dirty="0"/>
              <a:t> </a:t>
            </a:r>
            <a:r>
              <a:rPr lang="tr-TR" sz="5400" dirty="0" err="1"/>
              <a:t>inhibe</a:t>
            </a:r>
            <a:r>
              <a:rPr lang="tr-TR" sz="5400" dirty="0"/>
              <a:t> etmektedir. </a:t>
            </a:r>
          </a:p>
          <a:p>
            <a:pPr marL="0" indent="0" algn="just">
              <a:buNone/>
            </a:pPr>
            <a:r>
              <a:rPr lang="tr-TR" sz="5400" dirty="0"/>
              <a:t>Dar ve geniş yapraklı yabancı ot herbisiti olan </a:t>
            </a:r>
            <a:r>
              <a:rPr lang="tr-TR" sz="5400" dirty="0" err="1"/>
              <a:t>quinclorac</a:t>
            </a:r>
            <a:r>
              <a:rPr lang="tr-TR" sz="5400" dirty="0"/>
              <a:t> da duyarlı bitkilerde selüloz </a:t>
            </a:r>
            <a:r>
              <a:rPr lang="tr-TR" sz="5400" dirty="0" err="1"/>
              <a:t>biyosentezini</a:t>
            </a:r>
            <a:r>
              <a:rPr lang="tr-TR" sz="5400" dirty="0"/>
              <a:t> engellemektedir.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50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39850F-7B89-40DD-A917-3D2E58615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85530"/>
            <a:ext cx="11820939" cy="65333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400" dirty="0" err="1"/>
              <a:t>Dichlobenil</a:t>
            </a:r>
            <a:r>
              <a:rPr lang="tr-TR" sz="5400" dirty="0"/>
              <a:t> ve </a:t>
            </a:r>
            <a:r>
              <a:rPr lang="tr-TR" sz="5400" dirty="0" err="1"/>
              <a:t>isoxaben</a:t>
            </a:r>
            <a:r>
              <a:rPr lang="tr-TR" sz="5400" dirty="0"/>
              <a:t>, çıkış öncesi kullanılır ve dar yapraklılara da etkili olmasına rağmen en çok </a:t>
            </a:r>
            <a:r>
              <a:rPr lang="tr-TR" sz="5400" dirty="0" err="1"/>
              <a:t>dikotiledon</a:t>
            </a:r>
            <a:r>
              <a:rPr lang="tr-TR" sz="5400" dirty="0"/>
              <a:t> yabancı otlara karşı kullanılır, oysa quinclorac hem çıkış öncesi hem de çıkış sonrası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3695289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754" y="83127"/>
            <a:ext cx="11995264" cy="6716683"/>
          </a:xfrm>
        </p:spPr>
        <p:txBody>
          <a:bodyPr/>
          <a:lstStyle/>
          <a:p>
            <a:pPr marL="0" indent="0" algn="just">
              <a:buNone/>
            </a:pPr>
            <a:r>
              <a:rPr lang="tr-TR" sz="4400" dirty="0" err="1"/>
              <a:t>Quinclorac</a:t>
            </a:r>
            <a:r>
              <a:rPr lang="tr-TR" sz="4400" dirty="0"/>
              <a:t>, </a:t>
            </a:r>
            <a:r>
              <a:rPr lang="tr-TR" sz="4400" dirty="0" err="1"/>
              <a:t>oksinik</a:t>
            </a:r>
            <a:r>
              <a:rPr lang="tr-TR" sz="4400" dirty="0"/>
              <a:t> bir herbisit türü olmasına rağmen, çoğu </a:t>
            </a:r>
            <a:r>
              <a:rPr lang="tr-TR" sz="4400" dirty="0" err="1"/>
              <a:t>monokotiledon</a:t>
            </a:r>
            <a:r>
              <a:rPr lang="tr-TR" sz="4400" dirty="0"/>
              <a:t> yabancı otta mükemmel aktiviteye sahip bir selüloz </a:t>
            </a:r>
            <a:r>
              <a:rPr lang="tr-TR" sz="4400" dirty="0" err="1"/>
              <a:t>biyosentez</a:t>
            </a:r>
            <a:r>
              <a:rPr lang="tr-TR" sz="4400" dirty="0"/>
              <a:t> inhibitörü olarak </a:t>
            </a:r>
            <a:r>
              <a:rPr lang="tr-TR" sz="4400" dirty="0" err="1"/>
              <a:t>monokotliledonlar</a:t>
            </a:r>
            <a:r>
              <a:rPr lang="tr-TR" sz="4400" dirty="0"/>
              <a:t> üzerinde ikinci bir etki mekanizmasına sahiptir.</a:t>
            </a:r>
          </a:p>
          <a:p>
            <a:pPr marL="0" indent="0" algn="just">
              <a:buNone/>
            </a:pPr>
            <a:r>
              <a:rPr lang="tr-TR" sz="4400" dirty="0"/>
              <a:t>En son keşfedilen selüloz </a:t>
            </a:r>
            <a:r>
              <a:rPr lang="tr-TR" sz="4400" dirty="0" err="1"/>
              <a:t>biyosentez</a:t>
            </a:r>
            <a:r>
              <a:rPr lang="tr-TR" sz="4400" dirty="0"/>
              <a:t> inhibitörleri, </a:t>
            </a:r>
            <a:r>
              <a:rPr lang="tr-TR" sz="4400" dirty="0" err="1"/>
              <a:t>flupoxam</a:t>
            </a:r>
            <a:r>
              <a:rPr lang="tr-TR" sz="4400" dirty="0"/>
              <a:t>, </a:t>
            </a:r>
            <a:r>
              <a:rPr lang="tr-TR" sz="4400" dirty="0" err="1"/>
              <a:t>indaziflam</a:t>
            </a:r>
            <a:r>
              <a:rPr lang="tr-TR" sz="4400" dirty="0"/>
              <a:t>, </a:t>
            </a:r>
            <a:r>
              <a:rPr lang="tr-TR" sz="4400" dirty="0" err="1"/>
              <a:t>triaziflam</a:t>
            </a:r>
            <a:r>
              <a:rPr lang="tr-TR" sz="4400" dirty="0"/>
              <a:t> ve </a:t>
            </a:r>
            <a:r>
              <a:rPr lang="tr-TR" sz="4400" dirty="0" err="1"/>
              <a:t>cestrin’dir</a:t>
            </a:r>
            <a:r>
              <a:rPr lang="tr-TR" sz="4400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984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771ADD-4172-4E27-9575-C470D3EB7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59026"/>
            <a:ext cx="11900452" cy="65598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600" dirty="0"/>
              <a:t>Bu grup herbisitler dar yapraklılar üzerinde kısa, şişkin </a:t>
            </a:r>
            <a:r>
              <a:rPr lang="tr-TR" sz="4600" dirty="0" err="1"/>
              <a:t>koleoptiller</a:t>
            </a:r>
            <a:r>
              <a:rPr lang="tr-TR" sz="4600" dirty="0"/>
              <a:t>, geniş yapraklılarda da şişkin </a:t>
            </a:r>
            <a:r>
              <a:rPr lang="tr-TR" sz="4600" dirty="0" err="1"/>
              <a:t>hipokotiller</a:t>
            </a:r>
            <a:r>
              <a:rPr lang="tr-TR" sz="4600" dirty="0"/>
              <a:t>  şeklinde </a:t>
            </a:r>
            <a:r>
              <a:rPr lang="tr-TR" sz="4600" dirty="0" err="1"/>
              <a:t>simptomlara</a:t>
            </a:r>
            <a:r>
              <a:rPr lang="tr-TR" sz="4600" dirty="0"/>
              <a:t> yol açarlar. Sonuç olarak bitkiler bodurlaşabilir. İlaçlanmış alanlarda geniş yapraklı bitki tohumları çimlenir, ancak ya topraktan çıkamazlar ya da ciddi şekilde bodurlaşmış çimler olarak çıkarlar. </a:t>
            </a:r>
          </a:p>
        </p:txBody>
      </p:sp>
    </p:spTree>
    <p:extLst>
      <p:ext uri="{BB962C8B-B14F-4D97-AF65-F5344CB8AC3E}">
        <p14:creationId xmlns:p14="http://schemas.microsoft.com/office/powerpoint/2010/main" val="3478775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" y="91440"/>
            <a:ext cx="11995265" cy="6691745"/>
          </a:xfrm>
        </p:spPr>
        <p:txBody>
          <a:bodyPr/>
          <a:lstStyle/>
          <a:p>
            <a:pPr marL="0" indent="0" algn="just">
              <a:buNone/>
            </a:pPr>
            <a:r>
              <a:rPr lang="tr-TR" sz="4800" dirty="0"/>
              <a:t>Ağaçlarda veya odunsu süs bitkilerinde </a:t>
            </a:r>
            <a:r>
              <a:rPr lang="tr-TR" sz="4800" dirty="0" err="1"/>
              <a:t>dichlobenil</a:t>
            </a:r>
            <a:r>
              <a:rPr lang="tr-TR" sz="4800" dirty="0"/>
              <a:t> kloroz, nekroz, yaprak buruşukluğu, yapraklarda dönme, yapraklarda morarma ve bodurlaşmaya neden olabilir. </a:t>
            </a:r>
            <a:r>
              <a:rPr lang="tr-TR" sz="4800" dirty="0" err="1"/>
              <a:t>Dichlobenil</a:t>
            </a:r>
            <a:r>
              <a:rPr lang="tr-TR" sz="4800" dirty="0"/>
              <a:t> (damlacık veya buhar) sürüklenmesi durumunda, yapraklar beyazlamış veya sararmış görünebilir.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3924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293FB7-4B74-4424-ABA5-D282CE7EA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45774"/>
            <a:ext cx="11873948" cy="65730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000" dirty="0"/>
              <a:t>Birincil hücre duvarı nispeten az miktarda protein ve aromatik bileşikler de içeren karmaşık bir </a:t>
            </a:r>
            <a:r>
              <a:rPr lang="tr-TR" sz="4000" dirty="0" err="1"/>
              <a:t>polisakkarit</a:t>
            </a:r>
            <a:r>
              <a:rPr lang="tr-TR" sz="4000" dirty="0"/>
              <a:t> matrisidir. Bitki hücre duvarındaki en güçlü element selüloz </a:t>
            </a:r>
            <a:r>
              <a:rPr lang="tr-TR" sz="4000" dirty="0" err="1"/>
              <a:t>mikrofibriller</a:t>
            </a:r>
            <a:r>
              <a:rPr lang="tr-TR" sz="4000" dirty="0"/>
              <a:t> adı verilen </a:t>
            </a:r>
            <a:r>
              <a:rPr lang="el-GR" sz="4000" dirty="0"/>
              <a:t>β-1, 4 </a:t>
            </a:r>
            <a:r>
              <a:rPr lang="tr-TR" sz="4000" dirty="0"/>
              <a:t>bağlı glikoz molekülünden oluşan birleşik uzun doğrusal zincirlerden oluşan bir ağdır. </a:t>
            </a:r>
            <a:r>
              <a:rPr lang="tr-TR" sz="4000" dirty="0" err="1"/>
              <a:t>Mikrofibrillerden</a:t>
            </a:r>
            <a:r>
              <a:rPr lang="tr-TR" sz="4000" dirty="0"/>
              <a:t> oluşan selüloz </a:t>
            </a:r>
            <a:r>
              <a:rPr lang="tr-TR" sz="4000" dirty="0" err="1"/>
              <a:t>biyosentezi</a:t>
            </a:r>
            <a:r>
              <a:rPr lang="tr-TR" sz="4000" dirty="0"/>
              <a:t> plazma zarında gerçekleşmekte olup bitkilerde en bol bulunan bitki </a:t>
            </a:r>
            <a:r>
              <a:rPr lang="tr-TR" sz="4000" dirty="0" err="1"/>
              <a:t>polisakkaritidir</a:t>
            </a:r>
            <a:r>
              <a:rPr lang="tr-TR" sz="40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80241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F6B0B6-E6B2-40C0-A91B-B79EBD685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85530"/>
            <a:ext cx="11900452" cy="65200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100" dirty="0"/>
              <a:t>Selüloz plazma </a:t>
            </a:r>
            <a:r>
              <a:rPr lang="tr-TR" sz="4100" dirty="0" err="1"/>
              <a:t>membranında</a:t>
            </a:r>
            <a:r>
              <a:rPr lang="tr-TR" sz="4100" dirty="0"/>
              <a:t> (PM) selüloz </a:t>
            </a:r>
            <a:r>
              <a:rPr lang="tr-TR" sz="4100" dirty="0" err="1"/>
              <a:t>sentaz</a:t>
            </a:r>
            <a:r>
              <a:rPr lang="tr-TR" sz="4100" dirty="0"/>
              <a:t> kompleksi (SSK) olarak adlandırılan bir çoklu protein kompleksi tarafından sentezlenir. SSK hücrede </a:t>
            </a:r>
            <a:r>
              <a:rPr lang="tr-TR" sz="4100" dirty="0" err="1"/>
              <a:t>golgi</a:t>
            </a:r>
            <a:r>
              <a:rPr lang="tr-TR" sz="4100" dirty="0"/>
              <a:t> aygıtında sentezlenir ve sonra plazma </a:t>
            </a:r>
            <a:r>
              <a:rPr lang="tr-TR" sz="4100" dirty="0" err="1"/>
              <a:t>membranına</a:t>
            </a:r>
            <a:r>
              <a:rPr lang="tr-TR" sz="4100" dirty="0"/>
              <a:t> taşınır.</a:t>
            </a:r>
          </a:p>
          <a:p>
            <a:pPr marL="0" indent="0" algn="just">
              <a:buNone/>
            </a:pPr>
            <a:r>
              <a:rPr lang="tr-TR" sz="4100" dirty="0"/>
              <a:t>SELÜLOZ SENTAZ A proteinleri UDP-glikozun selüloza dönüşümünü katalize etmekten sorumlu olan </a:t>
            </a:r>
            <a:r>
              <a:rPr lang="tr-TR" sz="4100" dirty="0" err="1"/>
              <a:t>prosesleyici</a:t>
            </a:r>
            <a:r>
              <a:rPr lang="tr-TR" sz="4100" dirty="0"/>
              <a:t> </a:t>
            </a:r>
            <a:r>
              <a:rPr lang="tr-TR" sz="4100" dirty="0" err="1"/>
              <a:t>glikosiltransferazlardır</a:t>
            </a:r>
            <a:r>
              <a:rPr lang="tr-TR" sz="41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30170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" y="91440"/>
            <a:ext cx="12003578" cy="6683433"/>
          </a:xfrm>
        </p:spPr>
        <p:txBody>
          <a:bodyPr/>
          <a:lstStyle/>
          <a:p>
            <a:pPr marL="0" indent="0" algn="just">
              <a:buNone/>
            </a:pPr>
            <a:r>
              <a:rPr lang="tr-TR" sz="5200" dirty="0"/>
              <a:t>Selüloz </a:t>
            </a:r>
            <a:r>
              <a:rPr lang="tr-TR" sz="5200" dirty="0" err="1"/>
              <a:t>biyosentezinin</a:t>
            </a:r>
            <a:r>
              <a:rPr lang="tr-TR" sz="5200" dirty="0"/>
              <a:t> bozulması veya hücre duvarındaki </a:t>
            </a:r>
            <a:r>
              <a:rPr lang="tr-TR" sz="5200" dirty="0" err="1"/>
              <a:t>mikrofibril</a:t>
            </a:r>
            <a:r>
              <a:rPr lang="tr-TR" sz="5200" dirty="0"/>
              <a:t> düzeninin değişmesi, </a:t>
            </a:r>
            <a:r>
              <a:rPr lang="tr-TR" sz="5200" dirty="0" err="1"/>
              <a:t>yönsel</a:t>
            </a:r>
            <a:r>
              <a:rPr lang="tr-TR" sz="5200" dirty="0"/>
              <a:t> hücresel genişlemenin kaybına neden olarak hücrelerin </a:t>
            </a:r>
            <a:r>
              <a:rPr lang="tr-TR" sz="5200" dirty="0" err="1"/>
              <a:t>radyal</a:t>
            </a:r>
            <a:r>
              <a:rPr lang="tr-TR" sz="5200" dirty="0"/>
              <a:t> olarak şişmesine ve büyüme organlarının bodur hale gelmesine neden olur.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400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CE3911-F1EF-4AEB-AC5F-C5853F2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72278"/>
            <a:ext cx="11887200" cy="65730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600" dirty="0"/>
              <a:t>Selüloz </a:t>
            </a:r>
            <a:r>
              <a:rPr lang="tr-TR" sz="4600" dirty="0" err="1"/>
              <a:t>biyosentez</a:t>
            </a:r>
            <a:r>
              <a:rPr lang="tr-TR" sz="4600" dirty="0"/>
              <a:t> inhibitörleri (SBİ) yüksek bitkilerde selülozun birleşmesini veya birikmesini spesifik olarak etkileyen yapısal olarak ilgisiz çeşitli bileşikler grubudur. </a:t>
            </a:r>
          </a:p>
          <a:p>
            <a:pPr marL="0" indent="0" algn="just">
              <a:buNone/>
            </a:pPr>
            <a:r>
              <a:rPr lang="tr-TR" sz="4600" dirty="0"/>
              <a:t>Çoğu durumda bu herbisitler, çıkış öncesi kontrol için kullanılır ve yabancı ot çimlerinin gelişememesi ile sonuçlanır. </a:t>
            </a:r>
          </a:p>
        </p:txBody>
      </p:sp>
    </p:spTree>
    <p:extLst>
      <p:ext uri="{BB962C8B-B14F-4D97-AF65-F5344CB8AC3E}">
        <p14:creationId xmlns:p14="http://schemas.microsoft.com/office/powerpoint/2010/main" val="1583203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9CC2D7-2FAF-445E-A91F-2D9B16AED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19270"/>
            <a:ext cx="11913704" cy="65995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Selüloz </a:t>
            </a:r>
            <a:r>
              <a:rPr lang="tr-TR" sz="4800" dirty="0" err="1"/>
              <a:t>biyosentez</a:t>
            </a:r>
            <a:r>
              <a:rPr lang="tr-TR" sz="4800" dirty="0"/>
              <a:t> inhibitörleri (SBİ) hücrenin plazma zarında bulunan çok </a:t>
            </a:r>
            <a:r>
              <a:rPr lang="tr-TR" sz="4800" dirty="0" err="1"/>
              <a:t>enzimli</a:t>
            </a:r>
            <a:r>
              <a:rPr lang="tr-TR" sz="4800" dirty="0"/>
              <a:t> kompleksler tarafından gerçekleştirilen bir işlem olan selüloz sentezinde ortak bir etki yerine sahip değillerdir. Bu anlamda </a:t>
            </a:r>
            <a:r>
              <a:rPr lang="tr-TR" sz="4800" dirty="0" err="1"/>
              <a:t>SBİ’lerin</a:t>
            </a:r>
            <a:r>
              <a:rPr lang="tr-TR" sz="4800" dirty="0"/>
              <a:t> engellediği en az iki ayrı nokta bulunmaktadır.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050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128" y="83127"/>
            <a:ext cx="12003578" cy="6691745"/>
          </a:xfrm>
        </p:spPr>
        <p:txBody>
          <a:bodyPr/>
          <a:lstStyle/>
          <a:p>
            <a:pPr marL="0" indent="0" algn="just">
              <a:buNone/>
            </a:pPr>
            <a:r>
              <a:rPr lang="tr-TR" sz="5200" dirty="0"/>
              <a:t>Bazı herbisitler bazı durumlarda SBİ (yani türlere veya konsantrasyonlarına bağlı olarak) veya diğer durumlarda </a:t>
            </a:r>
            <a:r>
              <a:rPr lang="tr-TR" sz="5200" dirty="0" err="1"/>
              <a:t>oksin</a:t>
            </a:r>
            <a:r>
              <a:rPr lang="tr-TR" sz="5200" dirty="0"/>
              <a:t> herbisit (</a:t>
            </a:r>
            <a:r>
              <a:rPr lang="tr-TR" sz="5200" dirty="0" err="1"/>
              <a:t>quinclorac</a:t>
            </a:r>
            <a:r>
              <a:rPr lang="tr-TR" sz="5200" dirty="0"/>
              <a:t>) veya bitki büyümesini geciktirici (</a:t>
            </a:r>
            <a:r>
              <a:rPr lang="tr-TR" sz="5200" dirty="0" err="1"/>
              <a:t>ancymidol</a:t>
            </a:r>
            <a:r>
              <a:rPr lang="tr-TR" sz="5200" dirty="0"/>
              <a:t>) olarak işlev gören ikili bir etki sergiliyor gibi görünmektedir.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678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88E26E-8FC8-47D6-97C5-4E1EA936D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32522"/>
            <a:ext cx="11900452" cy="6599582"/>
          </a:xfrm>
        </p:spPr>
        <p:txBody>
          <a:bodyPr/>
          <a:lstStyle/>
          <a:p>
            <a:pPr marL="0" indent="0" algn="just">
              <a:buNone/>
            </a:pPr>
            <a:r>
              <a:rPr lang="tr-TR" sz="4800" dirty="0" err="1"/>
              <a:t>Dichlobenil</a:t>
            </a:r>
            <a:r>
              <a:rPr lang="tr-TR" sz="4800" dirty="0"/>
              <a:t> (</a:t>
            </a:r>
            <a:r>
              <a:rPr lang="tr-TR" sz="4800" dirty="0" err="1"/>
              <a:t>diklobenil</a:t>
            </a:r>
            <a:r>
              <a:rPr lang="tr-TR" sz="4800" dirty="0"/>
              <a:t>) analogları, çoklu enzim kompleksi ile bağlantılı bir 18-kDa’luk bir </a:t>
            </a:r>
            <a:r>
              <a:rPr lang="tr-TR" sz="4800" dirty="0" err="1"/>
              <a:t>polipeptide</a:t>
            </a:r>
            <a:r>
              <a:rPr lang="tr-TR" sz="4800" dirty="0"/>
              <a:t> bağlanmaktadır. Bu </a:t>
            </a:r>
            <a:r>
              <a:rPr lang="tr-TR" sz="4800" dirty="0" err="1"/>
              <a:t>polipeptit</a:t>
            </a:r>
            <a:r>
              <a:rPr lang="tr-TR" sz="4800" dirty="0"/>
              <a:t> enzimin kendisi olamayacak kadar küçük göründüğünden bunun selüloz </a:t>
            </a:r>
            <a:r>
              <a:rPr lang="tr-TR" sz="4800" dirty="0" err="1"/>
              <a:t>sentaz</a:t>
            </a:r>
            <a:r>
              <a:rPr lang="tr-TR" sz="4800" dirty="0"/>
              <a:t> enzimi ile ilişkili bir düzenleyici alt birim olabileceği varsayılmaktadır.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020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A4530D-7CDE-4193-A24E-3348B1775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19270"/>
            <a:ext cx="11979965" cy="6612834"/>
          </a:xfrm>
        </p:spPr>
        <p:txBody>
          <a:bodyPr/>
          <a:lstStyle/>
          <a:p>
            <a:pPr marL="0" indent="0" algn="just">
              <a:buNone/>
            </a:pPr>
            <a:r>
              <a:rPr lang="tr-TR" sz="4800" dirty="0" err="1"/>
              <a:t>Isoxaben</a:t>
            </a:r>
            <a:r>
              <a:rPr lang="tr-TR" sz="4800" dirty="0"/>
              <a:t> (</a:t>
            </a:r>
            <a:r>
              <a:rPr lang="tr-TR" sz="4800" dirty="0" err="1"/>
              <a:t>izoksaben</a:t>
            </a:r>
            <a:r>
              <a:rPr lang="tr-TR" sz="4800" dirty="0"/>
              <a:t>) glikozun hücre duvarına girmesini engellemektedir. Bu herbisit hem selüloz hem de </a:t>
            </a:r>
            <a:r>
              <a:rPr lang="tr-TR" sz="4800" dirty="0" err="1"/>
              <a:t>kallus</a:t>
            </a:r>
            <a:r>
              <a:rPr lang="tr-TR" sz="4800" dirty="0"/>
              <a:t> sentezini azaltmaktadır. Bu herbisit, glikozun hem selüloza hem de </a:t>
            </a:r>
            <a:r>
              <a:rPr lang="tr-TR" sz="4800" dirty="0" err="1"/>
              <a:t>kallusa</a:t>
            </a:r>
            <a:r>
              <a:rPr lang="tr-TR" sz="4800" dirty="0"/>
              <a:t> karışmasını önleyerek </a:t>
            </a:r>
            <a:r>
              <a:rPr lang="tr-TR" sz="4800" dirty="0" err="1"/>
              <a:t>diklobenilden</a:t>
            </a:r>
            <a:r>
              <a:rPr lang="tr-TR" sz="4800" dirty="0"/>
              <a:t> daha erken bir aşamada selüloz sentezini önlemektedir.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884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429</TotalTime>
  <Words>530</Words>
  <Application>Microsoft Office PowerPoint</Application>
  <PresentationFormat>Geniş ekran</PresentationFormat>
  <Paragraphs>18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İyon</vt:lpstr>
      <vt:lpstr>SELÜLOZ BİYOSENTEZİNİ ENGELLEYEN HERBİSİTLER WSSA Group: 20, 21, 26, 29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SELÜLOZ BİYOSENTEZİNİ ENGELLEYEN HERBİSİTLER</dc:title>
  <dc:creator>user</dc:creator>
  <cp:lastModifiedBy>Özer</cp:lastModifiedBy>
  <cp:revision>38</cp:revision>
  <dcterms:created xsi:type="dcterms:W3CDTF">2021-05-23T11:27:28Z</dcterms:created>
  <dcterms:modified xsi:type="dcterms:W3CDTF">2024-04-30T12:25:27Z</dcterms:modified>
</cp:coreProperties>
</file>