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A2F71-8FEB-4E40-843A-45947F84F27A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114DF-DB14-445B-9E44-4C71911A374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charset="-128"/>
            </a:endParaRP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29F239F-1C07-4C93-8C55-0825985017E9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3E51-7AF7-4CF4-866B-556FD4769B7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0FD1-7224-418D-B91D-9AE0C11C0C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3E51-7AF7-4CF4-866B-556FD4769B7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0FD1-7224-418D-B91D-9AE0C11C0C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3E51-7AF7-4CF4-866B-556FD4769B7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0FD1-7224-418D-B91D-9AE0C11C0C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3E51-7AF7-4CF4-866B-556FD4769B7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0FD1-7224-418D-B91D-9AE0C11C0C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3E51-7AF7-4CF4-866B-556FD4769B7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0FD1-7224-418D-B91D-9AE0C11C0C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3E51-7AF7-4CF4-866B-556FD4769B7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0FD1-7224-418D-B91D-9AE0C11C0C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3E51-7AF7-4CF4-866B-556FD4769B7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0FD1-7224-418D-B91D-9AE0C11C0C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3E51-7AF7-4CF4-866B-556FD4769B7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0FD1-7224-418D-B91D-9AE0C11C0C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3E51-7AF7-4CF4-866B-556FD4769B7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0FD1-7224-418D-B91D-9AE0C11C0C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3E51-7AF7-4CF4-866B-556FD4769B7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0FD1-7224-418D-B91D-9AE0C11C0C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3E51-7AF7-4CF4-866B-556FD4769B7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0FD1-7224-418D-B91D-9AE0C11C0C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C3E51-7AF7-4CF4-866B-556FD4769B7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00FD1-7224-418D-B91D-9AE0C11C0C7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1 Başlık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 eaLnBrk="1" hangingPunct="1"/>
            <a:r>
              <a:rPr lang="tr-TR" b="1" cap="none" smtClean="0">
                <a:solidFill>
                  <a:srgbClr val="E75C01"/>
                </a:solidFill>
                <a:ea typeface="ＭＳ Ｐゴシック" charset="-128"/>
              </a:rPr>
              <a:t>Gastrointestinal Sistem Uygulamaları</a:t>
            </a:r>
          </a:p>
        </p:txBody>
      </p:sp>
      <p:pic>
        <p:nvPicPr>
          <p:cNvPr id="4608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79613" y="2133600"/>
            <a:ext cx="2133600" cy="1695450"/>
          </a:xfrm>
          <a:noFill/>
        </p:spPr>
      </p:pic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7900" y="2133600"/>
            <a:ext cx="2081213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4" name="5 Dikdörtgen"/>
          <p:cNvSpPr>
            <a:spLocks noChangeArrowheads="1"/>
          </p:cNvSpPr>
          <p:nvPr/>
        </p:nvSpPr>
        <p:spPr bwMode="auto">
          <a:xfrm>
            <a:off x="755650" y="1484313"/>
            <a:ext cx="35067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/>
              <a:t>TÜKÜRÜK BEZİ SİNTİGRAFİSİ</a:t>
            </a:r>
            <a:endParaRPr lang="tr-TR"/>
          </a:p>
        </p:txBody>
      </p:sp>
      <p:sp>
        <p:nvSpPr>
          <p:cNvPr id="46085" name="Rectangle 2"/>
          <p:cNvSpPr>
            <a:spLocks noChangeArrowheads="1"/>
          </p:cNvSpPr>
          <p:nvPr/>
        </p:nvSpPr>
        <p:spPr bwMode="auto">
          <a:xfrm>
            <a:off x="539750" y="4005263"/>
            <a:ext cx="8353425" cy="210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3200" b="1" baseline="30000"/>
          </a:p>
          <a:p>
            <a:r>
              <a:rPr lang="en-US" sz="3200" b="1" baseline="30000"/>
              <a:t>Radyofarmasötik</a:t>
            </a:r>
            <a:r>
              <a:rPr lang="en-US" sz="3200" baseline="30000"/>
              <a:t> : Tc-99m perteknetat </a:t>
            </a:r>
          </a:p>
          <a:p>
            <a:r>
              <a:rPr lang="en-US" sz="2400" b="1">
                <a:cs typeface="Arial" pitchFamily="34" charset="0"/>
              </a:rPr>
              <a:t>Endikasyonları: </a:t>
            </a:r>
            <a:r>
              <a:rPr lang="en-US" sz="2400">
                <a:cs typeface="Arial" pitchFamily="34" charset="0"/>
              </a:rPr>
              <a:t>Akut parotit, Warthin tümörü, oksifilik adenom, Sjögren sendromu, süpüratif parotidler, radyoterapi, obstrüksiyon, kronik siyaladenit</a:t>
            </a:r>
          </a:p>
          <a:p>
            <a:endParaRPr lang="en-US" sz="2400" baseline="30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 l="23866" r="23866"/>
          <a:stretch>
            <a:fillRect/>
          </a:stretch>
        </p:blipFill>
        <p:spPr>
          <a:xfrm>
            <a:off x="1116013" y="1600200"/>
            <a:ext cx="6808787" cy="4443413"/>
          </a:xfrm>
          <a:noFill/>
        </p:spPr>
      </p:pic>
      <p:sp>
        <p:nvSpPr>
          <p:cNvPr id="5" name="6 Dikdörtgen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806450"/>
            <a:ext cx="6700838" cy="58420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tr-TR" sz="3200" b="1" cap="none" smtClean="0">
                <a:solidFill>
                  <a:srgbClr val="E75C01"/>
                </a:solidFill>
                <a:ea typeface="ＭＳ Ｐゴシック" charset="-128"/>
              </a:rPr>
              <a:t>Özefagus Transit Zamanı Sintigrafisi</a:t>
            </a:r>
            <a:endParaRPr lang="tr-TR" sz="3200" cap="none" smtClean="0">
              <a:solidFill>
                <a:srgbClr val="E75C01"/>
              </a:solidFill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1 Başlık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 eaLnBrk="1" hangingPunct="1"/>
            <a:r>
              <a:rPr lang="tr-TR" b="1" cap="none" smtClean="0">
                <a:solidFill>
                  <a:srgbClr val="E75C01"/>
                </a:solidFill>
                <a:ea typeface="ＭＳ Ｐゴシック" charset="-128"/>
              </a:rPr>
              <a:t>Gastrointestinal Sistem Uygulamaları</a:t>
            </a:r>
          </a:p>
        </p:txBody>
      </p:sp>
      <p:pic>
        <p:nvPicPr>
          <p:cNvPr id="4813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27088" y="2708275"/>
            <a:ext cx="6553200" cy="2952750"/>
          </a:xfrm>
          <a:noFill/>
        </p:spPr>
      </p:pic>
      <p:sp>
        <p:nvSpPr>
          <p:cNvPr id="48131" name="4 Dikdörtgen"/>
          <p:cNvSpPr>
            <a:spLocks noChangeArrowheads="1"/>
          </p:cNvSpPr>
          <p:nvPr/>
        </p:nvSpPr>
        <p:spPr bwMode="auto">
          <a:xfrm>
            <a:off x="539750" y="1700213"/>
            <a:ext cx="345598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/>
              <a:t>GASTROÖZEFAGEAL REFLÜ SİNTİGRAFİSİ</a:t>
            </a:r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 l="3740" r="3740"/>
          <a:stretch>
            <a:fillRect/>
          </a:stretch>
        </p:blipFill>
        <p:spPr>
          <a:xfrm>
            <a:off x="468313" y="1773239"/>
            <a:ext cx="4460877" cy="2911624"/>
          </a:xfrm>
          <a:noFill/>
        </p:spPr>
      </p:pic>
      <p:pic>
        <p:nvPicPr>
          <p:cNvPr id="4915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4572009"/>
            <a:ext cx="3998911" cy="2016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5" name="6 Dikdörtgen"/>
          <p:cNvSpPr>
            <a:spLocks noChangeArrowheads="1"/>
          </p:cNvSpPr>
          <p:nvPr/>
        </p:nvSpPr>
        <p:spPr bwMode="auto">
          <a:xfrm>
            <a:off x="539750" y="1196975"/>
            <a:ext cx="7127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000" b="1"/>
              <a:t>MİDE BOŞALMA SİNTİGRAFİSİ</a:t>
            </a:r>
            <a:endParaRPr lang="tr-TR" sz="2000"/>
          </a:p>
        </p:txBody>
      </p:sp>
      <p:sp>
        <p:nvSpPr>
          <p:cNvPr id="49156" name="1 Başlık"/>
          <p:cNvSpPr>
            <a:spLocks noGrp="1"/>
          </p:cNvSpPr>
          <p:nvPr>
            <p:ph type="title"/>
          </p:nvPr>
        </p:nvSpPr>
        <p:spPr bwMode="auto">
          <a:xfrm>
            <a:off x="611188" y="-1588"/>
            <a:ext cx="7467600" cy="114300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b="1" cap="none" smtClean="0">
                <a:solidFill>
                  <a:srgbClr val="E75C01"/>
                </a:solidFill>
                <a:ea typeface="ＭＳ Ｐゴシック" charset="-128"/>
              </a:rPr>
              <a:t>Gastrointestinal Sistem Uygulamaları</a:t>
            </a:r>
          </a:p>
        </p:txBody>
      </p:sp>
      <p:sp>
        <p:nvSpPr>
          <p:cNvPr id="49157" name="TextBox 10"/>
          <p:cNvSpPr txBox="1">
            <a:spLocks noChangeArrowheads="1"/>
          </p:cNvSpPr>
          <p:nvPr/>
        </p:nvSpPr>
        <p:spPr bwMode="auto">
          <a:xfrm>
            <a:off x="6516688" y="2781300"/>
            <a:ext cx="12493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/>
              <a:t>Sıvı faz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/>
              <a:t>Katı faz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1 Başlık"/>
          <p:cNvSpPr>
            <a:spLocks noGrp="1"/>
          </p:cNvSpPr>
          <p:nvPr>
            <p:ph type="title"/>
          </p:nvPr>
        </p:nvSpPr>
        <p:spPr bwMode="auto">
          <a:xfrm>
            <a:off x="1116013" y="-458788"/>
            <a:ext cx="7467600" cy="114300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b="1" cap="none" smtClean="0">
                <a:solidFill>
                  <a:srgbClr val="E75C01"/>
                </a:solidFill>
                <a:ea typeface="ＭＳ Ｐゴシック" charset="-128"/>
              </a:rPr>
              <a:t>Gastrointestinal Sistem Uygulamaları</a:t>
            </a:r>
          </a:p>
        </p:txBody>
      </p:sp>
      <p:sp>
        <p:nvSpPr>
          <p:cNvPr id="50178" name="Content Placeholder 4"/>
          <p:cNvSpPr>
            <a:spLocks noGrp="1"/>
          </p:cNvSpPr>
          <p:nvPr>
            <p:ph sz="quarter" idx="1"/>
          </p:nvPr>
        </p:nvSpPr>
        <p:spPr>
          <a:xfrm>
            <a:off x="144463" y="836613"/>
            <a:ext cx="5219700" cy="5256212"/>
          </a:xfrm>
        </p:spPr>
        <p:txBody>
          <a:bodyPr>
            <a:normAutofit lnSpcReduction="10000"/>
          </a:bodyPr>
          <a:lstStyle/>
          <a:p>
            <a:r>
              <a:rPr lang="en-US" sz="2000" smtClean="0">
                <a:ea typeface="ＭＳ Ｐゴシック" charset="-128"/>
              </a:rPr>
              <a:t>Hepatosit fonksiyonları ve safranın karaciğerden barsaklara geçişini eş zamanlı ve noninvaziv olarak değerlendiren fonksiyonel görüntüleme yöntemi </a:t>
            </a:r>
          </a:p>
          <a:p>
            <a:r>
              <a:rPr lang="en-US" sz="2000" smtClean="0">
                <a:ea typeface="ＭＳ Ｐゴシック" charset="-128"/>
              </a:rPr>
              <a:t>iv. yolla verilen RF billüribine benzer şekilde hepatositler tarafından tutulur ve karaciğerde konjuge olmadan safra yollarına atılarak barsaklara geçer </a:t>
            </a:r>
          </a:p>
          <a:p>
            <a:endParaRPr lang="en-US" sz="2000" smtClean="0">
              <a:ea typeface="ＭＳ Ｐゴシック" charset="-128"/>
            </a:endParaRPr>
          </a:p>
          <a:p>
            <a:r>
              <a:rPr lang="en-US" sz="2000" b="1" smtClean="0">
                <a:ea typeface="ＭＳ Ｐゴシック" charset="-128"/>
              </a:rPr>
              <a:t>Endikasyonları: </a:t>
            </a:r>
          </a:p>
          <a:p>
            <a:pPr lvl="1"/>
            <a:r>
              <a:rPr lang="en-US" sz="1700" smtClean="0">
                <a:ea typeface="ＭＳ Ｐゴシック" charset="-128"/>
              </a:rPr>
              <a:t>Bilyer atrezi/ neonatal hepatitin ayırıcı tanısı,</a:t>
            </a:r>
          </a:p>
          <a:p>
            <a:pPr lvl="1"/>
            <a:r>
              <a:rPr lang="en-US" sz="2000" smtClean="0">
                <a:ea typeface="ＭＳ Ｐゴシック" charset="-128"/>
              </a:rPr>
              <a:t>akut kolesistit,</a:t>
            </a:r>
          </a:p>
          <a:p>
            <a:pPr lvl="1"/>
            <a:r>
              <a:rPr lang="en-US" sz="2000" smtClean="0">
                <a:ea typeface="ＭＳ Ｐゴシック" charset="-128"/>
              </a:rPr>
              <a:t>duodeno gastrik reflü</a:t>
            </a:r>
          </a:p>
          <a:p>
            <a:pPr lvl="1"/>
            <a:r>
              <a:rPr lang="en-US" sz="2000" smtClean="0">
                <a:ea typeface="ＭＳ Ｐゴシック" charset="-128"/>
              </a:rPr>
              <a:t>safra sızıntılarının saptanması</a:t>
            </a:r>
          </a:p>
          <a:p>
            <a:pPr lvl="1"/>
            <a:r>
              <a:rPr lang="en-US" sz="2000" smtClean="0">
                <a:ea typeface="ＭＳ Ｐゴシック" charset="-128"/>
              </a:rPr>
              <a:t>Safra kesesi fonksiyonlarının değerlendirlmesi</a:t>
            </a:r>
          </a:p>
          <a:p>
            <a:endParaRPr lang="en-US" smtClean="0">
              <a:ea typeface="ＭＳ Ｐゴシック" charset="-128"/>
            </a:endParaRPr>
          </a:p>
        </p:txBody>
      </p:sp>
      <p:pic>
        <p:nvPicPr>
          <p:cNvPr id="9" name="Picture 2" descr="image07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64163" y="2565400"/>
            <a:ext cx="3311525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0" name="10 Dikdörtgen"/>
          <p:cNvSpPr>
            <a:spLocks noChangeArrowheads="1"/>
          </p:cNvSpPr>
          <p:nvPr/>
        </p:nvSpPr>
        <p:spPr bwMode="auto">
          <a:xfrm>
            <a:off x="5330825" y="1628775"/>
            <a:ext cx="36337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/>
              <a:t>SAFRA YOLLARI SİNTİGRAFİSİ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1 Başlık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 eaLnBrk="1" hangingPunct="1"/>
            <a:r>
              <a:rPr lang="tr-TR" b="1" cap="none" smtClean="0">
                <a:solidFill>
                  <a:srgbClr val="E75C01"/>
                </a:solidFill>
                <a:ea typeface="ＭＳ Ｐゴシック" charset="-128"/>
              </a:rPr>
              <a:t>Gastrointestinal Sistem Uygulamaları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5148263" y="2924174"/>
            <a:ext cx="3657600" cy="107633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ea typeface="ＭＳ Ｐゴシック" charset="-128"/>
              </a:rPr>
              <a:t>RF: </a:t>
            </a:r>
          </a:p>
          <a:p>
            <a:pPr lvl="1"/>
            <a:r>
              <a:rPr lang="en-US" dirty="0" smtClean="0">
                <a:ea typeface="ＭＳ Ｐゴシック" charset="-128"/>
              </a:rPr>
              <a:t>Tc-99m </a:t>
            </a:r>
            <a:r>
              <a:rPr lang="en-US" dirty="0" err="1" smtClean="0">
                <a:ea typeface="ＭＳ Ｐゴシック" charset="-128"/>
              </a:rPr>
              <a:t>ile</a:t>
            </a:r>
            <a:r>
              <a:rPr lang="en-US" dirty="0" smtClean="0">
                <a:ea typeface="ＭＳ Ｐゴシック" charset="-128"/>
              </a:rPr>
              <a:t> </a:t>
            </a:r>
            <a:r>
              <a:rPr lang="en-US" dirty="0" err="1" smtClean="0">
                <a:ea typeface="ＭＳ Ｐゴシック" charset="-128"/>
              </a:rPr>
              <a:t>işaretli</a:t>
            </a:r>
            <a:r>
              <a:rPr lang="en-US" dirty="0" smtClean="0">
                <a:ea typeface="ＭＳ Ｐゴシック" charset="-128"/>
              </a:rPr>
              <a:t> </a:t>
            </a:r>
            <a:r>
              <a:rPr lang="en-US" dirty="0" err="1" smtClean="0">
                <a:ea typeface="ＭＳ Ｐゴシック" charset="-128"/>
              </a:rPr>
              <a:t>eritrosit</a:t>
            </a:r>
            <a:endParaRPr lang="en-US" dirty="0" smtClean="0">
              <a:ea typeface="ＭＳ Ｐゴシック" charset="-128"/>
            </a:endParaRPr>
          </a:p>
          <a:p>
            <a:pPr lvl="1"/>
            <a:r>
              <a:rPr lang="en-US" dirty="0" smtClean="0">
                <a:ea typeface="ＭＳ Ｐゴシック" charset="-128"/>
              </a:rPr>
              <a:t>Tc-99m </a:t>
            </a:r>
            <a:r>
              <a:rPr lang="en-US" dirty="0" err="1" smtClean="0">
                <a:ea typeface="ＭＳ Ｐゴシック" charset="-128"/>
              </a:rPr>
              <a:t>ile</a:t>
            </a:r>
            <a:r>
              <a:rPr lang="en-US" dirty="0" smtClean="0">
                <a:ea typeface="ＭＳ Ｐゴシック" charset="-128"/>
              </a:rPr>
              <a:t> </a:t>
            </a:r>
            <a:r>
              <a:rPr lang="en-US" dirty="0" err="1" smtClean="0">
                <a:ea typeface="ＭＳ Ｐゴシック" charset="-128"/>
              </a:rPr>
              <a:t>işaretli</a:t>
            </a:r>
            <a:r>
              <a:rPr lang="en-US" dirty="0" smtClean="0">
                <a:ea typeface="ＭＳ Ｐゴシック" charset="-128"/>
              </a:rPr>
              <a:t> sulfur </a:t>
            </a:r>
            <a:r>
              <a:rPr lang="en-US" dirty="0" err="1" smtClean="0">
                <a:ea typeface="ＭＳ Ｐゴシック" charset="-128"/>
              </a:rPr>
              <a:t>kolloid</a:t>
            </a:r>
            <a:endParaRPr lang="en-US" dirty="0" smtClean="0">
              <a:ea typeface="ＭＳ Ｐゴシック" charset="-128"/>
            </a:endParaRPr>
          </a:p>
          <a:p>
            <a:pPr>
              <a:buFont typeface="Wingdings" pitchFamily="2" charset="2"/>
              <a:buNone/>
            </a:pPr>
            <a:endParaRPr lang="en-US" dirty="0" smtClean="0">
              <a:ea typeface="ＭＳ Ｐゴシック" charset="-128"/>
            </a:endParaRPr>
          </a:p>
        </p:txBody>
      </p:sp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2420938"/>
            <a:ext cx="3816350" cy="357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8" name="12 Dikdörtgen"/>
          <p:cNvSpPr>
            <a:spLocks noChangeArrowheads="1"/>
          </p:cNvSpPr>
          <p:nvPr/>
        </p:nvSpPr>
        <p:spPr bwMode="auto">
          <a:xfrm>
            <a:off x="1547813" y="1557338"/>
            <a:ext cx="41036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/>
              <a:t>GASTROİNTESTİNAL SİSTEM KANAMA SİNTİGRAFİSİ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Ekran Gösterisi (4:3)</PresentationFormat>
  <Paragraphs>29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Gastrointestinal Sistem Uygulamaları</vt:lpstr>
      <vt:lpstr>Özefagus Transit Zamanı Sintigrafisi</vt:lpstr>
      <vt:lpstr>Gastrointestinal Sistem Uygulamaları</vt:lpstr>
      <vt:lpstr>Gastrointestinal Sistem Uygulamaları</vt:lpstr>
      <vt:lpstr>Gastrointestinal Sistem Uygulamaları</vt:lpstr>
      <vt:lpstr>Gastrointestinal Sistem Uygulamaları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Gastrointestinal Sistem Uygulamaları</dc:title>
  <dc:creator>KALPMERKZ1677</dc:creator>
  <cp:lastModifiedBy>KALPMERKZ1677</cp:lastModifiedBy>
  <cp:revision>2</cp:revision>
  <dcterms:created xsi:type="dcterms:W3CDTF">2017-05-25T06:10:44Z</dcterms:created>
  <dcterms:modified xsi:type="dcterms:W3CDTF">2017-05-25T06:19:57Z</dcterms:modified>
</cp:coreProperties>
</file>