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6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4033734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991738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D22792-06A0-4A3D-98C0-5592474F032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4503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520778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D22792-06A0-4A3D-98C0-5592474F032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9394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2818819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3285870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729212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136618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50FDE940-95FA-4648-883B-10B6781C475A}"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173817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32013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0FDE940-95FA-4648-883B-10B6781C475A}"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1958936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0FDE940-95FA-4648-883B-10B6781C475A}"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100952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FDE940-95FA-4648-883B-10B6781C475A}"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82615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228884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50FDE940-95FA-4648-883B-10B6781C475A}"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FD22792-06A0-4A3D-98C0-5592474F032C}" type="slidenum">
              <a:rPr lang="tr-TR" smtClean="0"/>
              <a:t>‹#›</a:t>
            </a:fld>
            <a:endParaRPr lang="tr-TR"/>
          </a:p>
        </p:txBody>
      </p:sp>
    </p:spTree>
    <p:extLst>
      <p:ext uri="{BB962C8B-B14F-4D97-AF65-F5344CB8AC3E}">
        <p14:creationId xmlns:p14="http://schemas.microsoft.com/office/powerpoint/2010/main" val="3737150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0FDE940-95FA-4648-883B-10B6781C475A}" type="datetimeFigureOut">
              <a:rPr lang="tr-TR" smtClean="0"/>
              <a:t>24.04.2020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FD22792-06A0-4A3D-98C0-5592474F032C}" type="slidenum">
              <a:rPr lang="tr-TR" smtClean="0"/>
              <a:t>‹#›</a:t>
            </a:fld>
            <a:endParaRPr lang="tr-TR"/>
          </a:p>
        </p:txBody>
      </p:sp>
    </p:spTree>
    <p:extLst>
      <p:ext uri="{BB962C8B-B14F-4D97-AF65-F5344CB8AC3E}">
        <p14:creationId xmlns:p14="http://schemas.microsoft.com/office/powerpoint/2010/main" val="4154045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Basını ve Etik</a:t>
            </a:r>
          </a:p>
        </p:txBody>
      </p:sp>
      <p:sp>
        <p:nvSpPr>
          <p:cNvPr id="3" name="İçerik Yer Tutucusu 2"/>
          <p:cNvSpPr>
            <a:spLocks noGrp="1"/>
          </p:cNvSpPr>
          <p:nvPr>
            <p:ph idx="1"/>
          </p:nvPr>
        </p:nvSpPr>
        <p:spPr/>
        <p:txBody>
          <a:bodyPr/>
          <a:lstStyle/>
          <a:p>
            <a:pPr algn="just"/>
            <a:r>
              <a:rPr lang="tr-TR" dirty="0"/>
              <a:t>Basının, spor haberlerini duyururken izlediği kışkırtıcı, fanatik tavır taraftarları yanlış yönlen­dirmektedir. Spor yazarları yorumlarında taraftarı tahrik edecek telkinlerden kaçınmalıdır.</a:t>
            </a:r>
          </a:p>
          <a:p>
            <a:endParaRPr lang="tr-TR" dirty="0"/>
          </a:p>
        </p:txBody>
      </p:sp>
    </p:spTree>
    <p:extLst>
      <p:ext uri="{BB962C8B-B14F-4D97-AF65-F5344CB8AC3E}">
        <p14:creationId xmlns:p14="http://schemas.microsoft.com/office/powerpoint/2010/main" val="442099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Etik ilkeler</a:t>
            </a:r>
            <a:br>
              <a:rPr lang="tr-TR" dirty="0"/>
            </a:br>
            <a:r>
              <a:rPr lang="tr-TR" sz="1300" dirty="0"/>
              <a:t>Sporda uyulması gereken etik sporun içinde yer alan tüm taraflarca benimsenmelidir. Etik il­kelerine yalnızca sporcunun antrenörün veya seyircinin uyması yeterli değildir. Ayrıca sporun içinde yer alan insanların uyacağı etik ilkeler konumlarına, işlevlerine göre farklılık göstermekte­dir. Aşağıda sporcu, antrenör, spor yöneticisi, hakem, spor yazarı, seyirci ve spor bilimcilerinin uyması beklenen etik ilkeler sıralanmıştır.</a:t>
            </a:r>
            <a:br>
              <a:rPr lang="tr-TR" sz="1300" dirty="0"/>
            </a:br>
            <a:endParaRPr lang="tr-TR" sz="1300" dirty="0"/>
          </a:p>
        </p:txBody>
      </p:sp>
      <p:sp>
        <p:nvSpPr>
          <p:cNvPr id="3" name="İçerik Yer Tutucusu 2"/>
          <p:cNvSpPr>
            <a:spLocks noGrp="1"/>
          </p:cNvSpPr>
          <p:nvPr>
            <p:ph idx="1"/>
          </p:nvPr>
        </p:nvSpPr>
        <p:spPr/>
        <p:txBody>
          <a:bodyPr>
            <a:normAutofit fontScale="70000" lnSpcReduction="20000"/>
          </a:bodyPr>
          <a:lstStyle/>
          <a:p>
            <a:r>
              <a:rPr lang="tr-TR" dirty="0"/>
              <a:t>ı. Sporcular</a:t>
            </a:r>
          </a:p>
          <a:p>
            <a:r>
              <a:rPr lang="tr-TR" dirty="0"/>
              <a:t>a) Dürüst davranır,</a:t>
            </a:r>
          </a:p>
          <a:p>
            <a:r>
              <a:rPr lang="tr-TR" dirty="0"/>
              <a:t>b) Şikeye alet olmaz,</a:t>
            </a:r>
          </a:p>
          <a:p>
            <a:r>
              <a:rPr lang="tr-TR" dirty="0"/>
              <a:t>c) Kötü alışkanlıklardan uzak durur,</a:t>
            </a:r>
          </a:p>
          <a:p>
            <a:r>
              <a:rPr lang="tr-TR" dirty="0"/>
              <a:t>d) Topluma örnek kişiliğe sahip olur,</a:t>
            </a:r>
          </a:p>
          <a:p>
            <a:r>
              <a:rPr lang="tr-TR" dirty="0"/>
              <a:t>e) Rakiplerine saygılı olur,</a:t>
            </a:r>
          </a:p>
          <a:p>
            <a:r>
              <a:rPr lang="tr-TR" dirty="0"/>
              <a:t>f) Yenilgiyi doğal bir sonuç olarak kabul eder,</a:t>
            </a:r>
          </a:p>
          <a:p>
            <a:r>
              <a:rPr lang="tr-TR" dirty="0"/>
              <a:t>g) Takım arkadaşlarına, antrenörüne, seyircisine saygılı olur,</a:t>
            </a:r>
          </a:p>
          <a:p>
            <a:r>
              <a:rPr lang="tr-TR" dirty="0"/>
              <a:t>h) Seyirciyi tahrik edecek, şiddete yol açacak davranışlardan kaçınır,</a:t>
            </a:r>
          </a:p>
          <a:p>
            <a:r>
              <a:rPr lang="tr-TR" dirty="0"/>
              <a:t>il Hakemin kararlarına saygı gösterir,</a:t>
            </a:r>
          </a:p>
          <a:p>
            <a:r>
              <a:rPr lang="tr-TR" dirty="0"/>
              <a:t>j) Sigara, içki gibi zararlı maddelerin reklamlarında yer almaz,</a:t>
            </a:r>
          </a:p>
          <a:p>
            <a:r>
              <a:rPr lang="tr-TR" dirty="0"/>
              <a:t>k) Her türlü </a:t>
            </a:r>
            <a:r>
              <a:rPr lang="tr-TR" dirty="0" err="1"/>
              <a:t>dopingten</a:t>
            </a:r>
            <a:r>
              <a:rPr lang="tr-TR" dirty="0"/>
              <a:t> uzak durur,</a:t>
            </a:r>
          </a:p>
          <a:p>
            <a:r>
              <a:rPr lang="tr-TR" dirty="0"/>
              <a:t>l) Parayı ve ünlü olmayı, sağlığına ve yaşamına tercih etmez.</a:t>
            </a:r>
          </a:p>
          <a:p>
            <a:endParaRPr lang="tr-TR" dirty="0"/>
          </a:p>
        </p:txBody>
      </p:sp>
    </p:spTree>
    <p:extLst>
      <p:ext uri="{BB962C8B-B14F-4D97-AF65-F5344CB8AC3E}">
        <p14:creationId xmlns:p14="http://schemas.microsoft.com/office/powerpoint/2010/main" val="2763437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Sporun içinde yer alan herkesin dürüst, erdemli, dost ve barışsever niteliklere sahip olması beklenir. Sporun </a:t>
            </a:r>
            <a:r>
              <a:rPr lang="tr-TR" dirty="0" err="1"/>
              <a:t>insanlararası</a:t>
            </a:r>
            <a:r>
              <a:rPr lang="tr-TR" dirty="0"/>
              <a:t>, ülkelerarası, ve bölgelerarası dostlukları, arkadaşlıkları oluştur­ması, pekiştirmesi beklenir. Ne yazık ki insanın doğasındaki yıkıcı ve saldırgan duygular sporda da kendini göstermektedir. Bazen seyircilerin birbirlerine veya sporcuların birbirlerine karşı uy­guladıkları şiddet, sporda çirkin görüntülere yol açmaktadır. Kimi zaman sonu ölümle biten olaylarla rastlanılmaktadır. Örneğin Meksika’da 1968 yılında düzenlenen </a:t>
            </a:r>
            <a:r>
              <a:rPr lang="tr-TR" dirty="0" err="1"/>
              <a:t>Mexico</a:t>
            </a:r>
            <a:r>
              <a:rPr lang="tr-TR" dirty="0"/>
              <a:t> City Olimpiyatları öncesinde gelişen öğrenci olayları sonucunda 226 kişi yaşamını yitirmiştir. 1950-1974 yılları arasında dünyada 245 spor ayaklanması oluşmuştur. 1974'de Honduras'ta stadın yakılması, 1964'de Peru Lima'da sa­yılmayan bir gol yüzünden hakemin linç edilmeye kalkışılması gibi olayları örnek vermek müm­kündür.</a:t>
            </a:r>
          </a:p>
          <a:p>
            <a:endParaRPr lang="tr-TR" dirty="0"/>
          </a:p>
        </p:txBody>
      </p:sp>
    </p:spTree>
    <p:extLst>
      <p:ext uri="{BB962C8B-B14F-4D97-AF65-F5344CB8AC3E}">
        <p14:creationId xmlns:p14="http://schemas.microsoft.com/office/powerpoint/2010/main" val="110283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758461" y="672306"/>
            <a:ext cx="3448050" cy="5513388"/>
          </a:xfrm>
        </p:spPr>
        <p:txBody>
          <a:bodyPr>
            <a:normAutofit/>
          </a:bodyPr>
          <a:lstStyle/>
          <a:p>
            <a:pPr>
              <a:lnSpc>
                <a:spcPct val="90000"/>
              </a:lnSpc>
            </a:pPr>
            <a:r>
              <a:rPr lang="tr-TR" sz="1600" dirty="0">
                <a:solidFill>
                  <a:schemeClr val="tx1"/>
                </a:solidFill>
              </a:rPr>
              <a:t>Ülkemizde ise sporda şiddetin ilk örneği 1934 yılında Galatasaray-Fenerbahçe futbol ma­çında görüldü. Maç sırasında tribünler savaş yerine dönmüştür. Yapılan inceleme sonucu olayla­rın başlanmasına neden oldukları için 17 futbolcu ceza almıştır. Yine 17 Ekim 1967 günü </a:t>
            </a:r>
            <a:r>
              <a:rPr lang="tr-TR" sz="1600" dirty="0" err="1">
                <a:solidFill>
                  <a:schemeClr val="tx1"/>
                </a:solidFill>
              </a:rPr>
              <a:t>Kay­serispor-Sivasspor</a:t>
            </a:r>
            <a:r>
              <a:rPr lang="tr-TR" sz="1600" dirty="0">
                <a:solidFill>
                  <a:schemeClr val="tx1"/>
                </a:solidFill>
              </a:rPr>
              <a:t> maçı sonrasında, seyircilerin sokaklarda devam eden kavgası sonucu 40 kişi ölmüştür.</a:t>
            </a:r>
          </a:p>
          <a:p>
            <a:pPr>
              <a:lnSpc>
                <a:spcPct val="90000"/>
              </a:lnSpc>
            </a:pPr>
            <a:r>
              <a:rPr lang="tr-TR" sz="1600" dirty="0">
                <a:solidFill>
                  <a:schemeClr val="tx1"/>
                </a:solidFill>
              </a:rPr>
              <a:t>Spor alanlarının birer şiddet ortamına dönüşmesi, bütün ülkelerin sorunu haline gelmiştir.</a:t>
            </a:r>
          </a:p>
          <a:p>
            <a:pPr>
              <a:lnSpc>
                <a:spcPct val="90000"/>
              </a:lnSpc>
            </a:pPr>
            <a:endParaRPr lang="tr-TR" sz="1600" dirty="0">
              <a:solidFill>
                <a:schemeClr val="tx1"/>
              </a:solidFill>
            </a:endParaRPr>
          </a:p>
        </p:txBody>
      </p:sp>
      <p:pic>
        <p:nvPicPr>
          <p:cNvPr id="1026" name="Picture 2">
            <a:extLst>
              <a:ext uri="{FF2B5EF4-FFF2-40B4-BE49-F238E27FC236}">
                <a16:creationId xmlns:a16="http://schemas.microsoft.com/office/drawing/2014/main" id="{A77497F6-7FE0-49B8-9AEA-95F4467668B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78768" y="645106"/>
            <a:ext cx="5190979" cy="3309250"/>
          </a:xfrm>
          <a:prstGeom prst="rect">
            <a:avLst/>
          </a:prstGeom>
          <a:noFill/>
          <a:extLst>
            <a:ext uri="{909E8E84-426E-40DD-AFC4-6F175D3DCCD1}">
              <a14:hiddenFill xmlns:a14="http://schemas.microsoft.com/office/drawing/2010/main">
                <a:solidFill>
                  <a:srgbClr val="FFFFFF"/>
                </a:solidFill>
              </a14:hiddenFill>
            </a:ext>
          </a:extLst>
        </p:spPr>
      </p:pic>
      <p:pic>
        <p:nvPicPr>
          <p:cNvPr id="5" name="Resim 4" descr="metin, gazete içeren bir resim&#10;&#10;Açıklama otomatik olarak oluşturuldu">
            <a:extLst>
              <a:ext uri="{FF2B5EF4-FFF2-40B4-BE49-F238E27FC236}">
                <a16:creationId xmlns:a16="http://schemas.microsoft.com/office/drawing/2014/main" id="{C0C04799-CA75-43B8-B7CF-14A784BB25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78769" y="4119231"/>
            <a:ext cx="5451627" cy="1894440"/>
          </a:xfrm>
          <a:prstGeom prst="rect">
            <a:avLst/>
          </a:prstGeom>
        </p:spPr>
      </p:pic>
    </p:spTree>
    <p:extLst>
      <p:ext uri="{BB962C8B-B14F-4D97-AF65-F5344CB8AC3E}">
        <p14:creationId xmlns:p14="http://schemas.microsoft.com/office/powerpoint/2010/main" val="2485594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a:solidFill>
                  <a:schemeClr val="tx1"/>
                </a:solidFill>
              </a:rPr>
              <a:t>Spor alanlarının birer şiddet ortamına dönüşmesi, bütün ülkelerin sorunu haline gelmiştir.</a:t>
            </a:r>
          </a:p>
          <a:p>
            <a:pPr algn="just"/>
            <a:r>
              <a:rPr lang="tr-TR" dirty="0" err="1">
                <a:solidFill>
                  <a:schemeClr val="tx1"/>
                </a:solidFill>
              </a:rPr>
              <a:t>Holiganizm</a:t>
            </a:r>
            <a:r>
              <a:rPr lang="tr-TR" dirty="0">
                <a:solidFill>
                  <a:schemeClr val="tx1"/>
                </a:solidFill>
              </a:rPr>
              <a:t> olarak adlandırılan sporda şiddet giderek artmaktadır. Sporda şiddeti sadece taraftar ve sporcuların çıkan bir olgu olarak görmemek gerekir. Kulüp yöneticilerinin davranışları, spor basının manşetleri şiddet olgusunu körüklemektedir. Taraftarları rahatlıkla etkileyebilecek olan bu gruplar barış ve dostluk mesajı vermelidir.</a:t>
            </a:r>
          </a:p>
          <a:p>
            <a:pPr algn="just"/>
            <a:r>
              <a:rPr lang="tr-TR" dirty="0">
                <a:solidFill>
                  <a:schemeClr val="tx1"/>
                </a:solidFill>
              </a:rPr>
              <a:t>Sporda şiddet olayları sadece taraftarlar arasında görülmemektedir. Sporcuların birbirlerine veya hakemlere karşı şiddete başvurdukları, zaman zaman televizyon ekranlarında görülmekte­dir. Yine antrenörün sporcusuna uyguladığı saldırı ve şiddet haberleri gazetelere yansımaktadır. Örneğin, bir bayan hentbol takımın erkek antrenörü, verdiği taktiği uygulayamadığı için sporcu­sunu, maç sırasında döverek, hastaneye kaldırılmasına neden olabilmektedir.</a:t>
            </a:r>
          </a:p>
          <a:p>
            <a:endParaRPr lang="tr-TR" dirty="0"/>
          </a:p>
        </p:txBody>
      </p:sp>
    </p:spTree>
    <p:extLst>
      <p:ext uri="{BB962C8B-B14F-4D97-AF65-F5344CB8AC3E}">
        <p14:creationId xmlns:p14="http://schemas.microsoft.com/office/powerpoint/2010/main" val="2987359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Bir çıkar sağlamak için oyunun sonucu ile ilgili olarak önceden bir anlaşmaya varmak, ola­rak tanımlanan şike olgusu spordaki dürüst oyun anlayışını yok etmektedir. Büyük para teklifi karşısında şikeye alet olan sporculara rastlanılmaktadır. Örneğin: "Endonezya, Tayland, Bir­manya ve Malezya'da yaygın olan Asya Spor Totosunda, simsarların Liverpool futbol takımının kalesini koruyan </a:t>
            </a:r>
            <a:r>
              <a:rPr lang="tr-TR" dirty="0" err="1">
                <a:solidFill>
                  <a:schemeClr val="tx1"/>
                </a:solidFill>
              </a:rPr>
              <a:t>Grobbelar'a</a:t>
            </a:r>
            <a:r>
              <a:rPr lang="tr-TR" dirty="0">
                <a:solidFill>
                  <a:schemeClr val="tx1"/>
                </a:solidFill>
              </a:rPr>
              <a:t> takımın favori olduğu maçlarda gol yemesi için 250 bin pound verdiği ortaya çıkmıştır".</a:t>
            </a:r>
          </a:p>
          <a:p>
            <a:endParaRPr lang="tr-TR" dirty="0"/>
          </a:p>
        </p:txBody>
      </p:sp>
    </p:spTree>
    <p:extLst>
      <p:ext uri="{BB962C8B-B14F-4D97-AF65-F5344CB8AC3E}">
        <p14:creationId xmlns:p14="http://schemas.microsoft.com/office/powerpoint/2010/main" val="3750341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Ülkemizde "1963-1964 futbol sezonunda, Karşıyaka-Kasımpaşa maçında, küme düşmek üzere olan Karşıyaka'ya Kasımpaşa 4-0 yenildi. Kasımpaşalı futbolcular para karşılığı yenildikle­rini açıklayınca, Karşıyaka takımı, küme düşme cezası almıştır".</a:t>
            </a:r>
          </a:p>
          <a:p>
            <a:pPr algn="just"/>
            <a:r>
              <a:rPr lang="tr-TR" dirty="0">
                <a:solidFill>
                  <a:schemeClr val="tx1"/>
                </a:solidFill>
              </a:rPr>
              <a:t>Spor-Toto, Spor-Loto, Ganyan benzeri organizasyonlarda sporseverlere, spor sonuçları üzerinde talih oyunları oynama hakkı tanınmıştır. Böylece az para ile çok para kazanma duygu­su körüklenerek spor karşılaşmaları kötü niyetli kimselerin müdahalesine açık hale gelmiştir.</a:t>
            </a:r>
          </a:p>
          <a:p>
            <a:endParaRPr lang="tr-TR" dirty="0"/>
          </a:p>
        </p:txBody>
      </p:sp>
    </p:spTree>
    <p:extLst>
      <p:ext uri="{BB962C8B-B14F-4D97-AF65-F5344CB8AC3E}">
        <p14:creationId xmlns:p14="http://schemas.microsoft.com/office/powerpoint/2010/main" val="3902641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Sporda Etik İlkeler</a:t>
            </a:r>
            <a:br>
              <a:rPr lang="tr-TR" dirty="0"/>
            </a:br>
            <a:endParaRPr lang="tr-TR" dirty="0"/>
          </a:p>
        </p:txBody>
      </p:sp>
      <p:sp>
        <p:nvSpPr>
          <p:cNvPr id="3" name="İçerik Yer Tutucusu 2"/>
          <p:cNvSpPr>
            <a:spLocks noGrp="1"/>
          </p:cNvSpPr>
          <p:nvPr>
            <p:ph idx="1"/>
          </p:nvPr>
        </p:nvSpPr>
        <p:spPr>
          <a:xfrm>
            <a:off x="2469942" y="2080592"/>
            <a:ext cx="8915400" cy="3777622"/>
          </a:xfrm>
        </p:spPr>
        <p:txBody>
          <a:bodyPr>
            <a:normAutofit fontScale="92500" lnSpcReduction="10000"/>
          </a:bodyPr>
          <a:lstStyle/>
          <a:p>
            <a:r>
              <a:rPr lang="tr-TR" dirty="0"/>
              <a:t>Sporun içinde yer alan antrenör, sporcu, seyirci, spor yöneticisi ve spor yazarlarının davra­nışları etik ilkelere uygun olmalıdır.</a:t>
            </a:r>
          </a:p>
          <a:p>
            <a:r>
              <a:rPr lang="tr-TR" dirty="0"/>
              <a:t>Sporda uyulması gereken ilkeler </a:t>
            </a:r>
            <a:r>
              <a:rPr lang="tr-TR" dirty="0" err="1"/>
              <a:t>Eitzen'e</a:t>
            </a:r>
            <a:r>
              <a:rPr lang="tr-TR" dirty="0"/>
              <a:t> göre şöyledir:</a:t>
            </a:r>
          </a:p>
          <a:p>
            <a:r>
              <a:rPr lang="tr-TR" dirty="0"/>
              <a:t>1. Sporcular araç değil, amaç olarak görülmelidir. Spor karşılaşmalarında sportif amaçlara ulaşmak, yarışmaların sonuçlarından çok daha önemli olmalıdır. Elde edilecek para vb. etmenler sporun amacının önüne geçmemelidir.</a:t>
            </a:r>
          </a:p>
          <a:p>
            <a:r>
              <a:rPr lang="tr-TR" dirty="0"/>
              <a:t>a) Antrenörler ve spor yöneticiler sporculara saygılı davranmalı, onların öz varlıklarına de­ğer vermeli, sporcuları sömürmemeli aşağılamamalı ve robot gibi görmemelidirler.</a:t>
            </a:r>
          </a:p>
          <a:p>
            <a:r>
              <a:rPr lang="tr-TR" dirty="0"/>
              <a:t>b) Sporcular rakiplerine saygılı, rakiplerine gözdağı verme ya da onlara kasıtlı olarak zarar vermeyi içeren taktiklere göz yummamalıdırlar.</a:t>
            </a:r>
          </a:p>
          <a:p>
            <a:r>
              <a:rPr lang="tr-TR" dirty="0"/>
              <a:t>c) Kullanılan ekipmanlar, süreçler ve spor kuralları, sporla ilgili tüm tarafların güvenliğini sağlayacak nitelikte olmalıdır.</a:t>
            </a:r>
          </a:p>
          <a:p>
            <a:endParaRPr lang="tr-TR" dirty="0"/>
          </a:p>
        </p:txBody>
      </p:sp>
    </p:spTree>
    <p:extLst>
      <p:ext uri="{BB962C8B-B14F-4D97-AF65-F5344CB8AC3E}">
        <p14:creationId xmlns:p14="http://schemas.microsoft.com/office/powerpoint/2010/main" val="953747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Sporda Etik İlkeler</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r>
              <a:rPr lang="tr-TR" dirty="0"/>
              <a:t>2. Müsabakalar adil olmalıdır.</a:t>
            </a:r>
          </a:p>
          <a:p>
            <a:r>
              <a:rPr lang="tr-TR" dirty="0"/>
              <a:t>a) Liglerin yönetimi ve karşılaşmaların denetimi, bütün taraflara eşit olarak uygulanan tarafsız kurallara göre yapılmalıdır.</a:t>
            </a:r>
          </a:p>
          <a:p>
            <a:r>
              <a:rPr lang="tr-TR" dirty="0"/>
              <a:t>b) Spor tanımı gereği bedensel güç ve mücadeleyi içeren bir yarışmadır. Bu nedenle müsa­bakalarda verilecek kararlar, sportif ideallere uygun olarak yalnızca fiziksel beceriler, güdülen­me, strateji ve şans etkenlerine göre belirlenmelidir. Bir sporcuya ya da takıma doping madde­leri vererek veya şike yaparak sporcuların performanslarını yapa yolarak attırmak kural dışıdır.</a:t>
            </a:r>
          </a:p>
          <a:p>
            <a:r>
              <a:rPr lang="tr-TR" dirty="0"/>
              <a:t>c) Bahisçilerin ya da sporcuların yolsuzluk yaparak müsabakaların sonuçlarını etkilemeleri sporun ruhuna aykırıdır.</a:t>
            </a:r>
          </a:p>
          <a:p>
            <a:r>
              <a:rPr lang="tr-TR" dirty="0"/>
              <a:t>3. Katılım, liderlik, kaynaklar ve ödüller başarıya dayalı olmalıdır. Bu ilkenin anlamı, spor et­kinliklerine katılacaklara eşit katılım olanağı ve eşit fırsatlar sağlanmasıdır.</a:t>
            </a:r>
          </a:p>
          <a:p>
            <a:r>
              <a:rPr lang="tr-TR" dirty="0"/>
              <a:t>a) Spor etkinliklerine kimlerin katılacağına ırk, inanç, cinsiyet veya toplumsal konuma göre değil, yetenek ve güdülenme durumuna göre karar verilmelidir.</a:t>
            </a:r>
          </a:p>
          <a:p>
            <a:r>
              <a:rPr lang="tr-TR" dirty="0"/>
              <a:t>b) Kadın sporcuları medyanın bir seks objesi olarak kullanma hakkı yoktur.</a:t>
            </a:r>
          </a:p>
          <a:p>
            <a:endParaRPr lang="tr-TR" dirty="0"/>
          </a:p>
        </p:txBody>
      </p:sp>
    </p:spTree>
    <p:extLst>
      <p:ext uri="{BB962C8B-B14F-4D97-AF65-F5344CB8AC3E}">
        <p14:creationId xmlns:p14="http://schemas.microsoft.com/office/powerpoint/2010/main" val="2204586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Sporda Etik İlkeler</a:t>
            </a:r>
            <a:endParaRPr lang="tr-TR" dirty="0"/>
          </a:p>
        </p:txBody>
      </p:sp>
      <p:sp>
        <p:nvSpPr>
          <p:cNvPr id="3" name="İçerik Yer Tutucusu 2"/>
          <p:cNvSpPr>
            <a:spLocks noGrp="1"/>
          </p:cNvSpPr>
          <p:nvPr>
            <p:ph idx="1"/>
          </p:nvPr>
        </p:nvSpPr>
        <p:spPr/>
        <p:txBody>
          <a:bodyPr/>
          <a:lstStyle/>
          <a:p>
            <a:r>
              <a:rPr lang="tr-TR" dirty="0"/>
              <a:t>c) Erkek ve kadın  sporcular arasında kaynak dağlımı yapılırken cinsiyet ayrımcılığından ka­çınılmalıdır.</a:t>
            </a:r>
          </a:p>
          <a:p>
            <a:r>
              <a:rPr lang="tr-TR" dirty="0"/>
              <a:t>4. Spor etkinlikleri katılımcıların güvenliğini sağlayacak biçimde olmalıdır. Spor kuralları ve gerekli ekipmanlar sporcuları koruyacak biçimde düzenlenmeli ve üretilmelidir.</a:t>
            </a:r>
          </a:p>
          <a:p>
            <a:r>
              <a:rPr lang="tr-TR" dirty="0"/>
              <a:t>a) Sporcuların sağlıyı ve güvenliği, antrenörler ve yöneticiler tarafından takım başarısından daha önemli sayılmalıdır.</a:t>
            </a:r>
          </a:p>
          <a:p>
            <a:r>
              <a:rPr lang="tr-TR" dirty="0"/>
              <a:t>b) Antrenörler, sporcularda bedensel rahatsızlık, susuzluk ya da halsizlik gibi durumların meydana gelmesinden kaçınılmalıdır.</a:t>
            </a:r>
          </a:p>
          <a:p>
            <a:r>
              <a:rPr lang="tr-TR" dirty="0"/>
              <a:t>c) Sporcular rakiplerine zarar verecek kasıtlı eylemlerden kaçınılmalıdır.</a:t>
            </a:r>
          </a:p>
          <a:p>
            <a:endParaRPr lang="tr-TR" dirty="0"/>
          </a:p>
        </p:txBody>
      </p:sp>
    </p:spTree>
    <p:extLst>
      <p:ext uri="{BB962C8B-B14F-4D97-AF65-F5344CB8AC3E}">
        <p14:creationId xmlns:p14="http://schemas.microsoft.com/office/powerpoint/2010/main" val="10629700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14</TotalTime>
  <Words>995</Words>
  <Application>Microsoft Office PowerPoint</Application>
  <PresentationFormat>Geniş ekran</PresentationFormat>
  <Paragraphs>46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Spor Basını ve Etik</vt:lpstr>
      <vt:lpstr>PowerPoint Sunusu</vt:lpstr>
      <vt:lpstr>PowerPoint Sunusu</vt:lpstr>
      <vt:lpstr>PowerPoint Sunusu</vt:lpstr>
      <vt:lpstr>PowerPoint Sunusu</vt:lpstr>
      <vt:lpstr>PowerPoint Sunusu</vt:lpstr>
      <vt:lpstr>Sporda Etik İlkeler </vt:lpstr>
      <vt:lpstr>Sporda Etik İlkeler </vt:lpstr>
      <vt:lpstr>Sporda Etik İlkeler</vt:lpstr>
      <vt:lpstr>Etik ilkeler Sporda uyulması gereken etik sporun içinde yer alan tüm taraflarca benimsenmelidir. Etik il­kelerine yalnızca sporcunun antrenörün veya seyircinin uyması yeterli değildir. Ayrıca sporun içinde yer alan insanların uyacağı etik ilkeler konumlarına, işlevlerine göre farklılık göstermekte­dir. Aşağıda sporcu, antrenör, spor yöneticisi, hakem, spor yazarı, seyirci ve spor bilimcilerinin uyması beklenen etik ilkeler sıralanmıştır.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Basını ve Etik</dc:title>
  <dc:creator>Oguz.Ozbek</dc:creator>
  <cp:lastModifiedBy>Oguz.Ozbek</cp:lastModifiedBy>
  <cp:revision>3</cp:revision>
  <dcterms:created xsi:type="dcterms:W3CDTF">2020-04-24T13:29:28Z</dcterms:created>
  <dcterms:modified xsi:type="dcterms:W3CDTF">2020-04-24T13:44:17Z</dcterms:modified>
</cp:coreProperties>
</file>