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57" r:id="rId3"/>
    <p:sldId id="258" r:id="rId4"/>
    <p:sldId id="259" r:id="rId5"/>
    <p:sldId id="260" r:id="rId6"/>
    <p:sldId id="262" r:id="rId7"/>
    <p:sldId id="261" r:id="rId8"/>
    <p:sldId id="263" r:id="rId9"/>
    <p:sldId id="264" r:id="rId10"/>
    <p:sldId id="265"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690A336-21A7-45CE-A647-FC8AD1571288}" type="datetimeFigureOut">
              <a:rPr lang="tr-TR" smtClean="0"/>
              <a:t>4.1.2018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692EF283-87E3-4679-AC30-9B6B19A8CD8A}"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9032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690A336-21A7-45CE-A647-FC8AD1571288}" type="datetimeFigureOut">
              <a:rPr lang="tr-TR" smtClean="0"/>
              <a:t>4.1.2018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92EF283-87E3-4679-AC30-9B6B19A8CD8A}" type="slidenum">
              <a:rPr lang="tr-TR" smtClean="0"/>
              <a:t>‹#›</a:t>
            </a:fld>
            <a:endParaRPr lang="tr-TR"/>
          </a:p>
        </p:txBody>
      </p:sp>
    </p:spTree>
    <p:extLst>
      <p:ext uri="{BB962C8B-B14F-4D97-AF65-F5344CB8AC3E}">
        <p14:creationId xmlns:p14="http://schemas.microsoft.com/office/powerpoint/2010/main" val="3648880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690A336-21A7-45CE-A647-FC8AD1571288}" type="datetimeFigureOut">
              <a:rPr lang="tr-TR" smtClean="0"/>
              <a:t>4.1.2018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92EF283-87E3-4679-AC30-9B6B19A8CD8A}"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9871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690A336-21A7-45CE-A647-FC8AD1571288}" type="datetimeFigureOut">
              <a:rPr lang="tr-TR" smtClean="0"/>
              <a:t>4.1.2018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92EF283-87E3-4679-AC30-9B6B19A8CD8A}"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6759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690A336-21A7-45CE-A647-FC8AD1571288}" type="datetimeFigureOut">
              <a:rPr lang="tr-TR" smtClean="0"/>
              <a:t>4.1.2018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92EF283-87E3-4679-AC30-9B6B19A8CD8A}" type="slidenum">
              <a:rPr lang="tr-TR" smtClean="0"/>
              <a:t>‹#›</a:t>
            </a:fld>
            <a:endParaRPr lang="tr-TR"/>
          </a:p>
        </p:txBody>
      </p:sp>
    </p:spTree>
    <p:extLst>
      <p:ext uri="{BB962C8B-B14F-4D97-AF65-F5344CB8AC3E}">
        <p14:creationId xmlns:p14="http://schemas.microsoft.com/office/powerpoint/2010/main" val="2080395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690A336-21A7-45CE-A647-FC8AD1571288}" type="datetimeFigureOut">
              <a:rPr lang="tr-TR" smtClean="0"/>
              <a:t>4.1.2018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92EF283-87E3-4679-AC30-9B6B19A8CD8A}"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7245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690A336-21A7-45CE-A647-FC8AD1571288}" type="datetimeFigureOut">
              <a:rPr lang="tr-TR" smtClean="0"/>
              <a:t>4.1.2018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92EF283-87E3-4679-AC30-9B6B19A8CD8A}"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8723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690A336-21A7-45CE-A647-FC8AD1571288}" type="datetimeFigureOut">
              <a:rPr lang="tr-TR" smtClean="0"/>
              <a:t>4.1.2018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92EF283-87E3-4679-AC30-9B6B19A8CD8A}"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388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690A336-21A7-45CE-A647-FC8AD1571288}" type="datetimeFigureOut">
              <a:rPr lang="tr-TR" smtClean="0"/>
              <a:t>4.1.2018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92EF283-87E3-4679-AC30-9B6B19A8CD8A}"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2120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690A336-21A7-45CE-A647-FC8AD1571288}" type="datetimeFigureOut">
              <a:rPr lang="tr-TR" smtClean="0"/>
              <a:t>4.1.2018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92EF283-87E3-4679-AC30-9B6B19A8CD8A}" type="slidenum">
              <a:rPr lang="tr-TR" smtClean="0"/>
              <a:t>‹#›</a:t>
            </a:fld>
            <a:endParaRPr lang="tr-TR"/>
          </a:p>
        </p:txBody>
      </p:sp>
    </p:spTree>
    <p:extLst>
      <p:ext uri="{BB962C8B-B14F-4D97-AF65-F5344CB8AC3E}">
        <p14:creationId xmlns:p14="http://schemas.microsoft.com/office/powerpoint/2010/main" val="4272660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690A336-21A7-45CE-A647-FC8AD1571288}" type="datetimeFigureOut">
              <a:rPr lang="tr-TR" smtClean="0"/>
              <a:t>4.1.2018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92EF283-87E3-4679-AC30-9B6B19A8CD8A}"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570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7690A336-21A7-45CE-A647-FC8AD1571288}" type="datetimeFigureOut">
              <a:rPr lang="tr-TR" smtClean="0"/>
              <a:t>4.1.2018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92EF283-87E3-4679-AC30-9B6B19A8CD8A}" type="slidenum">
              <a:rPr lang="tr-TR" smtClean="0"/>
              <a:t>‹#›</a:t>
            </a:fld>
            <a:endParaRPr lang="tr-TR"/>
          </a:p>
        </p:txBody>
      </p:sp>
    </p:spTree>
    <p:extLst>
      <p:ext uri="{BB962C8B-B14F-4D97-AF65-F5344CB8AC3E}">
        <p14:creationId xmlns:p14="http://schemas.microsoft.com/office/powerpoint/2010/main" val="924408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690A336-21A7-45CE-A647-FC8AD1571288}" type="datetimeFigureOut">
              <a:rPr lang="tr-TR" smtClean="0"/>
              <a:t>4.1.2018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92EF283-87E3-4679-AC30-9B6B19A8CD8A}"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549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690A336-21A7-45CE-A647-FC8AD1571288}" type="datetimeFigureOut">
              <a:rPr lang="tr-TR" smtClean="0"/>
              <a:t>4.1.2018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92EF283-87E3-4679-AC30-9B6B19A8CD8A}"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2215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0A336-21A7-45CE-A647-FC8AD1571288}" type="datetimeFigureOut">
              <a:rPr lang="tr-TR" smtClean="0"/>
              <a:t>4.1.2018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92EF283-87E3-4679-AC30-9B6B19A8CD8A}" type="slidenum">
              <a:rPr lang="tr-TR" smtClean="0"/>
              <a:t>‹#›</a:t>
            </a:fld>
            <a:endParaRPr lang="tr-TR"/>
          </a:p>
        </p:txBody>
      </p:sp>
    </p:spTree>
    <p:extLst>
      <p:ext uri="{BB962C8B-B14F-4D97-AF65-F5344CB8AC3E}">
        <p14:creationId xmlns:p14="http://schemas.microsoft.com/office/powerpoint/2010/main" val="83216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690A336-21A7-45CE-A647-FC8AD1571288}" type="datetimeFigureOut">
              <a:rPr lang="tr-TR" smtClean="0"/>
              <a:t>4.1.2018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92EF283-87E3-4679-AC30-9B6B19A8CD8A}"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5787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690A336-21A7-45CE-A647-FC8AD1571288}" type="datetimeFigureOut">
              <a:rPr lang="tr-TR" smtClean="0"/>
              <a:t>4.1.2018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92EF283-87E3-4679-AC30-9B6B19A8CD8A}" type="slidenum">
              <a:rPr lang="tr-TR" smtClean="0"/>
              <a:t>‹#›</a:t>
            </a:fld>
            <a:endParaRPr lang="tr-TR"/>
          </a:p>
        </p:txBody>
      </p:sp>
    </p:spTree>
    <p:extLst>
      <p:ext uri="{BB962C8B-B14F-4D97-AF65-F5344CB8AC3E}">
        <p14:creationId xmlns:p14="http://schemas.microsoft.com/office/powerpoint/2010/main" val="4132028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690A336-21A7-45CE-A647-FC8AD1571288}" type="datetimeFigureOut">
              <a:rPr lang="tr-TR" smtClean="0"/>
              <a:t>4.1.2018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2EF283-87E3-4679-AC30-9B6B19A8CD8A}" type="slidenum">
              <a:rPr lang="tr-TR" smtClean="0"/>
              <a:t>‹#›</a:t>
            </a:fld>
            <a:endParaRPr lang="tr-TR"/>
          </a:p>
        </p:txBody>
      </p:sp>
    </p:spTree>
    <p:extLst>
      <p:ext uri="{BB962C8B-B14F-4D97-AF65-F5344CB8AC3E}">
        <p14:creationId xmlns:p14="http://schemas.microsoft.com/office/powerpoint/2010/main" val="238493897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596428" y="2262125"/>
            <a:ext cx="9144000" cy="1655762"/>
          </a:xfrm>
        </p:spPr>
        <p:txBody>
          <a:bodyPr/>
          <a:lstStyle/>
          <a:p>
            <a:r>
              <a:rPr lang="tr-TR" dirty="0" smtClean="0"/>
              <a:t>BİYOFİLM YAPISININ TANIMI</a:t>
            </a:r>
            <a:endParaRPr lang="tr-TR" dirty="0"/>
          </a:p>
        </p:txBody>
      </p:sp>
    </p:spTree>
    <p:extLst>
      <p:ext uri="{BB962C8B-B14F-4D97-AF65-F5344CB8AC3E}">
        <p14:creationId xmlns:p14="http://schemas.microsoft.com/office/powerpoint/2010/main" val="293612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Bu yapı ayrıca, Gram negatif bakterilerin dış </a:t>
            </a:r>
            <a:r>
              <a:rPr lang="tr-TR" dirty="0" err="1"/>
              <a:t>membranlarından</a:t>
            </a:r>
            <a:r>
              <a:rPr lang="tr-TR" dirty="0"/>
              <a:t> köken alan </a:t>
            </a:r>
            <a:r>
              <a:rPr lang="tr-TR" dirty="0" err="1"/>
              <a:t>membran</a:t>
            </a:r>
            <a:r>
              <a:rPr lang="tr-TR" dirty="0"/>
              <a:t> vezikülleri çeşitli enzimleri ve DNA’yı ihtiva etmektedir</a:t>
            </a:r>
            <a:r>
              <a:rPr lang="tr-TR"/>
              <a:t>. </a:t>
            </a:r>
            <a:endParaRPr lang="tr-TR" smtClean="0"/>
          </a:p>
          <a:p>
            <a:r>
              <a:rPr lang="tr-TR" smtClean="0"/>
              <a:t>Bu </a:t>
            </a:r>
            <a:r>
              <a:rPr lang="tr-TR" dirty="0"/>
              <a:t>bileşenler bazı durumlarda, yok edici veziküllerin rekabetçi </a:t>
            </a:r>
            <a:r>
              <a:rPr lang="tr-TR" dirty="0" err="1"/>
              <a:t>biyofilm</a:t>
            </a:r>
            <a:r>
              <a:rPr lang="tr-TR" dirty="0"/>
              <a:t> organizmalarını hedeflemesi gibi, </a:t>
            </a:r>
            <a:r>
              <a:rPr lang="tr-TR" dirty="0" err="1"/>
              <a:t>matriksin</a:t>
            </a:r>
            <a:r>
              <a:rPr lang="tr-TR" dirty="0"/>
              <a:t> niteliklerini değiştirebilmektedir (</a:t>
            </a:r>
            <a:r>
              <a:rPr lang="tr-TR" dirty="0" err="1"/>
              <a:t>Schooling</a:t>
            </a:r>
            <a:r>
              <a:rPr lang="tr-TR" dirty="0"/>
              <a:t> ve </a:t>
            </a:r>
            <a:r>
              <a:rPr lang="tr-TR" dirty="0" err="1"/>
              <a:t>Beveridge</a:t>
            </a:r>
            <a:r>
              <a:rPr lang="tr-TR" dirty="0"/>
              <a:t>, 2006). </a:t>
            </a:r>
          </a:p>
          <a:p>
            <a:endParaRPr lang="tr-TR" dirty="0"/>
          </a:p>
        </p:txBody>
      </p:sp>
    </p:spTree>
    <p:extLst>
      <p:ext uri="{BB962C8B-B14F-4D97-AF65-F5344CB8AC3E}">
        <p14:creationId xmlns:p14="http://schemas.microsoft.com/office/powerpoint/2010/main" val="3225404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20000"/>
          </a:bodyPr>
          <a:lstStyle/>
          <a:p>
            <a:r>
              <a:rPr lang="tr-TR" dirty="0" err="1"/>
              <a:t>Antonie</a:t>
            </a:r>
            <a:r>
              <a:rPr lang="tr-TR" dirty="0"/>
              <a:t> </a:t>
            </a:r>
            <a:r>
              <a:rPr lang="tr-TR" dirty="0" err="1"/>
              <a:t>van</a:t>
            </a:r>
            <a:r>
              <a:rPr lang="tr-TR" dirty="0"/>
              <a:t> </a:t>
            </a:r>
            <a:r>
              <a:rPr lang="tr-TR" dirty="0" err="1"/>
              <a:t>Leeuwenhoek’un</a:t>
            </a:r>
            <a:r>
              <a:rPr lang="tr-TR" dirty="0"/>
              <a:t>, mikroorganizmaları kendi yaptığı ilkel ışık mikroskobunda keşfinden beri çıplak gözle görülemeyen bu yaşam formları hep merak konusu olmuştu. Zamanın ilerlemesiyle gelen teknolojik avantajlar mikroorganizmalara daha farklı açılardan bakmamızı sağlamış ve gelişen teknoloji bize canlıların farklı ortamlarda, farklı formlarda bulunduğunu göstermiştir.</a:t>
            </a:r>
          </a:p>
          <a:p>
            <a:r>
              <a:rPr lang="tr-TR" dirty="0" err="1"/>
              <a:t>Claude</a:t>
            </a:r>
            <a:r>
              <a:rPr lang="tr-TR" dirty="0"/>
              <a:t> E. </a:t>
            </a:r>
            <a:r>
              <a:rPr lang="tr-TR" dirty="0" err="1"/>
              <a:t>Zobell</a:t>
            </a:r>
            <a:r>
              <a:rPr lang="tr-TR" dirty="0"/>
              <a:t> 1933’de yaptığı bir çalışmada, bakterilerin besin ortamındaki </a:t>
            </a:r>
            <a:r>
              <a:rPr lang="tr-TR" dirty="0" err="1"/>
              <a:t>planktonik</a:t>
            </a:r>
            <a:r>
              <a:rPr lang="tr-TR" dirty="0"/>
              <a:t> formdan çok, yüzeye tutunmuş halde bulunduklarını </a:t>
            </a:r>
            <a:r>
              <a:rPr lang="tr-TR" dirty="0" smtClean="0"/>
              <a:t>kanıtlamıştır. </a:t>
            </a:r>
            <a:r>
              <a:rPr lang="tr-TR" dirty="0"/>
              <a:t>1970’lerin erken dönemlerinde </a:t>
            </a:r>
            <a:r>
              <a:rPr lang="tr-TR" dirty="0" err="1"/>
              <a:t>Characklis</a:t>
            </a:r>
            <a:r>
              <a:rPr lang="tr-TR" dirty="0"/>
              <a:t>, endüstriyel su sistemlerinde yaptığı çalışmalarda mikroorganizmaların yüzeye sadece sıkıca tutunmadığını, aynı zamanda yüzeye tutunan formların klora da oldukça dirençli olduğunu </a:t>
            </a:r>
            <a:r>
              <a:rPr lang="tr-TR" dirty="0" smtClean="0"/>
              <a:t>göstermiştir. </a:t>
            </a:r>
            <a:r>
              <a:rPr lang="tr-TR" dirty="0"/>
              <a:t>Bu çalışmalardan itibaren, halk sağlığını ve gıda endüstrisini olumsuz yönde etkileyen bu durum, yakından takip edilmiş ve birçok çalışmaya konu olmuştur. </a:t>
            </a:r>
          </a:p>
          <a:p>
            <a:endParaRPr lang="tr-TR" dirty="0"/>
          </a:p>
        </p:txBody>
      </p:sp>
    </p:spTree>
    <p:extLst>
      <p:ext uri="{BB962C8B-B14F-4D97-AF65-F5344CB8AC3E}">
        <p14:creationId xmlns:p14="http://schemas.microsoft.com/office/powerpoint/2010/main" val="2304134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7500" lnSpcReduction="20000"/>
          </a:bodyPr>
          <a:lstStyle/>
          <a:p>
            <a:r>
              <a:rPr lang="tr-TR" dirty="0"/>
              <a:t>Bugün </a:t>
            </a:r>
            <a:r>
              <a:rPr lang="tr-TR" dirty="0" err="1"/>
              <a:t>biyofilm</a:t>
            </a:r>
            <a:r>
              <a:rPr lang="tr-TR" dirty="0"/>
              <a:t> adı verilen mikroorganizma topluluklarının; katı yüzeylere, kendi ürettikleri hücre dışı </a:t>
            </a:r>
            <a:r>
              <a:rPr lang="tr-TR" dirty="0" err="1"/>
              <a:t>polimerik</a:t>
            </a:r>
            <a:r>
              <a:rPr lang="tr-TR" dirty="0"/>
              <a:t> </a:t>
            </a:r>
            <a:r>
              <a:rPr lang="tr-TR" dirty="0" err="1"/>
              <a:t>matriks</a:t>
            </a:r>
            <a:r>
              <a:rPr lang="tr-TR" dirty="0"/>
              <a:t> aracılıyla geri dönüşümlü veya dönüşümsüz olarak bağlanarak yeni bir yaşam formu oluşturduklarını biliyoruz. </a:t>
            </a:r>
            <a:r>
              <a:rPr lang="tr-TR" dirty="0" err="1"/>
              <a:t>Biyofilm</a:t>
            </a:r>
            <a:r>
              <a:rPr lang="tr-TR" dirty="0"/>
              <a:t> yapısı içerisinde mikroorganizmalar EPS sayesinde antibiyotiklere, dezenfektanlara, metalik katyonlara, ultraviyole ışınlarına ve konak </a:t>
            </a:r>
            <a:r>
              <a:rPr lang="tr-TR" dirty="0" err="1"/>
              <a:t>immün</a:t>
            </a:r>
            <a:r>
              <a:rPr lang="tr-TR" dirty="0"/>
              <a:t> yanıtına karşı korunmuş durumdadırlar (5). </a:t>
            </a:r>
            <a:r>
              <a:rPr lang="tr-TR" dirty="0" err="1"/>
              <a:t>Biyofilmler</a:t>
            </a:r>
            <a:r>
              <a:rPr lang="tr-TR" dirty="0"/>
              <a:t> canlı dokular üzerinde, </a:t>
            </a:r>
            <a:r>
              <a:rPr lang="tr-TR" dirty="0" err="1"/>
              <a:t>dental</a:t>
            </a:r>
            <a:r>
              <a:rPr lang="tr-TR" dirty="0"/>
              <a:t> plaklar, </a:t>
            </a:r>
            <a:r>
              <a:rPr lang="tr-TR" dirty="0" err="1"/>
              <a:t>üriner</a:t>
            </a:r>
            <a:r>
              <a:rPr lang="tr-TR" dirty="0"/>
              <a:t> </a:t>
            </a:r>
            <a:r>
              <a:rPr lang="tr-TR" dirty="0" err="1"/>
              <a:t>kataterler</a:t>
            </a:r>
            <a:r>
              <a:rPr lang="tr-TR" dirty="0"/>
              <a:t> gibi kalıcı medikal ürünler üzerinde, endüstriyel ve temiz su boru yüzeylerinde veya doğal sucul sistemlerde bulunabilirler. </a:t>
            </a:r>
          </a:p>
          <a:p>
            <a:r>
              <a:rPr lang="tr-TR" dirty="0" err="1"/>
              <a:t>Biyofilm</a:t>
            </a:r>
            <a:r>
              <a:rPr lang="tr-TR" dirty="0"/>
              <a:t> yapıları, yüzeye ve çevresel faktörlere bağlı olarak değişiklik gösterebilir. Örnek olarak içme suyu sistemlerinde oluşan </a:t>
            </a:r>
            <a:r>
              <a:rPr lang="tr-TR" dirty="0" err="1"/>
              <a:t>biyofilmler</a:t>
            </a:r>
            <a:r>
              <a:rPr lang="tr-TR" dirty="0"/>
              <a:t> oldukça karmaşık yapıya sahip olup, </a:t>
            </a:r>
            <a:r>
              <a:rPr lang="tr-TR" dirty="0" err="1"/>
              <a:t>filamentöz</a:t>
            </a:r>
            <a:r>
              <a:rPr lang="tr-TR" dirty="0"/>
              <a:t> bakteriler ve temiz su </a:t>
            </a:r>
            <a:r>
              <a:rPr lang="tr-TR" dirty="0" err="1"/>
              <a:t>diatomları</a:t>
            </a:r>
            <a:r>
              <a:rPr lang="tr-TR" dirty="0"/>
              <a:t> içerir ve oluşan </a:t>
            </a:r>
            <a:r>
              <a:rPr lang="tr-TR" dirty="0" err="1"/>
              <a:t>biyofilm</a:t>
            </a:r>
            <a:r>
              <a:rPr lang="tr-TR" dirty="0"/>
              <a:t> yapısı sistemin korozyonuna sebep olur. Bununla birlikte medikal ürünler üzerinde oluşan </a:t>
            </a:r>
            <a:r>
              <a:rPr lang="tr-TR" dirty="0" err="1"/>
              <a:t>biyofilmler</a:t>
            </a:r>
            <a:r>
              <a:rPr lang="tr-TR" dirty="0"/>
              <a:t> ise, bir ya da birden fazla bakteri gruplarının EPS ile yüzeye tutunmasıyla oluşur ve çeşitli durumlarda konak organizma için patojen olabilirler. </a:t>
            </a:r>
          </a:p>
          <a:p>
            <a:endParaRPr lang="tr-TR" dirty="0"/>
          </a:p>
        </p:txBody>
      </p:sp>
    </p:spTree>
    <p:extLst>
      <p:ext uri="{BB962C8B-B14F-4D97-AF65-F5344CB8AC3E}">
        <p14:creationId xmlns:p14="http://schemas.microsoft.com/office/powerpoint/2010/main" val="734639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err="1"/>
              <a:t>Biyofilm</a:t>
            </a:r>
            <a:r>
              <a:rPr lang="tr-TR" dirty="0"/>
              <a:t> yapılarına uygulanan standart dezenfeksiyon prosedürleri işlevsel değildir. Çünkü uygulanan yöntemler genellikle bakterilerin </a:t>
            </a:r>
            <a:r>
              <a:rPr lang="tr-TR" dirty="0" err="1"/>
              <a:t>planktonik</a:t>
            </a:r>
            <a:r>
              <a:rPr lang="tr-TR" dirty="0"/>
              <a:t> formları esas alınarak belirlenmektedir. Konağa uygulanan </a:t>
            </a:r>
            <a:r>
              <a:rPr lang="tr-TR" dirty="0" err="1"/>
              <a:t>konveksiyonel</a:t>
            </a:r>
            <a:r>
              <a:rPr lang="tr-TR" dirty="0"/>
              <a:t> antibiyotik tedavileri genellikle </a:t>
            </a:r>
            <a:r>
              <a:rPr lang="tr-TR"/>
              <a:t>başarısızlıkla </a:t>
            </a:r>
            <a:r>
              <a:rPr lang="tr-TR" smtClean="0"/>
              <a:t>sonuçlanmaktadır. </a:t>
            </a:r>
            <a:r>
              <a:rPr lang="tr-TR" dirty="0"/>
              <a:t>Bu nedenle, </a:t>
            </a:r>
            <a:r>
              <a:rPr lang="tr-TR" dirty="0" err="1"/>
              <a:t>biyofilm</a:t>
            </a:r>
            <a:r>
              <a:rPr lang="tr-TR" dirty="0"/>
              <a:t> yapıları ile mücadelede son zamanlarda </a:t>
            </a:r>
            <a:r>
              <a:rPr lang="tr-TR" dirty="0" err="1"/>
              <a:t>yoğunlaşılan</a:t>
            </a:r>
            <a:r>
              <a:rPr lang="tr-TR" dirty="0"/>
              <a:t> konulardan biri de kullanılacak dezenfektanlar ve kullanım konsantrasyonlarıdır.</a:t>
            </a:r>
          </a:p>
          <a:p>
            <a:endParaRPr lang="tr-TR" dirty="0"/>
          </a:p>
        </p:txBody>
      </p:sp>
    </p:spTree>
    <p:extLst>
      <p:ext uri="{BB962C8B-B14F-4D97-AF65-F5344CB8AC3E}">
        <p14:creationId xmlns:p14="http://schemas.microsoft.com/office/powerpoint/2010/main" val="1649006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a:t>Mikroorganizmalar doğada ayrı ayrı hücrelerin saf kültürleri halinde bulunmazlar. </a:t>
            </a:r>
            <a:endParaRPr lang="tr-TR" dirty="0" smtClean="0"/>
          </a:p>
          <a:p>
            <a:r>
              <a:rPr lang="tr-TR" dirty="0" smtClean="0"/>
              <a:t>Çoğunlukla</a:t>
            </a:r>
            <a:r>
              <a:rPr lang="tr-TR" dirty="0"/>
              <a:t>, yüzeylerde ya da ara yüzeylerde </a:t>
            </a:r>
            <a:r>
              <a:rPr lang="tr-TR" dirty="0" err="1"/>
              <a:t>akümüle</a:t>
            </a:r>
            <a:r>
              <a:rPr lang="tr-TR" dirty="0"/>
              <a:t> olarak film, mat, flok, silaj ya da </a:t>
            </a:r>
            <a:r>
              <a:rPr lang="tr-TR" dirty="0" err="1"/>
              <a:t>biyofilm</a:t>
            </a:r>
            <a:r>
              <a:rPr lang="tr-TR" dirty="0"/>
              <a:t> gibi </a:t>
            </a:r>
            <a:r>
              <a:rPr lang="tr-TR" dirty="0" err="1"/>
              <a:t>polimikrobiyal</a:t>
            </a:r>
            <a:r>
              <a:rPr lang="tr-TR" dirty="0"/>
              <a:t> </a:t>
            </a:r>
            <a:r>
              <a:rPr lang="tr-TR" dirty="0" err="1"/>
              <a:t>agregatlar</a:t>
            </a:r>
            <a:r>
              <a:rPr lang="tr-TR" dirty="0"/>
              <a:t> oluştururlar. </a:t>
            </a:r>
            <a:endParaRPr lang="tr-TR" dirty="0" smtClean="0"/>
          </a:p>
          <a:p>
            <a:r>
              <a:rPr lang="tr-TR" dirty="0" err="1" smtClean="0"/>
              <a:t>Biyofilm</a:t>
            </a:r>
            <a:r>
              <a:rPr lang="tr-TR" dirty="0" smtClean="0"/>
              <a:t> </a:t>
            </a:r>
            <a:r>
              <a:rPr lang="tr-TR" dirty="0"/>
              <a:t>içerisinde mikroorganizmalar %10’dan daha az bir kütleye karşılık gelirken, </a:t>
            </a:r>
            <a:r>
              <a:rPr lang="tr-TR" dirty="0" err="1"/>
              <a:t>matriks</a:t>
            </a:r>
            <a:r>
              <a:rPr lang="tr-TR" dirty="0"/>
              <a:t> bileşenleri bu yapının yaklaşık % 90’ını oluşturur. </a:t>
            </a:r>
            <a:endParaRPr lang="tr-TR" dirty="0" smtClean="0"/>
          </a:p>
          <a:p>
            <a:r>
              <a:rPr lang="tr-TR" dirty="0" smtClean="0"/>
              <a:t>Hücrelerin </a:t>
            </a:r>
            <a:r>
              <a:rPr lang="tr-TR" dirty="0"/>
              <a:t>gömülü olduğu hücre dışı </a:t>
            </a:r>
            <a:r>
              <a:rPr lang="tr-TR" dirty="0" err="1"/>
              <a:t>matriks</a:t>
            </a:r>
            <a:r>
              <a:rPr lang="tr-TR" dirty="0"/>
              <a:t> materyalleri çoğunlukla </a:t>
            </a:r>
            <a:r>
              <a:rPr lang="tr-TR" dirty="0" err="1"/>
              <a:t>biyofilmi</a:t>
            </a:r>
            <a:r>
              <a:rPr lang="tr-TR" dirty="0"/>
              <a:t> oluşturan hücreler tarafından üretilir</a:t>
            </a:r>
            <a:r>
              <a:rPr lang="tr-TR" dirty="0" smtClean="0"/>
              <a:t>.</a:t>
            </a:r>
          </a:p>
        </p:txBody>
      </p:sp>
    </p:spTree>
    <p:extLst>
      <p:ext uri="{BB962C8B-B14F-4D97-AF65-F5344CB8AC3E}">
        <p14:creationId xmlns:p14="http://schemas.microsoft.com/office/powerpoint/2010/main" val="3596399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r>
              <a:rPr lang="tr-TR" dirty="0" err="1"/>
              <a:t>Matriks</a:t>
            </a:r>
            <a:r>
              <a:rPr lang="tr-TR" dirty="0"/>
              <a:t> hücre dışı </a:t>
            </a:r>
            <a:r>
              <a:rPr lang="tr-TR" dirty="0" err="1"/>
              <a:t>polimerik</a:t>
            </a:r>
            <a:r>
              <a:rPr lang="tr-TR" dirty="0"/>
              <a:t> bileşenler olarak bilinen farklı tipteki </a:t>
            </a:r>
            <a:r>
              <a:rPr lang="tr-TR" dirty="0" err="1"/>
              <a:t>biyopolimerlerin</a:t>
            </a:r>
            <a:r>
              <a:rPr lang="tr-TR" dirty="0"/>
              <a:t> birikimiyle oluşmaktadır. </a:t>
            </a:r>
            <a:endParaRPr lang="tr-TR" dirty="0" smtClean="0"/>
          </a:p>
          <a:p>
            <a:r>
              <a:rPr lang="tr-TR" dirty="0" smtClean="0"/>
              <a:t>Bu </a:t>
            </a:r>
            <a:r>
              <a:rPr lang="tr-TR" dirty="0"/>
              <a:t>birikim üç boyutlu yapının iskeletini oluşturur. </a:t>
            </a:r>
            <a:endParaRPr lang="tr-TR" dirty="0" smtClean="0"/>
          </a:p>
          <a:p>
            <a:r>
              <a:rPr lang="tr-TR" dirty="0" smtClean="0"/>
              <a:t>Bu </a:t>
            </a:r>
            <a:r>
              <a:rPr lang="tr-TR" dirty="0"/>
              <a:t>iskelet, yüzey adezyonundan ve kohezyondan sorumludur</a:t>
            </a:r>
            <a:r>
              <a:rPr lang="tr-TR" dirty="0" smtClean="0"/>
              <a:t>.</a:t>
            </a:r>
          </a:p>
          <a:p>
            <a:r>
              <a:rPr lang="tr-TR" dirty="0" err="1" smtClean="0"/>
              <a:t>Biyofilm</a:t>
            </a:r>
            <a:r>
              <a:rPr lang="tr-TR" dirty="0" smtClean="0"/>
              <a:t> </a:t>
            </a:r>
            <a:r>
              <a:rPr lang="tr-TR" dirty="0"/>
              <a:t>oluşumu, bütünüyle </a:t>
            </a:r>
            <a:r>
              <a:rPr lang="tr-TR" dirty="0" err="1"/>
              <a:t>planktonik</a:t>
            </a:r>
            <a:r>
              <a:rPr lang="tr-TR" dirty="0"/>
              <a:t> fazdan farklı bir yaşam biçimidir (Karatan ve </a:t>
            </a:r>
            <a:r>
              <a:rPr lang="tr-TR" dirty="0" err="1"/>
              <a:t>Watnik</a:t>
            </a:r>
            <a:r>
              <a:rPr lang="tr-TR" dirty="0"/>
              <a:t>, 2009). </a:t>
            </a:r>
            <a:endParaRPr lang="tr-TR" dirty="0" smtClean="0"/>
          </a:p>
          <a:p>
            <a:r>
              <a:rPr lang="tr-TR" dirty="0" err="1" smtClean="0"/>
              <a:t>EPS’nin</a:t>
            </a:r>
            <a:r>
              <a:rPr lang="tr-TR" dirty="0" smtClean="0"/>
              <a:t> </a:t>
            </a:r>
            <a:r>
              <a:rPr lang="tr-TR" dirty="0"/>
              <a:t>çeşitli fonksiyonları </a:t>
            </a:r>
            <a:r>
              <a:rPr lang="tr-TR" dirty="0" err="1"/>
              <a:t>biyofilm</a:t>
            </a:r>
            <a:r>
              <a:rPr lang="tr-TR" dirty="0"/>
              <a:t> yaşam biçimine geniş ölçekte katkı sağlamaktadır. </a:t>
            </a:r>
            <a:endParaRPr lang="tr-TR" dirty="0" smtClean="0"/>
          </a:p>
          <a:p>
            <a:r>
              <a:rPr lang="tr-TR" dirty="0" smtClean="0"/>
              <a:t>EPS </a:t>
            </a:r>
            <a:r>
              <a:rPr lang="tr-TR" dirty="0" err="1"/>
              <a:t>biyofilm</a:t>
            </a:r>
            <a:r>
              <a:rPr lang="tr-TR" dirty="0"/>
              <a:t> hücrelerini </a:t>
            </a:r>
            <a:r>
              <a:rPr lang="tr-TR" dirty="0" err="1"/>
              <a:t>immobilize</a:t>
            </a:r>
            <a:r>
              <a:rPr lang="tr-TR" dirty="0"/>
              <a:t> eder ve bu hücreler birbirlerine olabildiğince yakın durur. </a:t>
            </a:r>
          </a:p>
          <a:p>
            <a:endParaRPr lang="tr-TR" dirty="0"/>
          </a:p>
        </p:txBody>
      </p:sp>
    </p:spTree>
    <p:extLst>
      <p:ext uri="{BB962C8B-B14F-4D97-AF65-F5344CB8AC3E}">
        <p14:creationId xmlns:p14="http://schemas.microsoft.com/office/powerpoint/2010/main" val="1015623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a:t>Fiziksel yakınlık hücre-hücre iletişimini ve </a:t>
            </a:r>
            <a:r>
              <a:rPr lang="tr-TR" dirty="0" err="1"/>
              <a:t>sinerjistik</a:t>
            </a:r>
            <a:r>
              <a:rPr lang="tr-TR" dirty="0"/>
              <a:t> </a:t>
            </a:r>
            <a:r>
              <a:rPr lang="tr-TR" dirty="0" err="1"/>
              <a:t>mikrokonsorsiyum</a:t>
            </a:r>
            <a:r>
              <a:rPr lang="tr-TR" dirty="0"/>
              <a:t> gibi etkileşimleri beraberinde getirir. </a:t>
            </a:r>
            <a:endParaRPr lang="tr-TR" dirty="0" smtClean="0"/>
          </a:p>
          <a:p>
            <a:r>
              <a:rPr lang="tr-TR" dirty="0" smtClean="0"/>
              <a:t>Hücre </a:t>
            </a:r>
            <a:r>
              <a:rPr lang="tr-TR" dirty="0"/>
              <a:t>dışı enzimlerin </a:t>
            </a:r>
            <a:r>
              <a:rPr lang="tr-TR" dirty="0" err="1"/>
              <a:t>immobilize</a:t>
            </a:r>
            <a:r>
              <a:rPr lang="tr-TR" dirty="0"/>
              <a:t> edilmesi çok yönlü bir dış sindirim sistemi meydana getirir ve bu sistem çözünmüş ve partikül yapıdaki bileşenlerin sulu fazdan alınmasına ve besin-enerji kaynakları olarak kullanılmasına imkan tanır (</a:t>
            </a:r>
            <a:r>
              <a:rPr lang="tr-TR" dirty="0" err="1"/>
              <a:t>Das</a:t>
            </a:r>
            <a:r>
              <a:rPr lang="tr-TR" dirty="0"/>
              <a:t> vd., 2013). </a:t>
            </a:r>
            <a:endParaRPr lang="tr-TR" dirty="0" smtClean="0"/>
          </a:p>
          <a:p>
            <a:r>
              <a:rPr lang="tr-TR" dirty="0" err="1" smtClean="0"/>
              <a:t>Matriks</a:t>
            </a:r>
            <a:r>
              <a:rPr lang="tr-TR" dirty="0" smtClean="0"/>
              <a:t> </a:t>
            </a:r>
            <a:r>
              <a:rPr lang="tr-TR" dirty="0"/>
              <a:t>aynı zamanda </a:t>
            </a:r>
            <a:r>
              <a:rPr lang="tr-TR" dirty="0" err="1"/>
              <a:t>lize</a:t>
            </a:r>
            <a:r>
              <a:rPr lang="tr-TR" dirty="0"/>
              <a:t> edilen hücrelerin bileşenlerini tuttuğu için geri dönüşüm merkezi olarak da işlev görür. Bu bileşenlerin başında yatay gen transferleri için kaynak teşkil eden DNA gelmektedir. </a:t>
            </a:r>
          </a:p>
        </p:txBody>
      </p:sp>
    </p:spTree>
    <p:extLst>
      <p:ext uri="{BB962C8B-B14F-4D97-AF65-F5344CB8AC3E}">
        <p14:creationId xmlns:p14="http://schemas.microsoft.com/office/powerpoint/2010/main" val="3137993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a:t>Bazı bileşenleri çok güç </a:t>
            </a:r>
            <a:r>
              <a:rPr lang="tr-TR" dirty="0" err="1"/>
              <a:t>metabolize</a:t>
            </a:r>
            <a:r>
              <a:rPr lang="tr-TR" dirty="0"/>
              <a:t> olmasına karşın; EPS, aynı zamanda besinsel bir kaynak olarak da işlev görür</a:t>
            </a:r>
            <a:r>
              <a:rPr lang="tr-TR" dirty="0" smtClean="0"/>
              <a:t>.</a:t>
            </a:r>
          </a:p>
          <a:p>
            <a:r>
              <a:rPr lang="tr-TR" dirty="0" smtClean="0"/>
              <a:t> </a:t>
            </a:r>
            <a:r>
              <a:rPr lang="tr-TR" dirty="0" err="1"/>
              <a:t>Matriks</a:t>
            </a:r>
            <a:r>
              <a:rPr lang="tr-TR" dirty="0"/>
              <a:t> bileşenlerinin bütünüyle </a:t>
            </a:r>
            <a:r>
              <a:rPr lang="tr-TR" dirty="0" err="1"/>
              <a:t>metabolize</a:t>
            </a:r>
            <a:r>
              <a:rPr lang="tr-TR" dirty="0"/>
              <a:t> edilebilmesi için çok çeşitli bir enzim sistemi gerekmektedir</a:t>
            </a:r>
            <a:r>
              <a:rPr lang="tr-TR" dirty="0" smtClean="0"/>
              <a:t>.</a:t>
            </a:r>
          </a:p>
          <a:p>
            <a:r>
              <a:rPr lang="tr-TR" dirty="0" smtClean="0"/>
              <a:t> </a:t>
            </a:r>
            <a:r>
              <a:rPr lang="tr-TR" dirty="0" err="1"/>
              <a:t>Matriks</a:t>
            </a:r>
            <a:r>
              <a:rPr lang="tr-TR" dirty="0"/>
              <a:t> organizmaları kurumaya, </a:t>
            </a:r>
            <a:r>
              <a:rPr lang="tr-TR" dirty="0" err="1"/>
              <a:t>oksidasyona</a:t>
            </a:r>
            <a:r>
              <a:rPr lang="tr-TR" dirty="0"/>
              <a:t> ya da yüklü </a:t>
            </a:r>
            <a:r>
              <a:rPr lang="tr-TR" dirty="0" err="1"/>
              <a:t>biyositlere</a:t>
            </a:r>
            <a:r>
              <a:rPr lang="tr-TR" dirty="0"/>
              <a:t>, bazı antibiyotiklere ve metalik katyonlara, UV radyasyona, birçok </a:t>
            </a:r>
            <a:r>
              <a:rPr lang="tr-TR" dirty="0" err="1"/>
              <a:t>protozoon</a:t>
            </a:r>
            <a:r>
              <a:rPr lang="tr-TR" dirty="0"/>
              <a:t> saldırısına ve konakçının </a:t>
            </a:r>
            <a:r>
              <a:rPr lang="tr-TR" dirty="0" err="1"/>
              <a:t>immün</a:t>
            </a:r>
            <a:r>
              <a:rPr lang="tr-TR" dirty="0"/>
              <a:t> savunmasına karşı korur. </a:t>
            </a:r>
            <a:endParaRPr lang="tr-TR" dirty="0" smtClean="0"/>
          </a:p>
          <a:p>
            <a:r>
              <a:rPr lang="tr-TR" dirty="0" smtClean="0"/>
              <a:t>Ekolojik </a:t>
            </a:r>
            <a:r>
              <a:rPr lang="tr-TR" dirty="0"/>
              <a:t>olarak, </a:t>
            </a:r>
            <a:r>
              <a:rPr lang="tr-TR" dirty="0" err="1"/>
              <a:t>EPS’deki</a:t>
            </a:r>
            <a:r>
              <a:rPr lang="tr-TR" dirty="0"/>
              <a:t> boşluklara hapsolmuş rekabet ve korporasyon </a:t>
            </a:r>
            <a:r>
              <a:rPr lang="tr-TR" dirty="0" err="1"/>
              <a:t>populasyonların</a:t>
            </a:r>
            <a:r>
              <a:rPr lang="tr-TR" dirty="0"/>
              <a:t> stabil adaptasyonuna olanak sağlar. </a:t>
            </a:r>
          </a:p>
        </p:txBody>
      </p:sp>
    </p:spTree>
    <p:extLst>
      <p:ext uri="{BB962C8B-B14F-4D97-AF65-F5344CB8AC3E}">
        <p14:creationId xmlns:p14="http://schemas.microsoft.com/office/powerpoint/2010/main" val="4050943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a:t>EPS, yapısında birçok polimer içerdiğinden yapısal analizinin tam anlamı ile yapılması çok güçtür (</a:t>
            </a:r>
            <a:r>
              <a:rPr lang="tr-TR" dirty="0" err="1"/>
              <a:t>Flemming</a:t>
            </a:r>
            <a:r>
              <a:rPr lang="tr-TR" dirty="0"/>
              <a:t> vd., 2007</a:t>
            </a:r>
            <a:r>
              <a:rPr lang="tr-TR" dirty="0" smtClean="0"/>
              <a:t>).</a:t>
            </a:r>
          </a:p>
          <a:p>
            <a:r>
              <a:rPr lang="tr-TR" dirty="0" smtClean="0"/>
              <a:t> </a:t>
            </a:r>
            <a:r>
              <a:rPr lang="tr-TR" dirty="0"/>
              <a:t>EPS </a:t>
            </a:r>
            <a:r>
              <a:rPr lang="tr-TR" dirty="0" err="1"/>
              <a:t>biyofilm</a:t>
            </a:r>
            <a:r>
              <a:rPr lang="tr-TR" dirty="0"/>
              <a:t> sistemleri içerisinde mikroorganizmaların tipine, mevcut akış kuvvetlerine, sıcaklığa ve besinsel bileşenlerin varlığına göre çok geniş bir çeşitlilik sergilemektedir</a:t>
            </a:r>
            <a:r>
              <a:rPr lang="tr-TR" dirty="0" smtClean="0"/>
              <a:t>.</a:t>
            </a:r>
          </a:p>
          <a:p>
            <a:r>
              <a:rPr lang="tr-TR" dirty="0" smtClean="0"/>
              <a:t> </a:t>
            </a:r>
            <a:r>
              <a:rPr lang="tr-TR" dirty="0" err="1"/>
              <a:t>Flagella</a:t>
            </a:r>
            <a:r>
              <a:rPr lang="tr-TR" dirty="0"/>
              <a:t>, </a:t>
            </a:r>
            <a:r>
              <a:rPr lang="tr-TR" dirty="0" err="1"/>
              <a:t>pilus</a:t>
            </a:r>
            <a:r>
              <a:rPr lang="tr-TR" dirty="0"/>
              <a:t> ve </a:t>
            </a:r>
            <a:r>
              <a:rPr lang="tr-TR" dirty="0" err="1"/>
              <a:t>fimbriya</a:t>
            </a:r>
            <a:r>
              <a:rPr lang="tr-TR" dirty="0"/>
              <a:t> gibi hücre dışı </a:t>
            </a:r>
            <a:r>
              <a:rPr lang="tr-TR" dirty="0" err="1"/>
              <a:t>bakteriyal</a:t>
            </a:r>
            <a:r>
              <a:rPr lang="tr-TR" dirty="0"/>
              <a:t> yapılar </a:t>
            </a:r>
            <a:r>
              <a:rPr lang="tr-TR" dirty="0" err="1"/>
              <a:t>matriksin</a:t>
            </a:r>
            <a:r>
              <a:rPr lang="tr-TR" dirty="0"/>
              <a:t> stabilizasyonuna yardımcı olur (</a:t>
            </a:r>
            <a:r>
              <a:rPr lang="tr-TR" dirty="0" err="1"/>
              <a:t>Zogaj</a:t>
            </a:r>
            <a:r>
              <a:rPr lang="tr-TR" dirty="0"/>
              <a:t> vd., 2001). </a:t>
            </a:r>
          </a:p>
        </p:txBody>
      </p:sp>
    </p:spTree>
    <p:extLst>
      <p:ext uri="{BB962C8B-B14F-4D97-AF65-F5344CB8AC3E}">
        <p14:creationId xmlns:p14="http://schemas.microsoft.com/office/powerpoint/2010/main" val="81101303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TotalTime>
  <Words>733</Words>
  <Application>Microsoft Office PowerPoint</Application>
  <PresentationFormat>Geniş ekran</PresentationFormat>
  <Paragraphs>28</Paragraphs>
  <Slides>10</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10</vt:i4>
      </vt:variant>
    </vt:vector>
  </HeadingPairs>
  <TitlesOfParts>
    <vt:vector size="13" baseType="lpstr">
      <vt:lpstr>Arial</vt:lpstr>
      <vt:lpstr>Garamond</vt:lpstr>
      <vt:lpstr>Organik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iso</dc:creator>
  <cp:lastModifiedBy>iso</cp:lastModifiedBy>
  <cp:revision>3</cp:revision>
  <dcterms:created xsi:type="dcterms:W3CDTF">2018-01-04T07:30:41Z</dcterms:created>
  <dcterms:modified xsi:type="dcterms:W3CDTF">2018-01-04T09:37:13Z</dcterms:modified>
</cp:coreProperties>
</file>