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877" r:id="rId2"/>
    <p:sldId id="878" r:id="rId3"/>
    <p:sldId id="380" r:id="rId4"/>
    <p:sldId id="382" r:id="rId5"/>
    <p:sldId id="383" r:id="rId6"/>
    <p:sldId id="384" r:id="rId7"/>
    <p:sldId id="385" r:id="rId8"/>
    <p:sldId id="386" r:id="rId9"/>
    <p:sldId id="703" r:id="rId10"/>
    <p:sldId id="507" r:id="rId11"/>
    <p:sldId id="510" r:id="rId12"/>
    <p:sldId id="886" r:id="rId13"/>
    <p:sldId id="887" r:id="rId14"/>
    <p:sldId id="914" r:id="rId15"/>
    <p:sldId id="915"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76" autoAdjust="0"/>
    <p:restoredTop sz="94660"/>
  </p:normalViewPr>
  <p:slideViewPr>
    <p:cSldViewPr snapToGrid="0">
      <p:cViewPr varScale="1">
        <p:scale>
          <a:sx n="69" d="100"/>
          <a:sy n="69" d="100"/>
        </p:scale>
        <p:origin x="3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82025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4666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773730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644596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730493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165296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065052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06748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1653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168822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43628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6508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8E421F-223D-4E65-AEBB-F535412E1C22}" type="datetimeFigureOut">
              <a:rPr lang="tr-TR" smtClean="0"/>
              <a:t>13.03.2021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343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8E421F-223D-4E65-AEBB-F535412E1C22}" type="datetimeFigureOut">
              <a:rPr lang="tr-TR" smtClean="0"/>
              <a:t>13.03.2021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87432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E421F-223D-4E65-AEBB-F535412E1C22}" type="datetimeFigureOut">
              <a:rPr lang="tr-TR" smtClean="0"/>
              <a:t>13.03.2021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413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67060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4788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8E421F-223D-4E65-AEBB-F535412E1C22}" type="datetimeFigureOut">
              <a:rPr lang="tr-TR" smtClean="0"/>
              <a:t>13.03.2021</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47EF0B-4EB9-4B56-9BA6-53DA8B2F2288}" type="slidenum">
              <a:rPr lang="tr-TR" smtClean="0"/>
              <a:t>‹#›</a:t>
            </a:fld>
            <a:endParaRPr lang="tr-TR"/>
          </a:p>
        </p:txBody>
      </p:sp>
    </p:spTree>
    <p:extLst>
      <p:ext uri="{BB962C8B-B14F-4D97-AF65-F5344CB8AC3E}">
        <p14:creationId xmlns:p14="http://schemas.microsoft.com/office/powerpoint/2010/main" val="261445296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25951" y="3093459"/>
            <a:ext cx="9436962" cy="2616199"/>
          </a:xfrm>
        </p:spPr>
        <p:txBody>
          <a:bodyPr>
            <a:normAutofit fontScale="90000"/>
          </a:bodyPr>
          <a:lstStyle/>
          <a:p>
            <a:pPr algn="ctr"/>
            <a:r>
              <a:rPr lang="tr-TR" b="1" dirty="0">
                <a:solidFill>
                  <a:srgbClr val="FF0000"/>
                </a:solidFill>
              </a:rPr>
              <a:t>ÇOCUK İSTİSMARI VE </a:t>
            </a:r>
            <a:r>
              <a:rPr lang="tr-TR" b="1" dirty="0" smtClean="0">
                <a:solidFill>
                  <a:srgbClr val="FF0000"/>
                </a:solidFill>
              </a:rPr>
              <a:t>İHMALİ</a:t>
            </a:r>
            <a:br>
              <a:rPr lang="tr-TR" b="1" dirty="0" smtClean="0">
                <a:solidFill>
                  <a:srgbClr val="FF0000"/>
                </a:solidFill>
              </a:rPr>
            </a:br>
            <a:r>
              <a:rPr lang="tr-TR" b="1" dirty="0">
                <a:solidFill>
                  <a:srgbClr val="FF0000"/>
                </a:solidFill>
              </a:rPr>
              <a:t/>
            </a:r>
            <a:br>
              <a:rPr lang="tr-TR" b="1" dirty="0">
                <a:solidFill>
                  <a:srgbClr val="FF0000"/>
                </a:solidFill>
              </a:rPr>
            </a:br>
            <a:r>
              <a:rPr lang="tr-TR" sz="3100" b="1" dirty="0" err="1">
                <a:solidFill>
                  <a:srgbClr val="FF0000"/>
                </a:solidFill>
              </a:rPr>
              <a:t>Prof.Dr</a:t>
            </a:r>
            <a:r>
              <a:rPr lang="tr-TR" sz="3100" b="1" dirty="0">
                <a:solidFill>
                  <a:srgbClr val="FF0000"/>
                </a:solidFill>
              </a:rPr>
              <a:t>. Aynur Bütün Ayhan</a:t>
            </a:r>
            <a:br>
              <a:rPr lang="tr-TR" sz="3100" b="1" dirty="0">
                <a:solidFill>
                  <a:srgbClr val="FF0000"/>
                </a:solidFill>
              </a:rPr>
            </a:br>
            <a:r>
              <a:rPr lang="tr-TR" sz="3100" b="1" dirty="0">
                <a:solidFill>
                  <a:srgbClr val="FF0000"/>
                </a:solidFill>
              </a:rPr>
              <a:t>Ankara Üniversitesi</a:t>
            </a:r>
            <a:br>
              <a:rPr lang="tr-TR" sz="3100" b="1" dirty="0">
                <a:solidFill>
                  <a:srgbClr val="FF0000"/>
                </a:solidFill>
              </a:rPr>
            </a:br>
            <a:r>
              <a:rPr lang="tr-TR" sz="3100" b="1" dirty="0">
                <a:solidFill>
                  <a:srgbClr val="FF0000"/>
                </a:solidFill>
              </a:rPr>
              <a:t>Sağlık Bilimleri Fakültesi</a:t>
            </a:r>
            <a:br>
              <a:rPr lang="tr-TR" sz="3100" b="1" dirty="0">
                <a:solidFill>
                  <a:srgbClr val="FF0000"/>
                </a:solidFill>
              </a:rPr>
            </a:br>
            <a:r>
              <a:rPr lang="tr-TR" b="1" dirty="0">
                <a:solidFill>
                  <a:srgbClr val="FF0000"/>
                </a:solidFill>
              </a:rPr>
              <a:t/>
            </a:r>
            <a:br>
              <a:rPr lang="tr-TR" b="1" dirty="0">
                <a:solidFill>
                  <a:srgbClr val="FF0000"/>
                </a:solidFill>
              </a:rPr>
            </a:br>
            <a:endParaRPr lang="tr-TR" b="1" dirty="0">
              <a:solidFill>
                <a:srgbClr val="FF0000"/>
              </a:solidFill>
            </a:endParaRPr>
          </a:p>
        </p:txBody>
      </p:sp>
    </p:spTree>
    <p:extLst>
      <p:ext uri="{BB962C8B-B14F-4D97-AF65-F5344CB8AC3E}">
        <p14:creationId xmlns:p14="http://schemas.microsoft.com/office/powerpoint/2010/main" val="3660199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5432" y="1065320"/>
            <a:ext cx="10018713" cy="5116497"/>
          </a:xfrm>
        </p:spPr>
        <p:txBody>
          <a:bodyPr>
            <a:normAutofit fontScale="85000" lnSpcReduction="10000"/>
          </a:bodyPr>
          <a:lstStyle/>
          <a:p>
            <a:r>
              <a:rPr lang="tr-TR" b="1" dirty="0">
                <a:solidFill>
                  <a:srgbClr val="FF0000"/>
                </a:solidFill>
              </a:rPr>
              <a:t>Çocuklara Yönelik Eğitimler</a:t>
            </a:r>
            <a:endParaRPr lang="tr-TR" dirty="0">
              <a:solidFill>
                <a:srgbClr val="FF0000"/>
              </a:solidFill>
            </a:endParaRPr>
          </a:p>
          <a:p>
            <a:pPr marL="0" indent="0">
              <a:buNone/>
            </a:pPr>
            <a:endParaRPr lang="tr-TR" dirty="0"/>
          </a:p>
          <a:p>
            <a:r>
              <a:rPr lang="tr-TR" dirty="0"/>
              <a:t>Çocuklara erken çocukluk döneminden itibaren yaş dönemlerine ve gelişimsel özelliklerine uygun bir şekilde eğitim verilmesi, bu eğitim kapsamında, haklarının neler olduğu ve kendilerini istismara karşı nasıl koruyabilecekleri öğretilmelidir. </a:t>
            </a:r>
          </a:p>
          <a:p>
            <a:pPr marL="0" indent="0">
              <a:buNone/>
            </a:pPr>
            <a:endParaRPr lang="tr-TR" dirty="0"/>
          </a:p>
          <a:p>
            <a:r>
              <a:rPr lang="tr-TR" dirty="0"/>
              <a:t>Çocuklara kendi güvenliklerini sağlamalarına ilişkin verilmesi gereken eğitimle ilgili öneriler:</a:t>
            </a:r>
          </a:p>
          <a:p>
            <a:pPr marL="0" indent="0">
              <a:buNone/>
            </a:pPr>
            <a:endParaRPr lang="tr-TR" dirty="0"/>
          </a:p>
          <a:p>
            <a:pPr lvl="0"/>
            <a:r>
              <a:rPr lang="tr-TR" dirty="0"/>
              <a:t>Güvende </a:t>
            </a:r>
            <a:r>
              <a:rPr lang="tr-TR" dirty="0" smtClean="0"/>
              <a:t>Olma: </a:t>
            </a:r>
            <a:r>
              <a:rPr lang="tr-TR" dirty="0"/>
              <a:t>Çocuklara, güvende olma hakları olduğunu ve kimsenin bunu ellerinden alamayacağı öğretilmelidir.</a:t>
            </a:r>
          </a:p>
          <a:p>
            <a:pPr marL="0" indent="0">
              <a:buNone/>
            </a:pPr>
            <a:endParaRPr lang="tr-TR" dirty="0"/>
          </a:p>
          <a:p>
            <a:pPr lvl="0"/>
            <a:r>
              <a:rPr lang="tr-TR" dirty="0"/>
              <a:t>Bedenin Korunması: Çocuklara, bedenlerinin kendilerine ait olduğu, özellikle mayo ve iç çamaşırı ile kapatılan bölgelerin çok özel bölgeler olduğu ve bu bölgelere dokunmaya kimsenin hakkının olmadığı öğretilmelidir.</a:t>
            </a:r>
          </a:p>
          <a:p>
            <a:pPr marL="0" indent="0">
              <a:buNone/>
            </a:pPr>
            <a:endParaRPr lang="tr-TR" dirty="0"/>
          </a:p>
          <a:p>
            <a:endParaRPr lang="tr-TR" dirty="0"/>
          </a:p>
        </p:txBody>
      </p:sp>
    </p:spTree>
    <p:extLst>
      <p:ext uri="{BB962C8B-B14F-4D97-AF65-F5344CB8AC3E}">
        <p14:creationId xmlns:p14="http://schemas.microsoft.com/office/powerpoint/2010/main" val="1571276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39417" y="1628312"/>
            <a:ext cx="10018713" cy="3124201"/>
          </a:xfrm>
        </p:spPr>
        <p:txBody>
          <a:bodyPr>
            <a:normAutofit lnSpcReduction="10000"/>
          </a:bodyPr>
          <a:lstStyle/>
          <a:p>
            <a:r>
              <a:rPr lang="tr-TR" dirty="0">
                <a:solidFill>
                  <a:srgbClr val="FF0000"/>
                </a:solidFill>
              </a:rPr>
              <a:t>Cinsel Eğitim: </a:t>
            </a:r>
            <a:r>
              <a:rPr lang="tr-TR" dirty="0"/>
              <a:t>Cinsel eğitim doğumla başlar; çocuğun bilgiye ve eğitime ihtiyacı olan dönemleri belirledikten sonra yaşına uygun ve gerekli olan bilgilerin çocuğun anlayabileceği bir dille ve kafa karıştırmadan verilmesi gereklidir. </a:t>
            </a:r>
            <a:endParaRPr lang="tr-TR" dirty="0" smtClean="0"/>
          </a:p>
          <a:p>
            <a:endParaRPr lang="tr-TR" dirty="0"/>
          </a:p>
          <a:p>
            <a:r>
              <a:rPr lang="tr-TR" dirty="0" smtClean="0"/>
              <a:t>Çocukların </a:t>
            </a:r>
            <a:r>
              <a:rPr lang="tr-TR" dirty="0"/>
              <a:t>cinsellikle ilgili sorular sormaya başladığı okul öncesi dönemde, cinsiyet farklılığı bilgisi, cinsel organların doğru isimleri, bir canlının dünyaya nasıl geldiğine ilişkin eğitim verilebilir. </a:t>
            </a:r>
          </a:p>
        </p:txBody>
      </p:sp>
    </p:spTree>
    <p:extLst>
      <p:ext uri="{BB962C8B-B14F-4D97-AF65-F5344CB8AC3E}">
        <p14:creationId xmlns:p14="http://schemas.microsoft.com/office/powerpoint/2010/main" val="267336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latin typeface="Times New Roman" panose="02020603050405020304" pitchFamily="18" charset="0"/>
                <a:ea typeface="Calibri" panose="020F0502020204030204" pitchFamily="34" charset="0"/>
              </a:rPr>
              <a:t>Çocuk </a:t>
            </a:r>
            <a:r>
              <a:rPr lang="tr-TR" dirty="0" smtClean="0">
                <a:latin typeface="Times New Roman" panose="02020603050405020304" pitchFamily="18" charset="0"/>
                <a:ea typeface="Calibri" panose="020F0502020204030204" pitchFamily="34" charset="0"/>
              </a:rPr>
              <a:t>istismarının ve ihmalinin önlenmesi konusunda anne babalara </a:t>
            </a:r>
            <a:r>
              <a:rPr lang="tr-TR" dirty="0">
                <a:latin typeface="Times New Roman" panose="02020603050405020304" pitchFamily="18" charset="0"/>
                <a:ea typeface="Calibri" panose="020F0502020204030204" pitchFamily="34" charset="0"/>
              </a:rPr>
              <a:t>yönelik </a:t>
            </a:r>
            <a:r>
              <a:rPr lang="tr-TR" dirty="0" smtClean="0">
                <a:latin typeface="Times New Roman" panose="02020603050405020304" pitchFamily="18" charset="0"/>
                <a:ea typeface="Calibri" panose="020F0502020204030204" pitchFamily="34" charset="0"/>
              </a:rPr>
              <a:t>öneriler:</a:t>
            </a:r>
            <a:r>
              <a:rPr lang="tr-TR" dirty="0">
                <a:latin typeface="Calibri" panose="020F0502020204030204" pitchFamily="34" charset="0"/>
                <a:ea typeface="Calibri" panose="020F0502020204030204" pitchFamily="34" charset="0"/>
              </a:rPr>
              <a:t/>
            </a:r>
            <a:br>
              <a:rPr lang="tr-TR" dirty="0">
                <a:latin typeface="Calibri" panose="020F0502020204030204" pitchFamily="34" charset="0"/>
                <a:ea typeface="Calibri" panose="020F0502020204030204" pitchFamily="34" charset="0"/>
              </a:rPr>
            </a:br>
            <a:endParaRPr lang="tr-TR" dirty="0"/>
          </a:p>
        </p:txBody>
      </p:sp>
      <p:sp>
        <p:nvSpPr>
          <p:cNvPr id="3" name="İçerik Yer Tutucusu 2"/>
          <p:cNvSpPr>
            <a:spLocks noGrp="1"/>
          </p:cNvSpPr>
          <p:nvPr>
            <p:ph idx="1"/>
          </p:nvPr>
        </p:nvSpPr>
        <p:spPr/>
        <p:txBody>
          <a:bodyPr>
            <a:normAutofit fontScale="92500" lnSpcReduction="10000"/>
          </a:bodyPr>
          <a:lstStyle/>
          <a:p>
            <a:pPr marL="342900" lvl="0" indent="-342900">
              <a:lnSpc>
                <a:spcPct val="120000"/>
              </a:lnSpc>
              <a:spcAft>
                <a:spcPts val="0"/>
              </a:spcAft>
              <a:buFont typeface="Symbol" panose="05050102010706020507" pitchFamily="18" charset="2"/>
              <a:buChar char=""/>
              <a:tabLst>
                <a:tab pos="457200" algn="l"/>
              </a:tabLst>
            </a:pPr>
            <a:r>
              <a:rPr lang="tr-TR" dirty="0" smtClean="0">
                <a:latin typeface="Times New Roman" panose="02020603050405020304" pitchFamily="18" charset="0"/>
                <a:ea typeface="Calibri" panose="020F0502020204030204" pitchFamily="34" charset="0"/>
                <a:cs typeface="Symbol" panose="05050102010706020507" pitchFamily="18" charset="2"/>
              </a:rPr>
              <a:t>Anne babalar, farklı </a:t>
            </a:r>
            <a:r>
              <a:rPr lang="tr-TR" dirty="0">
                <a:latin typeface="Times New Roman" panose="02020603050405020304" pitchFamily="18" charset="0"/>
                <a:ea typeface="Calibri" panose="020F0502020204030204" pitchFamily="34" charset="0"/>
                <a:cs typeface="Symbol" panose="05050102010706020507" pitchFamily="18" charset="2"/>
              </a:rPr>
              <a:t>yaşlarda çocuklar için tipik davranış biçimlerinin ne olduğunu, </a:t>
            </a:r>
            <a:r>
              <a:rPr lang="tr-TR" dirty="0" smtClean="0">
                <a:latin typeface="Times New Roman" panose="02020603050405020304" pitchFamily="18" charset="0"/>
                <a:ea typeface="Calibri" panose="020F0502020204030204" pitchFamily="34" charset="0"/>
                <a:cs typeface="Symbol" panose="05050102010706020507" pitchFamily="18" charset="2"/>
              </a:rPr>
              <a:t>çocuklarının </a:t>
            </a:r>
            <a:r>
              <a:rPr lang="tr-TR" dirty="0">
                <a:latin typeface="Times New Roman" panose="02020603050405020304" pitchFamily="18" charset="0"/>
                <a:ea typeface="Calibri" panose="020F0502020204030204" pitchFamily="34" charset="0"/>
                <a:cs typeface="Symbol" panose="05050102010706020507" pitchFamily="18" charset="2"/>
              </a:rPr>
              <a:t>yaşlarına göre gelişimsel özelliklerini </a:t>
            </a:r>
            <a:r>
              <a:rPr lang="tr-TR" dirty="0" smtClean="0">
                <a:latin typeface="Times New Roman" panose="02020603050405020304" pitchFamily="18" charset="0"/>
                <a:ea typeface="Calibri" panose="020F0502020204030204" pitchFamily="34" charset="0"/>
                <a:cs typeface="Symbol" panose="05050102010706020507" pitchFamily="18" charset="2"/>
              </a:rPr>
              <a:t>öğrenmeli. </a:t>
            </a:r>
            <a:endParaRPr lang="tr-TR" dirty="0">
              <a:latin typeface="Calibri" panose="020F0502020204030204" pitchFamily="34" charset="0"/>
              <a:ea typeface="Calibri" panose="020F0502020204030204" pitchFamily="34" charset="0"/>
              <a:cs typeface="Symbol" panose="05050102010706020507" pitchFamily="18" charset="2"/>
            </a:endParaRPr>
          </a:p>
          <a:p>
            <a:pPr marL="342900" lvl="0" indent="-342900">
              <a:lnSpc>
                <a:spcPct val="120000"/>
              </a:lnSpc>
              <a:spcAft>
                <a:spcPts val="0"/>
              </a:spcAft>
              <a:buFont typeface="Symbol" panose="05050102010706020507" pitchFamily="18" charset="2"/>
              <a:buChar char=""/>
              <a:tabLst>
                <a:tab pos="457200" algn="l"/>
              </a:tabLst>
            </a:pPr>
            <a:r>
              <a:rPr lang="tr-TR" dirty="0" smtClean="0">
                <a:latin typeface="Times New Roman" panose="02020603050405020304" pitchFamily="18" charset="0"/>
                <a:ea typeface="Calibri" panose="020F0502020204030204" pitchFamily="34" charset="0"/>
                <a:cs typeface="Symbol" panose="05050102010706020507" pitchFamily="18" charset="2"/>
              </a:rPr>
              <a:t>Çocuklarının </a:t>
            </a:r>
            <a:r>
              <a:rPr lang="tr-TR" dirty="0">
                <a:latin typeface="Times New Roman" panose="02020603050405020304" pitchFamily="18" charset="0"/>
                <a:ea typeface="Calibri" panose="020F0502020204030204" pitchFamily="34" charset="0"/>
                <a:cs typeface="Symbol" panose="05050102010706020507" pitchFamily="18" charset="2"/>
              </a:rPr>
              <a:t>ihtiyaçlarını </a:t>
            </a:r>
            <a:r>
              <a:rPr lang="tr-TR" dirty="0" smtClean="0">
                <a:latin typeface="Times New Roman" panose="02020603050405020304" pitchFamily="18" charset="0"/>
                <a:ea typeface="Calibri" panose="020F0502020204030204" pitchFamily="34" charset="0"/>
                <a:cs typeface="Symbol" panose="05050102010706020507" pitchFamily="18" charset="2"/>
              </a:rPr>
              <a:t>bilmeli ve bu </a:t>
            </a:r>
            <a:r>
              <a:rPr lang="tr-TR" dirty="0">
                <a:latin typeface="Times New Roman" panose="02020603050405020304" pitchFamily="18" charset="0"/>
                <a:ea typeface="Calibri" panose="020F0502020204030204" pitchFamily="34" charset="0"/>
                <a:cs typeface="Symbol" panose="05050102010706020507" pitchFamily="18" charset="2"/>
              </a:rPr>
              <a:t>ihtiyaçlara yanıt </a:t>
            </a:r>
            <a:r>
              <a:rPr lang="tr-TR" dirty="0" smtClean="0">
                <a:latin typeface="Times New Roman" panose="02020603050405020304" pitchFamily="18" charset="0"/>
                <a:ea typeface="Calibri" panose="020F0502020204030204" pitchFamily="34" charset="0"/>
                <a:cs typeface="Symbol" panose="05050102010706020507" pitchFamily="18" charset="2"/>
              </a:rPr>
              <a:t>vermeli.</a:t>
            </a:r>
            <a:endParaRPr lang="tr-TR" dirty="0">
              <a:latin typeface="Calibri" panose="020F0502020204030204" pitchFamily="34" charset="0"/>
              <a:ea typeface="Calibri" panose="020F0502020204030204" pitchFamily="34" charset="0"/>
              <a:cs typeface="Symbol" panose="05050102010706020507" pitchFamily="18" charset="2"/>
            </a:endParaRPr>
          </a:p>
          <a:p>
            <a:pPr marL="342900" lvl="0" indent="-342900">
              <a:lnSpc>
                <a:spcPct val="120000"/>
              </a:lnSpc>
              <a:spcAft>
                <a:spcPts val="0"/>
              </a:spcAft>
              <a:buFont typeface="Symbol" panose="05050102010706020507" pitchFamily="18" charset="2"/>
              <a:buChar char=""/>
              <a:tabLst>
                <a:tab pos="457200" algn="l"/>
              </a:tabLst>
            </a:pPr>
            <a:r>
              <a:rPr lang="tr-TR" dirty="0" smtClean="0">
                <a:latin typeface="Times New Roman" panose="02020603050405020304" pitchFamily="18" charset="0"/>
                <a:ea typeface="Calibri" panose="020F0502020204030204" pitchFamily="34" charset="0"/>
                <a:cs typeface="Symbol" panose="05050102010706020507" pitchFamily="18" charset="2"/>
              </a:rPr>
              <a:t>Çocuklarla </a:t>
            </a:r>
            <a:r>
              <a:rPr lang="tr-TR" dirty="0">
                <a:latin typeface="Times New Roman" panose="02020603050405020304" pitchFamily="18" charset="0"/>
                <a:ea typeface="Calibri" panose="020F0502020204030204" pitchFamily="34" charset="0"/>
                <a:cs typeface="Symbol" panose="05050102010706020507" pitchFamily="18" charset="2"/>
              </a:rPr>
              <a:t>sakin ve açık bir şekilde iletişim </a:t>
            </a:r>
            <a:r>
              <a:rPr lang="tr-TR" dirty="0" smtClean="0">
                <a:latin typeface="Times New Roman" panose="02020603050405020304" pitchFamily="18" charset="0"/>
                <a:ea typeface="Calibri" panose="020F0502020204030204" pitchFamily="34" charset="0"/>
                <a:cs typeface="Symbol" panose="05050102010706020507" pitchFamily="18" charset="2"/>
              </a:rPr>
              <a:t>kurulmalı.</a:t>
            </a:r>
            <a:endParaRPr lang="tr-TR" dirty="0">
              <a:latin typeface="Calibri" panose="020F0502020204030204" pitchFamily="34" charset="0"/>
              <a:ea typeface="Calibri" panose="020F0502020204030204" pitchFamily="34" charset="0"/>
              <a:cs typeface="Symbol" panose="05050102010706020507" pitchFamily="18" charset="2"/>
            </a:endParaRPr>
          </a:p>
          <a:p>
            <a:pPr marL="342900" lvl="0" indent="-342900">
              <a:lnSpc>
                <a:spcPct val="120000"/>
              </a:lnSpc>
              <a:spcAft>
                <a:spcPts val="0"/>
              </a:spcAft>
              <a:buFont typeface="Symbol" panose="05050102010706020507" pitchFamily="18" charset="2"/>
              <a:buChar char=""/>
              <a:tabLst>
                <a:tab pos="457200" algn="l"/>
              </a:tabLst>
            </a:pPr>
            <a:r>
              <a:rPr lang="tr-TR" dirty="0">
                <a:latin typeface="Times New Roman" panose="02020603050405020304" pitchFamily="18" charset="0"/>
                <a:ea typeface="Calibri" panose="020F0502020204030204" pitchFamily="34" charset="0"/>
                <a:cs typeface="Symbol" panose="05050102010706020507" pitchFamily="18" charset="2"/>
              </a:rPr>
              <a:t>Çocuklar için net ve gerçekçi sınırlar </a:t>
            </a:r>
            <a:r>
              <a:rPr lang="tr-TR" dirty="0" smtClean="0">
                <a:latin typeface="Times New Roman" panose="02020603050405020304" pitchFamily="18" charset="0"/>
                <a:ea typeface="Calibri" panose="020F0502020204030204" pitchFamily="34" charset="0"/>
                <a:cs typeface="Symbol" panose="05050102010706020507" pitchFamily="18" charset="2"/>
              </a:rPr>
              <a:t>koyulmalı.</a:t>
            </a:r>
            <a:endParaRPr lang="tr-TR" dirty="0">
              <a:latin typeface="Calibri" panose="020F0502020204030204" pitchFamily="34" charset="0"/>
              <a:ea typeface="Calibri" panose="020F0502020204030204" pitchFamily="34" charset="0"/>
              <a:cs typeface="Symbol" panose="05050102010706020507" pitchFamily="18" charset="2"/>
            </a:endParaRPr>
          </a:p>
          <a:p>
            <a:pPr marL="342900" lvl="0" indent="-342900">
              <a:lnSpc>
                <a:spcPct val="120000"/>
              </a:lnSpc>
              <a:spcAft>
                <a:spcPts val="0"/>
              </a:spcAft>
              <a:buFont typeface="Symbol" panose="05050102010706020507" pitchFamily="18" charset="2"/>
              <a:buChar char=""/>
              <a:tabLst>
                <a:tab pos="457200" algn="l"/>
              </a:tabLst>
            </a:pPr>
            <a:r>
              <a:rPr lang="tr-TR" dirty="0" smtClean="0">
                <a:latin typeface="Times New Roman" panose="02020603050405020304" pitchFamily="18" charset="0"/>
                <a:ea typeface="Calibri" panose="020F0502020204030204" pitchFamily="34" charset="0"/>
                <a:cs typeface="Symbol" panose="05050102010706020507" pitchFamily="18" charset="2"/>
              </a:rPr>
              <a:t>Çocuğun anne baba </a:t>
            </a:r>
            <a:r>
              <a:rPr lang="tr-TR" dirty="0">
                <a:latin typeface="Times New Roman" panose="02020603050405020304" pitchFamily="18" charset="0"/>
                <a:ea typeface="Calibri" panose="020F0502020204030204" pitchFamily="34" charset="0"/>
                <a:cs typeface="Symbol" panose="05050102010706020507" pitchFamily="18" charset="2"/>
              </a:rPr>
              <a:t>ya da güvenilir başka bir yetişkine nasıl ulaşabileceğini bildiğinden emin </a:t>
            </a:r>
            <a:r>
              <a:rPr lang="tr-TR" dirty="0" smtClean="0">
                <a:latin typeface="Times New Roman" panose="02020603050405020304" pitchFamily="18" charset="0"/>
                <a:ea typeface="Calibri" panose="020F0502020204030204" pitchFamily="34" charset="0"/>
                <a:cs typeface="Symbol" panose="05050102010706020507" pitchFamily="18" charset="2"/>
              </a:rPr>
              <a:t>olmalı</a:t>
            </a:r>
            <a:endParaRPr lang="tr-TR" dirty="0">
              <a:latin typeface="Calibri" panose="020F0502020204030204" pitchFamily="34" charset="0"/>
              <a:ea typeface="Calibri" panose="020F0502020204030204" pitchFamily="34" charset="0"/>
              <a:cs typeface="Symbol" panose="05050102010706020507" pitchFamily="18" charset="2"/>
            </a:endParaRPr>
          </a:p>
          <a:p>
            <a:endParaRPr lang="tr-TR" dirty="0"/>
          </a:p>
        </p:txBody>
      </p:sp>
    </p:spTree>
    <p:extLst>
      <p:ext uri="{BB962C8B-B14F-4D97-AF65-F5344CB8AC3E}">
        <p14:creationId xmlns:p14="http://schemas.microsoft.com/office/powerpoint/2010/main" val="2861336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3640" y="2060509"/>
            <a:ext cx="10018713" cy="3124201"/>
          </a:xfrm>
        </p:spPr>
        <p:txBody>
          <a:bodyPr>
            <a:noAutofit/>
          </a:bodyPr>
          <a:lstStyle/>
          <a:p>
            <a:pPr marL="342900" lvl="0" indent="-342900">
              <a:spcAft>
                <a:spcPts val="0"/>
              </a:spcAft>
              <a:buFont typeface="Symbol" panose="05050102010706020507" pitchFamily="18" charset="2"/>
              <a:buChar char=""/>
              <a:tabLst>
                <a:tab pos="457200" algn="l"/>
              </a:tabLst>
            </a:pPr>
            <a:r>
              <a:rPr lang="tr-TR" sz="2000" dirty="0" smtClean="0">
                <a:latin typeface="Times New Roman" panose="02020603050405020304" pitchFamily="18" charset="0"/>
                <a:ea typeface="Calibri" panose="020F0502020204030204" pitchFamily="34" charset="0"/>
                <a:cs typeface="Symbol" panose="05050102010706020507" pitchFamily="18" charset="2"/>
              </a:rPr>
              <a:t>Çocuğa </a:t>
            </a:r>
            <a:r>
              <a:rPr lang="tr-TR" sz="2000" dirty="0">
                <a:latin typeface="Times New Roman" panose="02020603050405020304" pitchFamily="18" charset="0"/>
                <a:ea typeface="Calibri" panose="020F0502020204030204" pitchFamily="34" charset="0"/>
                <a:cs typeface="Symbol" panose="05050102010706020507" pitchFamily="18" charset="2"/>
              </a:rPr>
              <a:t>ismi, adresi, ve telefon numarası ile okulunun, </a:t>
            </a:r>
            <a:r>
              <a:rPr lang="tr-TR" sz="2000" dirty="0" smtClean="0">
                <a:latin typeface="Times New Roman" panose="02020603050405020304" pitchFamily="18" charset="0"/>
                <a:ea typeface="Calibri" panose="020F0502020204030204" pitchFamily="34" charset="0"/>
                <a:cs typeface="Symbol" panose="05050102010706020507" pitchFamily="18" charset="2"/>
              </a:rPr>
              <a:t>akrabalarının</a:t>
            </a:r>
            <a:r>
              <a:rPr lang="tr-TR" sz="2000" dirty="0">
                <a:latin typeface="Times New Roman" panose="02020603050405020304" pitchFamily="18" charset="0"/>
                <a:ea typeface="Calibri" panose="020F0502020204030204" pitchFamily="34" charset="0"/>
                <a:cs typeface="Symbol" panose="05050102010706020507" pitchFamily="18" charset="2"/>
              </a:rPr>
              <a:t>, aile </a:t>
            </a:r>
            <a:r>
              <a:rPr lang="tr-TR" sz="2000" dirty="0" smtClean="0">
                <a:latin typeface="Times New Roman" panose="02020603050405020304" pitchFamily="18" charset="0"/>
                <a:ea typeface="Calibri" panose="020F0502020204030204" pitchFamily="34" charset="0"/>
                <a:cs typeface="Symbol" panose="05050102010706020507" pitchFamily="18" charset="2"/>
              </a:rPr>
              <a:t>dostlarının </a:t>
            </a:r>
            <a:r>
              <a:rPr lang="tr-TR" sz="2000" dirty="0">
                <a:latin typeface="Times New Roman" panose="02020603050405020304" pitchFamily="18" charset="0"/>
                <a:ea typeface="Calibri" panose="020F0502020204030204" pitchFamily="34" charset="0"/>
                <a:cs typeface="Symbol" panose="05050102010706020507" pitchFamily="18" charset="2"/>
              </a:rPr>
              <a:t>isim, adres ve telefon </a:t>
            </a:r>
            <a:r>
              <a:rPr lang="tr-TR" sz="2000" dirty="0" smtClean="0">
                <a:latin typeface="Times New Roman" panose="02020603050405020304" pitchFamily="18" charset="0"/>
                <a:ea typeface="Calibri" panose="020F0502020204030204" pitchFamily="34" charset="0"/>
                <a:cs typeface="Symbol" panose="05050102010706020507" pitchFamily="18" charset="2"/>
              </a:rPr>
              <a:t>numaraları öğretilmeli.</a:t>
            </a:r>
            <a:endParaRPr lang="tr-TR" sz="2000" dirty="0">
              <a:latin typeface="Calibri" panose="020F0502020204030204" pitchFamily="34" charset="0"/>
              <a:ea typeface="Calibri" panose="020F0502020204030204" pitchFamily="34" charset="0"/>
              <a:cs typeface="Symbol" panose="05050102010706020507" pitchFamily="18" charset="2"/>
            </a:endParaRPr>
          </a:p>
          <a:p>
            <a:pPr marL="342900" lvl="0" indent="-342900">
              <a:spcAft>
                <a:spcPts val="0"/>
              </a:spcAft>
              <a:buFont typeface="Symbol" panose="05050102010706020507" pitchFamily="18" charset="2"/>
              <a:buChar char=""/>
              <a:tabLst>
                <a:tab pos="457200" algn="l"/>
              </a:tabLst>
            </a:pPr>
            <a:r>
              <a:rPr lang="tr-TR" sz="2000" dirty="0" smtClean="0">
                <a:latin typeface="Times New Roman" panose="02020603050405020304" pitchFamily="18" charset="0"/>
                <a:ea typeface="Calibri" panose="020F0502020204030204" pitchFamily="34" charset="0"/>
                <a:cs typeface="Symbol" panose="05050102010706020507" pitchFamily="18" charset="2"/>
              </a:rPr>
              <a:t>Çocuğun hangi </a:t>
            </a:r>
            <a:r>
              <a:rPr lang="tr-TR" sz="2000" dirty="0">
                <a:latin typeface="Times New Roman" panose="02020603050405020304" pitchFamily="18" charset="0"/>
                <a:ea typeface="Calibri" panose="020F0502020204030204" pitchFamily="34" charset="0"/>
                <a:cs typeface="Symbol" panose="05050102010706020507" pitchFamily="18" charset="2"/>
              </a:rPr>
              <a:t>yetişkin ve çocuklarla zaman geçirdiğini, nerde olduğunu ve hangi aktiviteleri </a:t>
            </a:r>
            <a:r>
              <a:rPr lang="tr-TR" sz="2000" dirty="0" smtClean="0">
                <a:latin typeface="Times New Roman" panose="02020603050405020304" pitchFamily="18" charset="0"/>
                <a:ea typeface="Calibri" panose="020F0502020204030204" pitchFamily="34" charset="0"/>
                <a:cs typeface="Symbol" panose="05050102010706020507" pitchFamily="18" charset="2"/>
              </a:rPr>
              <a:t>yaptığı öğrenilmeli.</a:t>
            </a:r>
            <a:endParaRPr lang="tr-TR" sz="2000" dirty="0">
              <a:latin typeface="Calibri" panose="020F0502020204030204" pitchFamily="34" charset="0"/>
              <a:ea typeface="Calibri" panose="020F0502020204030204" pitchFamily="34" charset="0"/>
              <a:cs typeface="Symbol" panose="05050102010706020507" pitchFamily="18" charset="2"/>
            </a:endParaRPr>
          </a:p>
          <a:p>
            <a:pPr marL="342900" lvl="0" indent="-342900">
              <a:spcAft>
                <a:spcPts val="0"/>
              </a:spcAft>
              <a:buFont typeface="Symbol" panose="05050102010706020507" pitchFamily="18" charset="2"/>
              <a:buChar char=""/>
              <a:tabLst>
                <a:tab pos="457200" algn="l"/>
              </a:tabLst>
            </a:pPr>
            <a:r>
              <a:rPr lang="tr-TR" sz="2000" dirty="0">
                <a:latin typeface="Times New Roman" panose="02020603050405020304" pitchFamily="18" charset="0"/>
                <a:ea typeface="Calibri" panose="020F0502020204030204" pitchFamily="34" charset="0"/>
                <a:cs typeface="Symbol" panose="05050102010706020507" pitchFamily="18" charset="2"/>
              </a:rPr>
              <a:t>Tüm muhtemel bakıcılar ile mülakat </a:t>
            </a:r>
            <a:r>
              <a:rPr lang="tr-TR" sz="2000" dirty="0" smtClean="0">
                <a:latin typeface="Times New Roman" panose="02020603050405020304" pitchFamily="18" charset="0"/>
                <a:ea typeface="Calibri" panose="020F0502020204030204" pitchFamily="34" charset="0"/>
                <a:cs typeface="Symbol" panose="05050102010706020507" pitchFamily="18" charset="2"/>
              </a:rPr>
              <a:t>yapılmalı </a:t>
            </a:r>
            <a:r>
              <a:rPr lang="tr-TR" sz="2000" dirty="0">
                <a:latin typeface="Times New Roman" panose="02020603050405020304" pitchFamily="18" charset="0"/>
                <a:ea typeface="Calibri" panose="020F0502020204030204" pitchFamily="34" charset="0"/>
                <a:cs typeface="Symbol" panose="05050102010706020507" pitchFamily="18" charset="2"/>
              </a:rPr>
              <a:t>ve onlardan referans </a:t>
            </a:r>
            <a:r>
              <a:rPr lang="tr-TR" sz="2000" dirty="0" smtClean="0">
                <a:latin typeface="Times New Roman" panose="02020603050405020304" pitchFamily="18" charset="0"/>
                <a:ea typeface="Calibri" panose="020F0502020204030204" pitchFamily="34" charset="0"/>
                <a:cs typeface="Symbol" panose="05050102010706020507" pitchFamily="18" charset="2"/>
              </a:rPr>
              <a:t>istenmeli.</a:t>
            </a:r>
            <a:endParaRPr lang="tr-TR" sz="2000" dirty="0">
              <a:latin typeface="Calibri" panose="020F0502020204030204" pitchFamily="34" charset="0"/>
              <a:ea typeface="Calibri" panose="020F0502020204030204" pitchFamily="34" charset="0"/>
              <a:cs typeface="Symbol" panose="05050102010706020507" pitchFamily="18" charset="2"/>
            </a:endParaRPr>
          </a:p>
          <a:p>
            <a:pPr marL="342900" lvl="0" indent="-342900">
              <a:spcAft>
                <a:spcPts val="0"/>
              </a:spcAft>
              <a:buFont typeface="Symbol" panose="05050102010706020507" pitchFamily="18" charset="2"/>
              <a:buChar char=""/>
              <a:tabLst>
                <a:tab pos="457200" algn="l"/>
              </a:tabLst>
            </a:pPr>
            <a:r>
              <a:rPr lang="tr-TR" sz="2000" dirty="0" smtClean="0">
                <a:latin typeface="Times New Roman" panose="02020603050405020304" pitchFamily="18" charset="0"/>
                <a:ea typeface="Calibri" panose="020F0502020204030204" pitchFamily="34" charset="0"/>
                <a:cs typeface="Symbol" panose="05050102010706020507" pitchFamily="18" charset="2"/>
              </a:rPr>
              <a:t>Çocuğun </a:t>
            </a:r>
            <a:r>
              <a:rPr lang="tr-TR" sz="2000" dirty="0">
                <a:latin typeface="Times New Roman" panose="02020603050405020304" pitchFamily="18" charset="0"/>
                <a:ea typeface="Calibri" panose="020F0502020204030204" pitchFamily="34" charset="0"/>
                <a:cs typeface="Symbol" panose="05050102010706020507" pitchFamily="18" charset="2"/>
              </a:rPr>
              <a:t>okulunda ve aktivitelerinde yeterli yetişkin gözetimi sağlandığından emin </a:t>
            </a:r>
            <a:r>
              <a:rPr lang="tr-TR" sz="2000" dirty="0" smtClean="0">
                <a:latin typeface="Times New Roman" panose="02020603050405020304" pitchFamily="18" charset="0"/>
                <a:ea typeface="Calibri" panose="020F0502020204030204" pitchFamily="34" charset="0"/>
                <a:cs typeface="Symbol" panose="05050102010706020507" pitchFamily="18" charset="2"/>
              </a:rPr>
              <a:t>olunmalı.</a:t>
            </a:r>
            <a:endParaRPr lang="tr-TR" sz="2000" dirty="0">
              <a:latin typeface="Calibri" panose="020F0502020204030204" pitchFamily="34" charset="0"/>
              <a:ea typeface="Calibri" panose="020F0502020204030204" pitchFamily="34" charset="0"/>
              <a:cs typeface="Symbol" panose="05050102010706020507" pitchFamily="18" charset="2"/>
            </a:endParaRPr>
          </a:p>
          <a:p>
            <a:pPr marL="342900" lvl="0" indent="-342900">
              <a:spcAft>
                <a:spcPts val="0"/>
              </a:spcAft>
              <a:buFont typeface="Symbol" panose="05050102010706020507" pitchFamily="18" charset="2"/>
              <a:buChar char=""/>
              <a:tabLst>
                <a:tab pos="457200" algn="l"/>
              </a:tabLst>
            </a:pPr>
            <a:r>
              <a:rPr lang="tr-TR" sz="2000" dirty="0" smtClean="0">
                <a:latin typeface="Times New Roman" panose="02020603050405020304" pitchFamily="18" charset="0"/>
                <a:ea typeface="Calibri" panose="020F0502020204030204" pitchFamily="34" charset="0"/>
                <a:cs typeface="Symbol" panose="05050102010706020507" pitchFamily="18" charset="2"/>
              </a:rPr>
              <a:t>Çocuğun </a:t>
            </a:r>
            <a:r>
              <a:rPr lang="tr-TR" sz="2000" dirty="0">
                <a:latin typeface="Times New Roman" panose="02020603050405020304" pitchFamily="18" charset="0"/>
                <a:ea typeface="Calibri" panose="020F0502020204030204" pitchFamily="34" charset="0"/>
                <a:cs typeface="Symbol" panose="05050102010706020507" pitchFamily="18" charset="2"/>
              </a:rPr>
              <a:t>bilgisayar başında geçirdiği </a:t>
            </a:r>
            <a:r>
              <a:rPr lang="tr-TR" sz="2000" dirty="0" smtClean="0">
                <a:latin typeface="Times New Roman" panose="02020603050405020304" pitchFamily="18" charset="0"/>
                <a:ea typeface="Calibri" panose="020F0502020204030204" pitchFamily="34" charset="0"/>
                <a:cs typeface="Symbol" panose="05050102010706020507" pitchFamily="18" charset="2"/>
              </a:rPr>
              <a:t>süre kısıtlanmalı </a:t>
            </a:r>
            <a:r>
              <a:rPr lang="tr-TR" sz="2000" dirty="0">
                <a:latin typeface="Times New Roman" panose="02020603050405020304" pitchFamily="18" charset="0"/>
                <a:ea typeface="Calibri" panose="020F0502020204030204" pitchFamily="34" charset="0"/>
                <a:cs typeface="Symbol" panose="05050102010706020507" pitchFamily="18" charset="2"/>
              </a:rPr>
              <a:t>ve internet bağlantısı olan </a:t>
            </a:r>
            <a:r>
              <a:rPr lang="tr-TR" sz="2000" dirty="0" smtClean="0">
                <a:latin typeface="Times New Roman" panose="02020603050405020304" pitchFamily="18" charset="0"/>
                <a:ea typeface="Calibri" panose="020F0502020204030204" pitchFamily="34" charset="0"/>
                <a:cs typeface="Symbol" panose="05050102010706020507" pitchFamily="18" charset="2"/>
              </a:rPr>
              <a:t>bilgisayarlar </a:t>
            </a:r>
            <a:r>
              <a:rPr lang="tr-TR" sz="2000" dirty="0">
                <a:latin typeface="Times New Roman" panose="02020603050405020304" pitchFamily="18" charset="0"/>
                <a:ea typeface="Calibri" panose="020F0502020204030204" pitchFamily="34" charset="0"/>
                <a:cs typeface="Symbol" panose="05050102010706020507" pitchFamily="18" charset="2"/>
              </a:rPr>
              <a:t>ortak alanlara </a:t>
            </a:r>
            <a:r>
              <a:rPr lang="tr-TR" sz="2000" dirty="0" smtClean="0">
                <a:latin typeface="Times New Roman" panose="02020603050405020304" pitchFamily="18" charset="0"/>
                <a:ea typeface="Calibri" panose="020F0502020204030204" pitchFamily="34" charset="0"/>
                <a:cs typeface="Symbol" panose="05050102010706020507" pitchFamily="18" charset="2"/>
              </a:rPr>
              <a:t>konmalı.</a:t>
            </a:r>
            <a:endParaRPr lang="tr-TR" sz="2000" dirty="0">
              <a:latin typeface="Calibri" panose="020F0502020204030204" pitchFamily="34" charset="0"/>
              <a:ea typeface="Calibri" panose="020F0502020204030204" pitchFamily="34" charset="0"/>
              <a:cs typeface="Symbol" panose="05050102010706020507" pitchFamily="18" charset="2"/>
            </a:endParaRPr>
          </a:p>
          <a:p>
            <a:r>
              <a:rPr lang="tr-TR" sz="2000" dirty="0" smtClean="0">
                <a:latin typeface="Times New Roman" panose="02020603050405020304" pitchFamily="18" charset="0"/>
                <a:ea typeface="Calibri" panose="020F0502020204030204" pitchFamily="34" charset="0"/>
                <a:cs typeface="Symbol" panose="05050102010706020507" pitchFamily="18" charset="2"/>
              </a:rPr>
              <a:t>Çocuklarla </a:t>
            </a:r>
            <a:r>
              <a:rPr lang="tr-TR" sz="2000" dirty="0">
                <a:latin typeface="Times New Roman" panose="02020603050405020304" pitchFamily="18" charset="0"/>
                <a:ea typeface="Calibri" panose="020F0502020204030204" pitchFamily="34" charset="0"/>
                <a:cs typeface="Symbol" panose="05050102010706020507" pitchFamily="18" charset="2"/>
              </a:rPr>
              <a:t>sevgiye ve şefkate dayalı ilişkiler </a:t>
            </a:r>
            <a:r>
              <a:rPr lang="tr-TR" sz="2000" dirty="0" smtClean="0">
                <a:latin typeface="Times New Roman" panose="02020603050405020304" pitchFamily="18" charset="0"/>
                <a:ea typeface="Calibri" panose="020F0502020204030204" pitchFamily="34" charset="0"/>
                <a:cs typeface="Symbol" panose="05050102010706020507" pitchFamily="18" charset="2"/>
              </a:rPr>
              <a:t>geliştirilmeli ve </a:t>
            </a:r>
            <a:r>
              <a:rPr lang="tr-TR" sz="2000" dirty="0">
                <a:latin typeface="Times New Roman" panose="02020603050405020304" pitchFamily="18" charset="0"/>
                <a:ea typeface="Calibri" panose="020F0502020204030204" pitchFamily="34" charset="0"/>
                <a:cs typeface="Symbol" panose="05050102010706020507" pitchFamily="18" charset="2"/>
              </a:rPr>
              <a:t>onlarla birlikte zaman </a:t>
            </a:r>
            <a:r>
              <a:rPr lang="tr-TR" sz="2000" dirty="0" smtClean="0">
                <a:latin typeface="Times New Roman" panose="02020603050405020304" pitchFamily="18" charset="0"/>
                <a:ea typeface="Calibri" panose="020F0502020204030204" pitchFamily="34" charset="0"/>
                <a:cs typeface="Symbol" panose="05050102010706020507" pitchFamily="18" charset="2"/>
              </a:rPr>
              <a:t>geçirilmeli. </a:t>
            </a:r>
            <a:endParaRPr lang="tr-TR" sz="2000" dirty="0">
              <a:latin typeface="Calibri" panose="020F0502020204030204" pitchFamily="34" charset="0"/>
              <a:ea typeface="Calibri" panose="020F0502020204030204" pitchFamily="34" charset="0"/>
              <a:cs typeface="Symbol" panose="05050102010706020507" pitchFamily="18" charset="2"/>
            </a:endParaRPr>
          </a:p>
          <a:p>
            <a:endParaRPr lang="tr-TR" sz="2000" dirty="0"/>
          </a:p>
        </p:txBody>
      </p:sp>
    </p:spTree>
    <p:extLst>
      <p:ext uri="{BB962C8B-B14F-4D97-AF65-F5344CB8AC3E}">
        <p14:creationId xmlns:p14="http://schemas.microsoft.com/office/powerpoint/2010/main" val="687461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79310"/>
            <a:ext cx="10018713" cy="1752599"/>
          </a:xfrm>
        </p:spPr>
        <p:txBody>
          <a:bodyPr/>
          <a:lstStyle/>
          <a:p>
            <a:r>
              <a:rPr lang="tr-TR" dirty="0" smtClean="0"/>
              <a:t>KAYNAKLAR</a:t>
            </a:r>
            <a:endParaRPr lang="tr-TR" dirty="0"/>
          </a:p>
        </p:txBody>
      </p:sp>
      <p:sp>
        <p:nvSpPr>
          <p:cNvPr id="3" name="İçerik Yer Tutucusu 2"/>
          <p:cNvSpPr>
            <a:spLocks noGrp="1"/>
          </p:cNvSpPr>
          <p:nvPr>
            <p:ph idx="1"/>
          </p:nvPr>
        </p:nvSpPr>
        <p:spPr>
          <a:xfrm>
            <a:off x="1614939" y="2405742"/>
            <a:ext cx="10018713" cy="3124201"/>
          </a:xfrm>
        </p:spPr>
        <p:txBody>
          <a:bodyPr>
            <a:noAutofit/>
          </a:bodyPr>
          <a:lstStyle/>
          <a:p>
            <a:r>
              <a:rPr lang="tr-TR" sz="1400" dirty="0"/>
              <a:t>AİLE VE SOSYAL POLİTİKALAR BAKANLIĞI. Çocuk bakım kuruluşlarında çalışan personele yönelik istismar ile mücadele rehber kitapçığı. Erişim: [https://ailevecalisma.gov.tr/media/2499/cocuk-bakim-kuruluslarinda-calisan-personele yonelik-istismarla-mucadele-rehber-kitapcigi.pdf].</a:t>
            </a:r>
          </a:p>
          <a:p>
            <a:r>
              <a:rPr lang="tr-TR" sz="1400" dirty="0"/>
              <a:t>BAYSAL, S. U. (2007). Tıbbi İhmal. </a:t>
            </a:r>
            <a:r>
              <a:rPr lang="tr-TR" sz="1400" i="1" dirty="0"/>
              <a:t>Tüm Boyutlarıyla Çocuk İstismarı</a:t>
            </a:r>
            <a:r>
              <a:rPr lang="tr-TR" sz="1400" dirty="0"/>
              <a:t> içinde. Ed.: O. Polat. Ankara: Seçkin Yayıncılık, s.: 265-275.</a:t>
            </a:r>
          </a:p>
          <a:p>
            <a:r>
              <a:rPr lang="tr-TR" sz="1400" dirty="0"/>
              <a:t>BAYSAL, S. U., ŞAHİN, F. (2014). Çocuk istismarı ve ihmali. </a:t>
            </a:r>
            <a:r>
              <a:rPr lang="tr-TR" sz="1400" i="1" dirty="0"/>
              <a:t>Türkiye Milli Pediatri Derneği ve Sosyal Pediatri Derneği Ortak Kılavuzu</a:t>
            </a:r>
            <a:r>
              <a:rPr lang="tr-TR" sz="1400" dirty="0"/>
              <a:t> içinde (s. 93-16). Ankara: Türkiye Milli Pediatri Derneği.</a:t>
            </a:r>
          </a:p>
          <a:p>
            <a:r>
              <a:rPr lang="tr-TR" sz="1400" dirty="0"/>
              <a:t>BEYAZOVA, U. (2014). İhmal. </a:t>
            </a:r>
            <a:r>
              <a:rPr lang="tr-TR" sz="1400" i="1" dirty="0"/>
              <a:t>Çocuk İstismarına ve İhmaline Yaklaşım. Temel Bilgiler</a:t>
            </a:r>
            <a:r>
              <a:rPr lang="tr-TR" sz="1400" dirty="0"/>
              <a:t> içinde. Ed.: O. Derman, Ankara: Akademisyen Tıp Kitabevi, s.: 35-36.</a:t>
            </a:r>
          </a:p>
          <a:p>
            <a:r>
              <a:rPr lang="tr-TR" sz="1400" dirty="0"/>
              <a:t>CAN. M., TIRITIL, L., DOKGÖZ, H. (2009). Çocuk istismarı olgularında hekim. </a:t>
            </a:r>
            <a:r>
              <a:rPr lang="tr-TR" sz="1400" i="1" dirty="0"/>
              <a:t>Klinik Gelişim</a:t>
            </a:r>
            <a:r>
              <a:rPr lang="tr-TR" sz="1400" dirty="0"/>
              <a:t>, 89-94.</a:t>
            </a:r>
          </a:p>
          <a:p>
            <a:r>
              <a:rPr lang="tr-TR" sz="1400" dirty="0"/>
              <a:t>ÇEÇEN, A. R. (2007). Çocuk cinsel istismarı: Sıklığı, etkileri ve okul temelli önleme yolları. </a:t>
            </a:r>
            <a:r>
              <a:rPr lang="tr-TR" sz="1400" i="1" dirty="0"/>
              <a:t>Uluslararası İnsan Bilimleri Dergisi</a:t>
            </a:r>
            <a:r>
              <a:rPr lang="tr-TR" sz="1400" dirty="0"/>
              <a:t>,  </a:t>
            </a:r>
            <a:r>
              <a:rPr lang="tr-TR" sz="1400" b="1" dirty="0"/>
              <a:t>4(1)</a:t>
            </a:r>
            <a:r>
              <a:rPr lang="tr-TR" sz="1400" dirty="0"/>
              <a:t>: 1-17.</a:t>
            </a:r>
          </a:p>
          <a:p>
            <a:r>
              <a:rPr lang="tr-TR" sz="1400" dirty="0"/>
              <a:t>ÇOCUK MERKEZİ DERNEĞİ (2012). Çocukların Ev İçinde Yaşadıkları Şiddet Araştırması. İstanbul: Genç Hayat Yayınları, s.: 25-55.</a:t>
            </a:r>
          </a:p>
          <a:p>
            <a:r>
              <a:rPr lang="tr-TR" sz="1400" dirty="0"/>
              <a:t>DERMAN, O. (2014). Çocuk İstismarı ve İhmaline Yaklaşım. Ankara: Akademisyen Tıp Kitabevi</a:t>
            </a:r>
            <a:r>
              <a:rPr lang="tr-TR" sz="1400" dirty="0" smtClean="0"/>
              <a:t>.</a:t>
            </a:r>
            <a:endParaRPr lang="tr-TR" sz="1400" dirty="0"/>
          </a:p>
        </p:txBody>
      </p:sp>
    </p:spTree>
    <p:extLst>
      <p:ext uri="{BB962C8B-B14F-4D97-AF65-F5344CB8AC3E}">
        <p14:creationId xmlns:p14="http://schemas.microsoft.com/office/powerpoint/2010/main" val="4053045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68285" y="1948543"/>
            <a:ext cx="10018713" cy="3124201"/>
          </a:xfrm>
        </p:spPr>
        <p:txBody>
          <a:bodyPr>
            <a:noAutofit/>
          </a:bodyPr>
          <a:lstStyle/>
          <a:p>
            <a:r>
              <a:rPr lang="tr-TR" sz="1600" dirty="0" smtClean="0"/>
              <a:t>KARATAŞ</a:t>
            </a:r>
            <a:r>
              <a:rPr lang="tr-TR" sz="1600" dirty="0"/>
              <a:t>, K. (2015). Çocuk İhmal ve İstismarında Sosyal Hizmet Yaklaşımı. </a:t>
            </a:r>
            <a:r>
              <a:rPr lang="tr-TR" sz="1600" i="1" dirty="0"/>
              <a:t>Çocuğa Yönelik Şiddet ve Çocuğun Korunması </a:t>
            </a:r>
            <a:r>
              <a:rPr lang="tr-TR" sz="1600" dirty="0"/>
              <a:t>içinde. Ed.: T. Dağlı. İstanbul: Çocuk Koruma Merkezlerini Destekleme Derneği, s. 97-105.</a:t>
            </a:r>
          </a:p>
          <a:p>
            <a:r>
              <a:rPr lang="tr-TR" sz="1600" dirty="0" smtClean="0"/>
              <a:t>MASH</a:t>
            </a:r>
            <a:r>
              <a:rPr lang="tr-TR" sz="1600" dirty="0"/>
              <a:t>, E., WOLFE, D.A. (2007). </a:t>
            </a:r>
            <a:r>
              <a:rPr lang="tr-TR" sz="1600" dirty="0" err="1"/>
              <a:t>Abnormal</a:t>
            </a:r>
            <a:r>
              <a:rPr lang="tr-TR" sz="1600" dirty="0"/>
              <a:t> Child </a:t>
            </a:r>
            <a:r>
              <a:rPr lang="tr-TR" sz="1600" dirty="0" err="1"/>
              <a:t>Psychology</a:t>
            </a:r>
            <a:r>
              <a:rPr lang="tr-TR" sz="1600" dirty="0"/>
              <a:t>. </a:t>
            </a:r>
            <a:r>
              <a:rPr lang="tr-TR" sz="1600" dirty="0" err="1"/>
              <a:t>Belmont</a:t>
            </a:r>
            <a:r>
              <a:rPr lang="tr-TR" sz="1600" dirty="0"/>
              <a:t> CA: </a:t>
            </a:r>
            <a:r>
              <a:rPr lang="tr-TR" sz="1600" dirty="0" err="1"/>
              <a:t>Wadsworth</a:t>
            </a:r>
            <a:r>
              <a:rPr lang="tr-TR" sz="1600" dirty="0"/>
              <a:t>.</a:t>
            </a:r>
          </a:p>
          <a:p>
            <a:r>
              <a:rPr lang="tr-TR" sz="1600" dirty="0" smtClean="0"/>
              <a:t>MIAN</a:t>
            </a:r>
            <a:r>
              <a:rPr lang="tr-TR" sz="1600" dirty="0"/>
              <a:t>, M., BOOTHBY, M. R. K. (2016). Çocuk İstismarını Önlemeye Yönelik Sektörler Arası Yaklaşım. </a:t>
            </a:r>
            <a:r>
              <a:rPr lang="tr-TR" sz="1600" i="1" dirty="0"/>
              <a:t>Çocuk Koruma Sistemleri </a:t>
            </a:r>
            <a:r>
              <a:rPr lang="tr-TR" sz="1600" dirty="0"/>
              <a:t>içinde. Ed.: T. Dağlı. İstanbul: Çocuk Koruma Merkezlerini Destekleme Derneği, s. 38-53.</a:t>
            </a:r>
          </a:p>
          <a:p>
            <a:r>
              <a:rPr lang="tr-TR" sz="1600" dirty="0"/>
              <a:t>MILLER-PERRIN, C. L., PERRIN, R. D. (2007). Child </a:t>
            </a:r>
            <a:r>
              <a:rPr lang="tr-TR" sz="1600" dirty="0" err="1"/>
              <a:t>Maltreatment</a:t>
            </a:r>
            <a:r>
              <a:rPr lang="tr-TR" sz="1600" dirty="0"/>
              <a:t>: An </a:t>
            </a:r>
            <a:r>
              <a:rPr lang="tr-TR" sz="1600" dirty="0" err="1"/>
              <a:t>Introduction</a:t>
            </a:r>
            <a:r>
              <a:rPr lang="tr-TR" sz="1600" dirty="0"/>
              <a:t>. </a:t>
            </a:r>
            <a:r>
              <a:rPr lang="tr-TR" sz="1600" dirty="0" err="1"/>
              <a:t>London</a:t>
            </a:r>
            <a:r>
              <a:rPr lang="tr-TR" sz="1600" dirty="0"/>
              <a:t>: </a:t>
            </a:r>
            <a:r>
              <a:rPr lang="tr-TR" sz="1600" dirty="0" err="1"/>
              <a:t>Sage</a:t>
            </a:r>
            <a:r>
              <a:rPr lang="tr-TR" sz="1600" dirty="0"/>
              <a:t> Publications.</a:t>
            </a:r>
          </a:p>
          <a:p>
            <a:r>
              <a:rPr lang="tr-TR" sz="1600" dirty="0"/>
              <a:t>ÖZDEMİR, N. (2009). Aile içi şiddette uğrayan ya da tanık olan çocuğa danışmanlık ve aile içi şiddete yaklaşım. Çocuk ve Şiddet </a:t>
            </a:r>
            <a:r>
              <a:rPr lang="tr-TR" sz="1600" dirty="0" err="1"/>
              <a:t>Çalıştayı</a:t>
            </a:r>
            <a:r>
              <a:rPr lang="tr-TR" sz="1600" dirty="0"/>
              <a:t>, s.:64-72</a:t>
            </a:r>
            <a:r>
              <a:rPr lang="tr-TR" sz="1600" dirty="0" smtClean="0"/>
              <a:t>.</a:t>
            </a:r>
          </a:p>
          <a:p>
            <a:r>
              <a:rPr lang="tr-TR" sz="1600" dirty="0"/>
              <a:t>POLAT, O. (2007). Tüm Boyutlarıyla Çocuk İstismarı: Tanımlar. Ankara: Seçkin Yayıncılık.</a:t>
            </a:r>
          </a:p>
          <a:p>
            <a:r>
              <a:rPr lang="tr-TR" sz="1600" dirty="0"/>
              <a:t>STOWMAN, S.A.,  DONOHUE, B. (2005). </a:t>
            </a:r>
            <a:r>
              <a:rPr lang="tr-TR" sz="1600" dirty="0" err="1"/>
              <a:t>Assessing</a:t>
            </a:r>
            <a:r>
              <a:rPr lang="tr-TR" sz="1600" dirty="0"/>
              <a:t> </a:t>
            </a:r>
            <a:r>
              <a:rPr lang="tr-TR" sz="1600" dirty="0" err="1"/>
              <a:t>child</a:t>
            </a:r>
            <a:r>
              <a:rPr lang="tr-TR" sz="1600" dirty="0"/>
              <a:t> </a:t>
            </a:r>
            <a:r>
              <a:rPr lang="tr-TR" sz="1600" dirty="0" err="1"/>
              <a:t>neglect</a:t>
            </a:r>
            <a:r>
              <a:rPr lang="tr-TR" sz="1600" dirty="0"/>
              <a:t>: A </a:t>
            </a:r>
            <a:r>
              <a:rPr lang="tr-TR" sz="1600" dirty="0" err="1"/>
              <a:t>review</a:t>
            </a:r>
            <a:r>
              <a:rPr lang="tr-TR" sz="1600" dirty="0"/>
              <a:t> of </a:t>
            </a:r>
            <a:r>
              <a:rPr lang="tr-TR" sz="1600" dirty="0" err="1"/>
              <a:t>standardized</a:t>
            </a:r>
            <a:r>
              <a:rPr lang="tr-TR" sz="1600" dirty="0"/>
              <a:t> </a:t>
            </a:r>
            <a:r>
              <a:rPr lang="tr-TR" sz="1600" dirty="0" err="1"/>
              <a:t>measures</a:t>
            </a:r>
            <a:r>
              <a:rPr lang="tr-TR" sz="1600" dirty="0"/>
              <a:t>. </a:t>
            </a:r>
            <a:r>
              <a:rPr lang="tr-TR" sz="1600" i="1" dirty="0" err="1"/>
              <a:t>Aggression</a:t>
            </a:r>
            <a:r>
              <a:rPr lang="tr-TR" sz="1600" i="1" dirty="0"/>
              <a:t> </a:t>
            </a:r>
            <a:r>
              <a:rPr lang="tr-TR" sz="1600" i="1" dirty="0" err="1"/>
              <a:t>and</a:t>
            </a:r>
            <a:r>
              <a:rPr lang="tr-TR" sz="1600" i="1" dirty="0"/>
              <a:t> </a:t>
            </a:r>
            <a:r>
              <a:rPr lang="tr-TR" sz="1600" i="1" dirty="0" err="1"/>
              <a:t>Violent</a:t>
            </a:r>
            <a:r>
              <a:rPr lang="tr-TR" sz="1600" i="1" dirty="0"/>
              <a:t> </a:t>
            </a:r>
            <a:r>
              <a:rPr lang="tr-TR" sz="1600" i="1" dirty="0" err="1"/>
              <a:t>Behavior</a:t>
            </a:r>
            <a:r>
              <a:rPr lang="tr-TR" sz="1600" dirty="0"/>
              <a:t>,  </a:t>
            </a:r>
            <a:r>
              <a:rPr lang="tr-TR" sz="1600" b="1" dirty="0"/>
              <a:t>10</a:t>
            </a:r>
            <a:r>
              <a:rPr lang="tr-TR" sz="1600" dirty="0"/>
              <a:t>:  491–512.</a:t>
            </a:r>
          </a:p>
          <a:p>
            <a:r>
              <a:rPr lang="tr-TR" sz="1600" dirty="0"/>
              <a:t>USLU, R. İ. (2014). Duygusal İstismar. </a:t>
            </a:r>
            <a:r>
              <a:rPr lang="tr-TR" sz="1600" i="1" dirty="0"/>
              <a:t>Çocuk İstismarına ve İhmaline Yaklaşım. Temel Bilgiler</a:t>
            </a:r>
            <a:r>
              <a:rPr lang="tr-TR" sz="1600" dirty="0"/>
              <a:t> içinde. </a:t>
            </a:r>
            <a:r>
              <a:rPr lang="tr-TR" sz="1600" dirty="0" err="1"/>
              <a:t>Ed</a:t>
            </a:r>
            <a:r>
              <a:rPr lang="tr-TR" sz="1600" dirty="0"/>
              <a:t>.:O. Derman, Ankara: Akademisyen Tıp Kitabevi, s.: 37-40. </a:t>
            </a:r>
          </a:p>
          <a:p>
            <a:endParaRPr lang="tr-TR" sz="1600" dirty="0"/>
          </a:p>
        </p:txBody>
      </p:sp>
    </p:spTree>
    <p:extLst>
      <p:ext uri="{BB962C8B-B14F-4D97-AF65-F5344CB8AC3E}">
        <p14:creationId xmlns:p14="http://schemas.microsoft.com/office/powerpoint/2010/main" val="135673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3600" y="1510004"/>
            <a:ext cx="10018713" cy="3124201"/>
          </a:xfrm>
        </p:spPr>
        <p:txBody>
          <a:bodyPr>
            <a:normAutofit/>
          </a:bodyPr>
          <a:lstStyle/>
          <a:p>
            <a:pPr algn="ctr"/>
            <a:r>
              <a:rPr lang="tr-TR" sz="3600" b="1" dirty="0" smtClean="0"/>
              <a:t>Çocuk İstismarı ve İhmalinin Önlenmesi</a:t>
            </a:r>
          </a:p>
          <a:p>
            <a:pPr marL="0" indent="0" algn="ctr">
              <a:buNone/>
            </a:pPr>
            <a:r>
              <a:rPr lang="tr-TR" sz="3600" dirty="0" smtClean="0"/>
              <a:t>(</a:t>
            </a:r>
            <a:r>
              <a:rPr lang="tr-TR" sz="3600" dirty="0"/>
              <a:t>Toplumsal ve Bireysel Düzenlemeler)</a:t>
            </a:r>
            <a:br>
              <a:rPr lang="tr-TR" sz="3600" dirty="0"/>
            </a:br>
            <a:endParaRPr lang="tr-TR" sz="3600" dirty="0"/>
          </a:p>
        </p:txBody>
      </p:sp>
    </p:spTree>
    <p:extLst>
      <p:ext uri="{BB962C8B-B14F-4D97-AF65-F5344CB8AC3E}">
        <p14:creationId xmlns:p14="http://schemas.microsoft.com/office/powerpoint/2010/main" val="455177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1773" y="313518"/>
            <a:ext cx="10293923" cy="3124201"/>
          </a:xfrm>
        </p:spPr>
        <p:txBody>
          <a:bodyPr/>
          <a:lstStyle/>
          <a:p>
            <a:r>
              <a:rPr lang="tr-TR" dirty="0"/>
              <a:t>Türkiye’de çocuğa yönelik kötü muamele sorununun boyutlarının son yıllarda anlaşılmaya başlanmasıyla birlikte, tedavi edici hizmetlerin yanı sıra, koruyucu ve önleyici hizmetlere de önem verilmeye başlanmıştır. Çocuk istismarı ve ihmaline yönelik bir çok müdahale yöntemleri ve önleme programları geliştirilmiştir. Geliştirilen programların etkili bir şekilde sürdürülebilmesi için, anne ve babanın eğitimi ve uzmanlarla işbirliğinin gereklidir. </a:t>
            </a:r>
          </a:p>
          <a:p>
            <a:endParaRPr lang="tr-TR" dirty="0"/>
          </a:p>
        </p:txBody>
      </p:sp>
      <p:pic>
        <p:nvPicPr>
          <p:cNvPr id="4" name="Resim 3"/>
          <p:cNvPicPr>
            <a:picLocks noChangeAspect="1"/>
          </p:cNvPicPr>
          <p:nvPr/>
        </p:nvPicPr>
        <p:blipFill>
          <a:blip r:embed="rId2"/>
          <a:stretch>
            <a:fillRect/>
          </a:stretch>
        </p:blipFill>
        <p:spPr>
          <a:xfrm>
            <a:off x="0" y="2845837"/>
            <a:ext cx="12192000" cy="4012163"/>
          </a:xfrm>
          <a:prstGeom prst="rect">
            <a:avLst/>
          </a:prstGeom>
        </p:spPr>
      </p:pic>
    </p:spTree>
    <p:extLst>
      <p:ext uri="{BB962C8B-B14F-4D97-AF65-F5344CB8AC3E}">
        <p14:creationId xmlns:p14="http://schemas.microsoft.com/office/powerpoint/2010/main" val="1379378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t>
            </a:r>
            <a:br>
              <a:rPr lang="tr-TR" dirty="0"/>
            </a:br>
            <a:r>
              <a:rPr lang="tr-TR" dirty="0">
                <a:solidFill>
                  <a:srgbClr val="FF0000"/>
                </a:solidFill>
              </a:rPr>
              <a:t>İstismar ve ihmali önleme çalışmaları bireysel, toplumsal ve evrensel koruma olmak üzere üçe ayrılmaktadır. </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484310" y="2666999"/>
            <a:ext cx="10018713" cy="3662780"/>
          </a:xfrm>
        </p:spPr>
        <p:txBody>
          <a:bodyPr>
            <a:normAutofit fontScale="92500" lnSpcReduction="10000"/>
          </a:bodyPr>
          <a:lstStyle/>
          <a:p>
            <a:r>
              <a:rPr lang="tr-TR" dirty="0">
                <a:solidFill>
                  <a:srgbClr val="FF0000"/>
                </a:solidFill>
              </a:rPr>
              <a:t>Bireysel </a:t>
            </a:r>
            <a:r>
              <a:rPr lang="tr-TR" dirty="0" smtClean="0">
                <a:solidFill>
                  <a:srgbClr val="FF0000"/>
                </a:solidFill>
              </a:rPr>
              <a:t>koruma: </a:t>
            </a:r>
            <a:r>
              <a:rPr lang="tr-TR" dirty="0" smtClean="0"/>
              <a:t>İstismar </a:t>
            </a:r>
            <a:r>
              <a:rPr lang="tr-TR" dirty="0"/>
              <a:t>ve ihmalin erken tanısı, tedavisi ve olgunun takibini içermektedir. Kendi çocukluklarında istismara ve ihmale maruz kalan bireylerin, çocukları istismar etme riski daha yüksektir. İstismar ve ihmale maruz kalanların etkili bir şekilde tedavisi, bu çocukların yetişkin yaşamlarında kendi çocuklarına yönelik istismar ve ihmal riskini azaltabilir. </a:t>
            </a:r>
            <a:endParaRPr lang="tr-TR" dirty="0" smtClean="0"/>
          </a:p>
          <a:p>
            <a:r>
              <a:rPr lang="tr-TR" dirty="0" smtClean="0"/>
              <a:t>Öfke </a:t>
            </a:r>
            <a:r>
              <a:rPr lang="tr-TR" dirty="0"/>
              <a:t>kontrolü olan anne ve babalar stres, depresyon, zaman yönetimi, kriz yönetimi konularında </a:t>
            </a:r>
            <a:r>
              <a:rPr lang="tr-TR" dirty="0" err="1"/>
              <a:t>psiko</a:t>
            </a:r>
            <a:r>
              <a:rPr lang="tr-TR" dirty="0"/>
              <a:t>-sosyal açıdan desteklenmelidir. </a:t>
            </a:r>
            <a:endParaRPr lang="tr-TR" dirty="0" smtClean="0"/>
          </a:p>
          <a:p>
            <a:r>
              <a:rPr lang="tr-TR" dirty="0" smtClean="0"/>
              <a:t>Psikolojik </a:t>
            </a:r>
            <a:r>
              <a:rPr lang="tr-TR" dirty="0"/>
              <a:t>müdahale aile ve çocuk arasındaki iletişimi güçlendirir, ailenin stres düzeyini düşürür ve ebeveynlerin çocuğa yönelik ihmal riskini azaltmada etkin bir yöntemdir.</a:t>
            </a:r>
          </a:p>
          <a:p>
            <a:endParaRPr lang="tr-TR" dirty="0"/>
          </a:p>
        </p:txBody>
      </p:sp>
    </p:spTree>
    <p:extLst>
      <p:ext uri="{BB962C8B-B14F-4D97-AF65-F5344CB8AC3E}">
        <p14:creationId xmlns:p14="http://schemas.microsoft.com/office/powerpoint/2010/main" val="2911015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5155" y="1088675"/>
            <a:ext cx="10018713" cy="5021064"/>
          </a:xfrm>
        </p:spPr>
        <p:txBody>
          <a:bodyPr>
            <a:normAutofit lnSpcReduction="10000"/>
          </a:bodyPr>
          <a:lstStyle/>
          <a:p>
            <a:r>
              <a:rPr lang="tr-TR" dirty="0"/>
              <a:t>Çocuğun güvenliği sağlanırken, çocuğa yönelik kötü muamelede bulunan ebeveynden uzak tutulması ve korunması gerekmektedir. </a:t>
            </a:r>
            <a:endParaRPr lang="tr-TR" dirty="0" smtClean="0"/>
          </a:p>
          <a:p>
            <a:r>
              <a:rPr lang="tr-TR" dirty="0" smtClean="0"/>
              <a:t>Çocuğun </a:t>
            </a:r>
            <a:r>
              <a:rPr lang="tr-TR" dirty="0"/>
              <a:t>korunmasının, istismarı ve ihmali gerçekleştiren kişilerin cezalandırılması, aile içinde gerçekleşiyorsa velayet hakkının kaldırılması, ihmalin tekrarını ve etkilerini ortadan kaldırabilmek için tıbbi ve sosyal hizmet yoluyla korunması gibi stratejileri içermektedir</a:t>
            </a:r>
            <a:r>
              <a:rPr lang="tr-TR" dirty="0" smtClean="0"/>
              <a:t>.</a:t>
            </a:r>
            <a:r>
              <a:rPr lang="tr-TR" dirty="0"/>
              <a:t> </a:t>
            </a:r>
          </a:p>
          <a:p>
            <a:r>
              <a:rPr lang="tr-TR" dirty="0"/>
              <a:t>Bireysel korumada, tanı ve bildirim süreçlerinin sağlıklı bir şekilde yürümesi gerekir. </a:t>
            </a:r>
            <a:endParaRPr lang="tr-TR" dirty="0" smtClean="0"/>
          </a:p>
          <a:p>
            <a:r>
              <a:rPr lang="tr-TR" dirty="0" smtClean="0"/>
              <a:t>Tüm </a:t>
            </a:r>
            <a:r>
              <a:rPr lang="tr-TR" dirty="0"/>
              <a:t>bu süreçlerde, sağlık kuruluşlarının ülke </a:t>
            </a:r>
            <a:r>
              <a:rPr lang="tr-TR" dirty="0" smtClean="0"/>
              <a:t>çapında  </a:t>
            </a:r>
            <a:r>
              <a:rPr lang="tr-TR" dirty="0"/>
              <a:t>kurulacak çocuk istismarı ve ihmali ulusal gözlem sistemine dahil edilmesi, saptanan olguların ise </a:t>
            </a:r>
            <a:r>
              <a:rPr lang="tr-TR" b="1" i="1" u="sng" dirty="0">
                <a:solidFill>
                  <a:srgbClr val="FF0000"/>
                </a:solidFill>
              </a:rPr>
              <a:t>Çocuk İzlem Merkezi</a:t>
            </a:r>
            <a:r>
              <a:rPr lang="tr-TR" dirty="0"/>
              <a:t>’ne yönlendirilmesi ile, olguların hem tıbbi, hem sosyal hem de hukuksal olarak uzmanlar tarafından değerlendirilmesi sağlanmalıdır.</a:t>
            </a:r>
          </a:p>
          <a:p>
            <a:endParaRPr lang="tr-TR" dirty="0"/>
          </a:p>
        </p:txBody>
      </p:sp>
    </p:spTree>
    <p:extLst>
      <p:ext uri="{BB962C8B-B14F-4D97-AF65-F5344CB8AC3E}">
        <p14:creationId xmlns:p14="http://schemas.microsoft.com/office/powerpoint/2010/main" val="3748365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66555" y="1388614"/>
            <a:ext cx="10018713" cy="4399627"/>
          </a:xfrm>
        </p:spPr>
        <p:txBody>
          <a:bodyPr>
            <a:normAutofit fontScale="92500" lnSpcReduction="10000"/>
          </a:bodyPr>
          <a:lstStyle/>
          <a:p>
            <a:r>
              <a:rPr lang="tr-TR" dirty="0">
                <a:solidFill>
                  <a:srgbClr val="FF0000"/>
                </a:solidFill>
              </a:rPr>
              <a:t>Toplumsal </a:t>
            </a:r>
            <a:r>
              <a:rPr lang="tr-TR" dirty="0" smtClean="0">
                <a:solidFill>
                  <a:srgbClr val="FF0000"/>
                </a:solidFill>
              </a:rPr>
              <a:t>koruma: </a:t>
            </a:r>
            <a:r>
              <a:rPr lang="tr-TR" dirty="0" smtClean="0"/>
              <a:t>İhmal </a:t>
            </a:r>
            <a:r>
              <a:rPr lang="tr-TR" dirty="0"/>
              <a:t>açısından risk taşıyan grupların saptanmasını içermektedir. İşsizlik, alkol ve madde bağımlılığı, ailede psikiyatrik rahatsızlık ve aile içi şiddet çocuk </a:t>
            </a:r>
            <a:r>
              <a:rPr lang="tr-TR" dirty="0" smtClean="0"/>
              <a:t>istismarına ve ihmaline </a:t>
            </a:r>
            <a:r>
              <a:rPr lang="tr-TR" dirty="0"/>
              <a:t>neden olan risk faktörlerinin başında gelmektedir.  </a:t>
            </a:r>
            <a:endParaRPr lang="tr-TR" dirty="0" smtClean="0"/>
          </a:p>
          <a:p>
            <a:r>
              <a:rPr lang="tr-TR" dirty="0" smtClean="0"/>
              <a:t>Özellikle </a:t>
            </a:r>
            <a:r>
              <a:rPr lang="tr-TR" dirty="0"/>
              <a:t>sokakta yaşayan ve çalışan çocuklar sık olarak istismar ve ihmale uğramaktadır. </a:t>
            </a:r>
            <a:endParaRPr lang="tr-TR" dirty="0" smtClean="0"/>
          </a:p>
          <a:p>
            <a:r>
              <a:rPr lang="tr-TR" dirty="0" smtClean="0"/>
              <a:t>Bu </a:t>
            </a:r>
            <a:r>
              <a:rPr lang="tr-TR" dirty="0"/>
              <a:t>riskli grupların tespit </a:t>
            </a:r>
            <a:r>
              <a:rPr lang="tr-TR" dirty="0" smtClean="0"/>
              <a:t>edilmesi, </a:t>
            </a:r>
            <a:r>
              <a:rPr lang="tr-TR" dirty="0"/>
              <a:t>önleme çalışmalarında öncelikli olarak ele alınması gereken bir konudur</a:t>
            </a:r>
            <a:r>
              <a:rPr lang="tr-TR" dirty="0" smtClean="0"/>
              <a:t>.</a:t>
            </a:r>
          </a:p>
          <a:p>
            <a:r>
              <a:rPr lang="tr-TR" dirty="0" smtClean="0"/>
              <a:t> </a:t>
            </a:r>
            <a:r>
              <a:rPr lang="tr-TR" dirty="0"/>
              <a:t>Riskli aileler saptandıktan sonra, bu ailelere yönelik destek gruplarının kurulması ve tükenmişlik durumlarında çocukların barınmasının sağlanabileceği merkezlerin kurulması; kriz durumlarında anne babaların ulaşabilecekleri aile danışma merkezleri, telefon hatları ve internet sitelerinin kurulması gerekmektedir. </a:t>
            </a:r>
          </a:p>
          <a:p>
            <a:endParaRPr lang="tr-TR" dirty="0"/>
          </a:p>
        </p:txBody>
      </p:sp>
    </p:spTree>
    <p:extLst>
      <p:ext uri="{BB962C8B-B14F-4D97-AF65-F5344CB8AC3E}">
        <p14:creationId xmlns:p14="http://schemas.microsoft.com/office/powerpoint/2010/main" val="611629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12302" y="862855"/>
            <a:ext cx="10018713" cy="5329561"/>
          </a:xfrm>
        </p:spPr>
        <p:txBody>
          <a:bodyPr>
            <a:normAutofit/>
          </a:bodyPr>
          <a:lstStyle/>
          <a:p>
            <a:r>
              <a:rPr lang="tr-TR" dirty="0">
                <a:solidFill>
                  <a:srgbClr val="FF0000"/>
                </a:solidFill>
              </a:rPr>
              <a:t>Evrensel koruma </a:t>
            </a:r>
            <a:r>
              <a:rPr lang="tr-TR" dirty="0" smtClean="0">
                <a:solidFill>
                  <a:srgbClr val="FF0000"/>
                </a:solidFill>
              </a:rPr>
              <a:t>ise: </a:t>
            </a:r>
            <a:r>
              <a:rPr lang="tr-TR" dirty="0" smtClean="0"/>
              <a:t>Makro </a:t>
            </a:r>
            <a:r>
              <a:rPr lang="tr-TR" dirty="0"/>
              <a:t>düzeyde koruma çabalarını içermektedir. Bu koruma biçiminde düzenli sağlık bakımının, anne babanın eğitiminin, aile planlamasının, yoksulluk ve işsizlik ile mücadelenin önemi üzerinde durulmaktadır. </a:t>
            </a:r>
            <a:endParaRPr lang="tr-TR" dirty="0" smtClean="0"/>
          </a:p>
          <a:p>
            <a:r>
              <a:rPr lang="tr-TR" dirty="0" smtClean="0"/>
              <a:t>Yoksulluk</a:t>
            </a:r>
            <a:r>
              <a:rPr lang="tr-TR" dirty="0"/>
              <a:t>, işsizlik gibi sorunların çözümlenmesi ve şiddete yol açan yaşam koşullarının önlenmesi, yoksul ailelerin meslek kazandırmaya yönelik programlara yönlendirilmesi ve toplumsal cinsiyet eşitsizliklerinin önlenmesi ve ailelerin </a:t>
            </a:r>
            <a:r>
              <a:rPr lang="tr-TR" dirty="0" err="1"/>
              <a:t>sosyo</a:t>
            </a:r>
            <a:r>
              <a:rPr lang="tr-TR" dirty="0"/>
              <a:t>-ekonomik düzeylerinin iyileştirilmesi, nüfus planlamasının teşvik edilmesi gibi çabaların sorunun önlenmesi yolunda önemli adımlardır. </a:t>
            </a:r>
            <a:endParaRPr lang="tr-TR" dirty="0" smtClean="0"/>
          </a:p>
          <a:p>
            <a:r>
              <a:rPr lang="tr-TR" dirty="0" smtClean="0"/>
              <a:t>Özellikle </a:t>
            </a:r>
            <a:r>
              <a:rPr lang="tr-TR" dirty="0" err="1"/>
              <a:t>sosyo</a:t>
            </a:r>
            <a:r>
              <a:rPr lang="tr-TR" dirty="0"/>
              <a:t>-ekonomik düzeyi düşük ailelere yönelik olarak geliştirilen ve ebeveynlik becerilerini geliştirmeyi amaçlayan eğitim programlar, ihmalin </a:t>
            </a:r>
            <a:r>
              <a:rPr lang="tr-TR" dirty="0" smtClean="0"/>
              <a:t>ve istismarın önlenmesine </a:t>
            </a:r>
            <a:r>
              <a:rPr lang="tr-TR" dirty="0"/>
              <a:t>yönelik etkili sonuçlar ortaya koymaktadır. </a:t>
            </a:r>
          </a:p>
          <a:p>
            <a:endParaRPr lang="tr-TR" dirty="0"/>
          </a:p>
        </p:txBody>
      </p:sp>
    </p:spTree>
    <p:extLst>
      <p:ext uri="{BB962C8B-B14F-4D97-AF65-F5344CB8AC3E}">
        <p14:creationId xmlns:p14="http://schemas.microsoft.com/office/powerpoint/2010/main" val="133386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30539" y="1859131"/>
            <a:ext cx="10018713" cy="3124201"/>
          </a:xfrm>
        </p:spPr>
        <p:txBody>
          <a:bodyPr>
            <a:noAutofit/>
          </a:bodyPr>
          <a:lstStyle/>
          <a:p>
            <a:r>
              <a:rPr lang="tr-TR" sz="3600" dirty="0"/>
              <a:t>Dünya Sağlık Örgütü, 1994 yılında,  dünyada çocuğa yönelik kötü muamelenin önlenmesine ilişkin bir yaklaşım geliştirmiştir. Bu yaklaşıma göre, dünyada davranışsal temelli önleme çalışmaları birincil, ikincil ve üçüncül düzeyde yapılmaktadır. </a:t>
            </a:r>
          </a:p>
          <a:p>
            <a:endParaRPr lang="tr-TR" sz="3600" dirty="0"/>
          </a:p>
        </p:txBody>
      </p:sp>
    </p:spTree>
    <p:extLst>
      <p:ext uri="{BB962C8B-B14F-4D97-AF65-F5344CB8AC3E}">
        <p14:creationId xmlns:p14="http://schemas.microsoft.com/office/powerpoint/2010/main" val="2531758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Çocuğa ve Aileye Yönelik Psikolojik Destek</a:t>
            </a:r>
            <a:r>
              <a:rPr lang="tr-TR" dirty="0"/>
              <a:t/>
            </a:r>
            <a:br>
              <a:rPr lang="tr-TR" dirty="0"/>
            </a:br>
            <a:endParaRPr lang="tr-TR" dirty="0"/>
          </a:p>
        </p:txBody>
      </p:sp>
      <p:sp>
        <p:nvSpPr>
          <p:cNvPr id="3" name="İçerik Yer Tutucusu 2"/>
          <p:cNvSpPr>
            <a:spLocks noGrp="1"/>
          </p:cNvSpPr>
          <p:nvPr>
            <p:ph idx="1"/>
          </p:nvPr>
        </p:nvSpPr>
        <p:spPr>
          <a:xfrm>
            <a:off x="1484310" y="1882067"/>
            <a:ext cx="10018713" cy="3909134"/>
          </a:xfrm>
        </p:spPr>
        <p:txBody>
          <a:bodyPr>
            <a:normAutofit/>
          </a:bodyPr>
          <a:lstStyle/>
          <a:p>
            <a:r>
              <a:rPr lang="tr-TR" dirty="0"/>
              <a:t>Çocuklarını istismar eden veya çocukları başkaları tarafından istismara uğrayan ana babalarla çalışmaya, ailenin ve çocuğun kapsamlı bir </a:t>
            </a:r>
            <a:r>
              <a:rPr lang="tr-TR" dirty="0" err="1"/>
              <a:t>psikososyal</a:t>
            </a:r>
            <a:r>
              <a:rPr lang="tr-TR" dirty="0"/>
              <a:t> değerlendirmesi yapılarak başlanması gerekir. </a:t>
            </a:r>
            <a:endParaRPr lang="tr-TR" dirty="0" smtClean="0"/>
          </a:p>
          <a:p>
            <a:r>
              <a:rPr lang="tr-TR" dirty="0" smtClean="0"/>
              <a:t>Bu </a:t>
            </a:r>
            <a:r>
              <a:rPr lang="tr-TR" dirty="0"/>
              <a:t>nedenle, ailenin geçmiş yaşantısı, ana babalık rolleri, ana babanın psikolojik ve psikiyatrik değerlendirmesi, ailenin yapısı, dinamikleri, sosyal değerleri, sosyal destek sistemleri ile çocuğun fiziksel, bilişsel, psikolojik ve sosyal gelişim düzeyi ve sorunları belirlenmelidir.  </a:t>
            </a:r>
            <a:endParaRPr lang="tr-TR" dirty="0" smtClean="0"/>
          </a:p>
          <a:p>
            <a:r>
              <a:rPr lang="tr-TR" dirty="0" smtClean="0"/>
              <a:t>Özellikle </a:t>
            </a:r>
            <a:r>
              <a:rPr lang="tr-TR" dirty="0"/>
              <a:t>bağlanma ve aile sistemleri teorilerinin, istismarın gerçekleştiği aile dinamiklerini anlamada önemlidir.</a:t>
            </a:r>
          </a:p>
          <a:p>
            <a:endParaRPr lang="tr-TR" dirty="0"/>
          </a:p>
        </p:txBody>
      </p:sp>
    </p:spTree>
    <p:extLst>
      <p:ext uri="{BB962C8B-B14F-4D97-AF65-F5344CB8AC3E}">
        <p14:creationId xmlns:p14="http://schemas.microsoft.com/office/powerpoint/2010/main" val="13100740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TM03457496[[fn=Paralaks]]</Template>
  <TotalTime>1055</TotalTime>
  <Words>1446</Words>
  <Application>Microsoft Office PowerPoint</Application>
  <PresentationFormat>Geniş ekran</PresentationFormat>
  <Paragraphs>65</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Corbel</vt:lpstr>
      <vt:lpstr>Symbol</vt:lpstr>
      <vt:lpstr>Times New Roman</vt:lpstr>
      <vt:lpstr>Paralaks</vt:lpstr>
      <vt:lpstr>ÇOCUK İSTİSMARI VE İHMALİ  Prof.Dr. Aynur Bütün Ayhan Ankara Üniversitesi Sağlık Bilimleri Fakültesi  </vt:lpstr>
      <vt:lpstr>PowerPoint Sunusu</vt:lpstr>
      <vt:lpstr>PowerPoint Sunusu</vt:lpstr>
      <vt:lpstr>  İstismar ve ihmali önleme çalışmaları bireysel, toplumsal ve evrensel koruma olmak üzere üçe ayrılmaktadır.  </vt:lpstr>
      <vt:lpstr>PowerPoint Sunusu</vt:lpstr>
      <vt:lpstr>PowerPoint Sunusu</vt:lpstr>
      <vt:lpstr>PowerPoint Sunusu</vt:lpstr>
      <vt:lpstr>PowerPoint Sunusu</vt:lpstr>
      <vt:lpstr>Çocuğa ve Aileye Yönelik Psikolojik Destek </vt:lpstr>
      <vt:lpstr>PowerPoint Sunusu</vt:lpstr>
      <vt:lpstr>PowerPoint Sunusu</vt:lpstr>
      <vt:lpstr>Çocuk istismarının ve ihmalinin önlenmesi konusunda anne babalara yönelik öneriler: </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İSTİSMARI VE İHMALİ</dc:title>
  <dc:creator>Lenovo</dc:creator>
  <cp:lastModifiedBy>Hp</cp:lastModifiedBy>
  <cp:revision>108</cp:revision>
  <dcterms:created xsi:type="dcterms:W3CDTF">2019-08-30T07:33:32Z</dcterms:created>
  <dcterms:modified xsi:type="dcterms:W3CDTF">2021-03-13T17:11:57Z</dcterms:modified>
</cp:coreProperties>
</file>