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75" r:id="rId5"/>
    <p:sldId id="258" r:id="rId6"/>
    <p:sldId id="259" r:id="rId7"/>
    <p:sldId id="294" r:id="rId8"/>
    <p:sldId id="277" r:id="rId9"/>
    <p:sldId id="278" r:id="rId10"/>
    <p:sldId id="279" r:id="rId11"/>
    <p:sldId id="280" r:id="rId12"/>
    <p:sldId id="276" r:id="rId13"/>
    <p:sldId id="282" r:id="rId14"/>
    <p:sldId id="283" r:id="rId15"/>
    <p:sldId id="284" r:id="rId16"/>
    <p:sldId id="285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5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68" d="100"/>
          <a:sy n="68" d="100"/>
        </p:scale>
        <p:origin x="-14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44385A-80DD-4F3B-89DB-6DFF3EA6E419}" type="doc">
      <dgm:prSet loTypeId="urn:microsoft.com/office/officeart/2005/8/layout/orgChart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C47E4D74-0BB4-4C91-BDA6-B6BCE981BCD6}">
      <dgm:prSet phldrT="[Metin]"/>
      <dgm:spPr/>
      <dgm:t>
        <a:bodyPr/>
        <a:lstStyle/>
        <a:p>
          <a:r>
            <a:rPr lang="tr-TR" dirty="0" err="1" smtClean="0"/>
            <a:t>Soybağı</a:t>
          </a:r>
          <a:r>
            <a:rPr lang="tr-TR" dirty="0" smtClean="0"/>
            <a:t> </a:t>
          </a:r>
          <a:endParaRPr lang="tr-TR" dirty="0"/>
        </a:p>
      </dgm:t>
    </dgm:pt>
    <dgm:pt modelId="{E7BFF020-0314-459A-B1BD-3474B5E5CBDC}" type="parTrans" cxnId="{B0780086-8146-40B9-BABA-50AC22E46D70}">
      <dgm:prSet/>
      <dgm:spPr/>
      <dgm:t>
        <a:bodyPr/>
        <a:lstStyle/>
        <a:p>
          <a:endParaRPr lang="tr-TR"/>
        </a:p>
      </dgm:t>
    </dgm:pt>
    <dgm:pt modelId="{EE6E771C-2474-4CA6-84D5-037CB708CA5A}" type="sibTrans" cxnId="{B0780086-8146-40B9-BABA-50AC22E46D70}">
      <dgm:prSet/>
      <dgm:spPr/>
      <dgm:t>
        <a:bodyPr/>
        <a:lstStyle/>
        <a:p>
          <a:endParaRPr lang="tr-TR"/>
        </a:p>
      </dgm:t>
    </dgm:pt>
    <dgm:pt modelId="{BF6C1B16-96EE-4618-8E7C-B11F4182A4C9}">
      <dgm:prSet phldrT="[Metin]"/>
      <dgm:spPr/>
      <dgm:t>
        <a:bodyPr/>
        <a:lstStyle/>
        <a:p>
          <a:r>
            <a:rPr lang="tr-TR" dirty="0" smtClean="0"/>
            <a:t>Doğal</a:t>
          </a:r>
          <a:endParaRPr lang="tr-TR" dirty="0"/>
        </a:p>
      </dgm:t>
    </dgm:pt>
    <dgm:pt modelId="{BBEB5B1C-F86D-49D8-B93C-0693EC2DABA8}" type="parTrans" cxnId="{7C5C2E54-3791-4692-ACBB-67E048CC9836}">
      <dgm:prSet/>
      <dgm:spPr/>
      <dgm:t>
        <a:bodyPr/>
        <a:lstStyle/>
        <a:p>
          <a:endParaRPr lang="tr-TR"/>
        </a:p>
      </dgm:t>
    </dgm:pt>
    <dgm:pt modelId="{22FB7DB4-9102-48B6-A5C9-3F1006EBEB95}" type="sibTrans" cxnId="{7C5C2E54-3791-4692-ACBB-67E048CC9836}">
      <dgm:prSet/>
      <dgm:spPr/>
      <dgm:t>
        <a:bodyPr/>
        <a:lstStyle/>
        <a:p>
          <a:endParaRPr lang="tr-TR"/>
        </a:p>
      </dgm:t>
    </dgm:pt>
    <dgm:pt modelId="{A082F7ED-D857-444E-9CE5-2FEE05E26465}">
      <dgm:prSet phldrT="[Metin]"/>
      <dgm:spPr/>
      <dgm:t>
        <a:bodyPr/>
        <a:lstStyle/>
        <a:p>
          <a:r>
            <a:rPr lang="tr-TR" dirty="0" smtClean="0"/>
            <a:t>Yapay </a:t>
          </a:r>
          <a:endParaRPr lang="tr-TR" dirty="0"/>
        </a:p>
      </dgm:t>
    </dgm:pt>
    <dgm:pt modelId="{3AE8C2A5-3FBE-4DC4-894D-1CCB412D1AB0}" type="parTrans" cxnId="{6AD2DF09-67D0-4044-A123-3F59F1D16FDC}">
      <dgm:prSet/>
      <dgm:spPr/>
      <dgm:t>
        <a:bodyPr/>
        <a:lstStyle/>
        <a:p>
          <a:endParaRPr lang="tr-TR"/>
        </a:p>
      </dgm:t>
    </dgm:pt>
    <dgm:pt modelId="{DF9866EF-F029-44D2-BFB1-3312B99EFC9C}" type="sibTrans" cxnId="{6AD2DF09-67D0-4044-A123-3F59F1D16FDC}">
      <dgm:prSet/>
      <dgm:spPr/>
      <dgm:t>
        <a:bodyPr/>
        <a:lstStyle/>
        <a:p>
          <a:endParaRPr lang="tr-TR"/>
        </a:p>
      </dgm:t>
    </dgm:pt>
    <dgm:pt modelId="{6C315E4A-CC2A-489C-97F6-984EC2BACA08}" type="pres">
      <dgm:prSet presAssocID="{C944385A-80DD-4F3B-89DB-6DFF3EA6E4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12FBD2C2-5D24-46D3-9863-C687A915597B}" type="pres">
      <dgm:prSet presAssocID="{C47E4D74-0BB4-4C91-BDA6-B6BCE981BCD6}" presName="hierRoot1" presStyleCnt="0">
        <dgm:presLayoutVars>
          <dgm:hierBranch val="init"/>
        </dgm:presLayoutVars>
      </dgm:prSet>
      <dgm:spPr/>
    </dgm:pt>
    <dgm:pt modelId="{B18BCD41-ECEC-4C94-AE0C-04718C1D84B5}" type="pres">
      <dgm:prSet presAssocID="{C47E4D74-0BB4-4C91-BDA6-B6BCE981BCD6}" presName="rootComposite1" presStyleCnt="0"/>
      <dgm:spPr/>
    </dgm:pt>
    <dgm:pt modelId="{3D4645F7-34BC-4B95-9C3F-576E1E5E4BBB}" type="pres">
      <dgm:prSet presAssocID="{C47E4D74-0BB4-4C91-BDA6-B6BCE981BCD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D689692-B287-40C1-9362-D1288E71EBE9}" type="pres">
      <dgm:prSet presAssocID="{C47E4D74-0BB4-4C91-BDA6-B6BCE981BCD6}" presName="rootConnector1" presStyleLbl="node1" presStyleIdx="0" presStyleCnt="0"/>
      <dgm:spPr/>
      <dgm:t>
        <a:bodyPr/>
        <a:lstStyle/>
        <a:p>
          <a:endParaRPr lang="tr-TR"/>
        </a:p>
      </dgm:t>
    </dgm:pt>
    <dgm:pt modelId="{FCD16887-F0D9-476D-AE9C-0CE7EC299C5E}" type="pres">
      <dgm:prSet presAssocID="{C47E4D74-0BB4-4C91-BDA6-B6BCE981BCD6}" presName="hierChild2" presStyleCnt="0"/>
      <dgm:spPr/>
    </dgm:pt>
    <dgm:pt modelId="{98584309-D3FE-418D-930B-E71DDE0F546B}" type="pres">
      <dgm:prSet presAssocID="{BBEB5B1C-F86D-49D8-B93C-0693EC2DABA8}" presName="Name37" presStyleLbl="parChTrans1D2" presStyleIdx="0" presStyleCnt="2"/>
      <dgm:spPr/>
      <dgm:t>
        <a:bodyPr/>
        <a:lstStyle/>
        <a:p>
          <a:endParaRPr lang="tr-TR"/>
        </a:p>
      </dgm:t>
    </dgm:pt>
    <dgm:pt modelId="{33AB84E5-939B-4074-8352-57C2A19FE171}" type="pres">
      <dgm:prSet presAssocID="{BF6C1B16-96EE-4618-8E7C-B11F4182A4C9}" presName="hierRoot2" presStyleCnt="0">
        <dgm:presLayoutVars>
          <dgm:hierBranch val="init"/>
        </dgm:presLayoutVars>
      </dgm:prSet>
      <dgm:spPr/>
    </dgm:pt>
    <dgm:pt modelId="{C07660F1-FBCE-44A2-BC35-C131A2CCCC0A}" type="pres">
      <dgm:prSet presAssocID="{BF6C1B16-96EE-4618-8E7C-B11F4182A4C9}" presName="rootComposite" presStyleCnt="0"/>
      <dgm:spPr/>
    </dgm:pt>
    <dgm:pt modelId="{FDEEC648-1D08-4623-BBEE-687E88002819}" type="pres">
      <dgm:prSet presAssocID="{BF6C1B16-96EE-4618-8E7C-B11F4182A4C9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1382B7BD-709D-45B8-92CF-C0FFDE99570B}" type="pres">
      <dgm:prSet presAssocID="{BF6C1B16-96EE-4618-8E7C-B11F4182A4C9}" presName="rootConnector" presStyleLbl="node2" presStyleIdx="0" presStyleCnt="2"/>
      <dgm:spPr/>
      <dgm:t>
        <a:bodyPr/>
        <a:lstStyle/>
        <a:p>
          <a:endParaRPr lang="tr-TR"/>
        </a:p>
      </dgm:t>
    </dgm:pt>
    <dgm:pt modelId="{7F0DF974-E3F3-47DE-9B3D-6D12FC452844}" type="pres">
      <dgm:prSet presAssocID="{BF6C1B16-96EE-4618-8E7C-B11F4182A4C9}" presName="hierChild4" presStyleCnt="0"/>
      <dgm:spPr/>
    </dgm:pt>
    <dgm:pt modelId="{EC84F7F0-F1F1-42BE-BF21-6A65DF0786DB}" type="pres">
      <dgm:prSet presAssocID="{BF6C1B16-96EE-4618-8E7C-B11F4182A4C9}" presName="hierChild5" presStyleCnt="0"/>
      <dgm:spPr/>
    </dgm:pt>
    <dgm:pt modelId="{67337F84-4911-4F40-B99A-094382C35C10}" type="pres">
      <dgm:prSet presAssocID="{3AE8C2A5-3FBE-4DC4-894D-1CCB412D1AB0}" presName="Name37" presStyleLbl="parChTrans1D2" presStyleIdx="1" presStyleCnt="2"/>
      <dgm:spPr/>
      <dgm:t>
        <a:bodyPr/>
        <a:lstStyle/>
        <a:p>
          <a:endParaRPr lang="tr-TR"/>
        </a:p>
      </dgm:t>
    </dgm:pt>
    <dgm:pt modelId="{623E0E32-21E8-48A4-AD83-30C4B541E69B}" type="pres">
      <dgm:prSet presAssocID="{A082F7ED-D857-444E-9CE5-2FEE05E26465}" presName="hierRoot2" presStyleCnt="0">
        <dgm:presLayoutVars>
          <dgm:hierBranch val="init"/>
        </dgm:presLayoutVars>
      </dgm:prSet>
      <dgm:spPr/>
    </dgm:pt>
    <dgm:pt modelId="{D7CF4CF6-0FAE-4365-9779-F2CACB54FE9B}" type="pres">
      <dgm:prSet presAssocID="{A082F7ED-D857-444E-9CE5-2FEE05E26465}" presName="rootComposite" presStyleCnt="0"/>
      <dgm:spPr/>
    </dgm:pt>
    <dgm:pt modelId="{DEF7AD9B-BCD0-42BB-A64E-5C4ED87D8080}" type="pres">
      <dgm:prSet presAssocID="{A082F7ED-D857-444E-9CE5-2FEE05E26465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FFAE7C9F-F567-4CEC-AC3C-3785BF3BF30F}" type="pres">
      <dgm:prSet presAssocID="{A082F7ED-D857-444E-9CE5-2FEE05E26465}" presName="rootConnector" presStyleLbl="node2" presStyleIdx="1" presStyleCnt="2"/>
      <dgm:spPr/>
      <dgm:t>
        <a:bodyPr/>
        <a:lstStyle/>
        <a:p>
          <a:endParaRPr lang="tr-TR"/>
        </a:p>
      </dgm:t>
    </dgm:pt>
    <dgm:pt modelId="{40220A7C-C750-4CE5-8DBC-076DD5867D30}" type="pres">
      <dgm:prSet presAssocID="{A082F7ED-D857-444E-9CE5-2FEE05E26465}" presName="hierChild4" presStyleCnt="0"/>
      <dgm:spPr/>
    </dgm:pt>
    <dgm:pt modelId="{C0451BEC-64D5-44BD-98FB-B096BE1C4583}" type="pres">
      <dgm:prSet presAssocID="{A082F7ED-D857-444E-9CE5-2FEE05E26465}" presName="hierChild5" presStyleCnt="0"/>
      <dgm:spPr/>
    </dgm:pt>
    <dgm:pt modelId="{E0163546-6AC1-4AEC-A658-A177405B568E}" type="pres">
      <dgm:prSet presAssocID="{C47E4D74-0BB4-4C91-BDA6-B6BCE981BCD6}" presName="hierChild3" presStyleCnt="0"/>
      <dgm:spPr/>
    </dgm:pt>
  </dgm:ptLst>
  <dgm:cxnLst>
    <dgm:cxn modelId="{A4F26678-C5B1-4F88-B1ED-C9DADD80305B}" type="presOf" srcId="{A082F7ED-D857-444E-9CE5-2FEE05E26465}" destId="{DEF7AD9B-BCD0-42BB-A64E-5C4ED87D8080}" srcOrd="0" destOrd="0" presId="urn:microsoft.com/office/officeart/2005/8/layout/orgChart1"/>
    <dgm:cxn modelId="{7C5C2E54-3791-4692-ACBB-67E048CC9836}" srcId="{C47E4D74-0BB4-4C91-BDA6-B6BCE981BCD6}" destId="{BF6C1B16-96EE-4618-8E7C-B11F4182A4C9}" srcOrd="0" destOrd="0" parTransId="{BBEB5B1C-F86D-49D8-B93C-0693EC2DABA8}" sibTransId="{22FB7DB4-9102-48B6-A5C9-3F1006EBEB95}"/>
    <dgm:cxn modelId="{F603D736-87B3-4507-BC2C-253A39F50354}" type="presOf" srcId="{A082F7ED-D857-444E-9CE5-2FEE05E26465}" destId="{FFAE7C9F-F567-4CEC-AC3C-3785BF3BF30F}" srcOrd="1" destOrd="0" presId="urn:microsoft.com/office/officeart/2005/8/layout/orgChart1"/>
    <dgm:cxn modelId="{8180470A-A596-43B4-BDD6-56FAB3A3B0C5}" type="presOf" srcId="{3AE8C2A5-3FBE-4DC4-894D-1CCB412D1AB0}" destId="{67337F84-4911-4F40-B99A-094382C35C10}" srcOrd="0" destOrd="0" presId="urn:microsoft.com/office/officeart/2005/8/layout/orgChart1"/>
    <dgm:cxn modelId="{6AD2DF09-67D0-4044-A123-3F59F1D16FDC}" srcId="{C47E4D74-0BB4-4C91-BDA6-B6BCE981BCD6}" destId="{A082F7ED-D857-444E-9CE5-2FEE05E26465}" srcOrd="1" destOrd="0" parTransId="{3AE8C2A5-3FBE-4DC4-894D-1CCB412D1AB0}" sibTransId="{DF9866EF-F029-44D2-BFB1-3312B99EFC9C}"/>
    <dgm:cxn modelId="{696D4E94-45B4-440A-93B5-F0424F9DD7C7}" type="presOf" srcId="{BBEB5B1C-F86D-49D8-B93C-0693EC2DABA8}" destId="{98584309-D3FE-418D-930B-E71DDE0F546B}" srcOrd="0" destOrd="0" presId="urn:microsoft.com/office/officeart/2005/8/layout/orgChart1"/>
    <dgm:cxn modelId="{FF17DB91-1BEC-4659-BB8C-3DE968462837}" type="presOf" srcId="{C944385A-80DD-4F3B-89DB-6DFF3EA6E419}" destId="{6C315E4A-CC2A-489C-97F6-984EC2BACA08}" srcOrd="0" destOrd="0" presId="urn:microsoft.com/office/officeart/2005/8/layout/orgChart1"/>
    <dgm:cxn modelId="{B0780086-8146-40B9-BABA-50AC22E46D70}" srcId="{C944385A-80DD-4F3B-89DB-6DFF3EA6E419}" destId="{C47E4D74-0BB4-4C91-BDA6-B6BCE981BCD6}" srcOrd="0" destOrd="0" parTransId="{E7BFF020-0314-459A-B1BD-3474B5E5CBDC}" sibTransId="{EE6E771C-2474-4CA6-84D5-037CB708CA5A}"/>
    <dgm:cxn modelId="{F92EBD0D-8F87-4E09-B57A-75A22E14596B}" type="presOf" srcId="{BF6C1B16-96EE-4618-8E7C-B11F4182A4C9}" destId="{1382B7BD-709D-45B8-92CF-C0FFDE99570B}" srcOrd="1" destOrd="0" presId="urn:microsoft.com/office/officeart/2005/8/layout/orgChart1"/>
    <dgm:cxn modelId="{9E232A40-82A0-4561-9275-446675196E38}" type="presOf" srcId="{C47E4D74-0BB4-4C91-BDA6-B6BCE981BCD6}" destId="{3D4645F7-34BC-4B95-9C3F-576E1E5E4BBB}" srcOrd="0" destOrd="0" presId="urn:microsoft.com/office/officeart/2005/8/layout/orgChart1"/>
    <dgm:cxn modelId="{AAD68742-F8FC-49FC-9E19-0923B4314483}" type="presOf" srcId="{C47E4D74-0BB4-4C91-BDA6-B6BCE981BCD6}" destId="{6D689692-B287-40C1-9362-D1288E71EBE9}" srcOrd="1" destOrd="0" presId="urn:microsoft.com/office/officeart/2005/8/layout/orgChart1"/>
    <dgm:cxn modelId="{6BB6A24A-B529-434A-80CB-7D1CA214B044}" type="presOf" srcId="{BF6C1B16-96EE-4618-8E7C-B11F4182A4C9}" destId="{FDEEC648-1D08-4623-BBEE-687E88002819}" srcOrd="0" destOrd="0" presId="urn:microsoft.com/office/officeart/2005/8/layout/orgChart1"/>
    <dgm:cxn modelId="{0A69B10D-A4D2-44CD-9BEE-8185DFD62C14}" type="presParOf" srcId="{6C315E4A-CC2A-489C-97F6-984EC2BACA08}" destId="{12FBD2C2-5D24-46D3-9863-C687A915597B}" srcOrd="0" destOrd="0" presId="urn:microsoft.com/office/officeart/2005/8/layout/orgChart1"/>
    <dgm:cxn modelId="{D9D2220A-8B52-491A-AE1C-3488CD4719ED}" type="presParOf" srcId="{12FBD2C2-5D24-46D3-9863-C687A915597B}" destId="{B18BCD41-ECEC-4C94-AE0C-04718C1D84B5}" srcOrd="0" destOrd="0" presId="urn:microsoft.com/office/officeart/2005/8/layout/orgChart1"/>
    <dgm:cxn modelId="{0BC3786C-67BF-4C2C-BFA5-FB2D359C8F85}" type="presParOf" srcId="{B18BCD41-ECEC-4C94-AE0C-04718C1D84B5}" destId="{3D4645F7-34BC-4B95-9C3F-576E1E5E4BBB}" srcOrd="0" destOrd="0" presId="urn:microsoft.com/office/officeart/2005/8/layout/orgChart1"/>
    <dgm:cxn modelId="{CB8965B8-586A-4248-B07E-9E1285C865CC}" type="presParOf" srcId="{B18BCD41-ECEC-4C94-AE0C-04718C1D84B5}" destId="{6D689692-B287-40C1-9362-D1288E71EBE9}" srcOrd="1" destOrd="0" presId="urn:microsoft.com/office/officeart/2005/8/layout/orgChart1"/>
    <dgm:cxn modelId="{76DEFC94-FFDD-45C1-B7D0-1FA3DF9D0399}" type="presParOf" srcId="{12FBD2C2-5D24-46D3-9863-C687A915597B}" destId="{FCD16887-F0D9-476D-AE9C-0CE7EC299C5E}" srcOrd="1" destOrd="0" presId="urn:microsoft.com/office/officeart/2005/8/layout/orgChart1"/>
    <dgm:cxn modelId="{065818AD-5263-45D4-9F4C-829DE15D60BE}" type="presParOf" srcId="{FCD16887-F0D9-476D-AE9C-0CE7EC299C5E}" destId="{98584309-D3FE-418D-930B-E71DDE0F546B}" srcOrd="0" destOrd="0" presId="urn:microsoft.com/office/officeart/2005/8/layout/orgChart1"/>
    <dgm:cxn modelId="{AB695359-2197-4A82-A2E6-83343C92EF16}" type="presParOf" srcId="{FCD16887-F0D9-476D-AE9C-0CE7EC299C5E}" destId="{33AB84E5-939B-4074-8352-57C2A19FE171}" srcOrd="1" destOrd="0" presId="urn:microsoft.com/office/officeart/2005/8/layout/orgChart1"/>
    <dgm:cxn modelId="{DDC1D3A0-6C5F-492F-A0E1-5DA4C4B6C82B}" type="presParOf" srcId="{33AB84E5-939B-4074-8352-57C2A19FE171}" destId="{C07660F1-FBCE-44A2-BC35-C131A2CCCC0A}" srcOrd="0" destOrd="0" presId="urn:microsoft.com/office/officeart/2005/8/layout/orgChart1"/>
    <dgm:cxn modelId="{8DA35657-2272-412C-BC9F-E25D89662177}" type="presParOf" srcId="{C07660F1-FBCE-44A2-BC35-C131A2CCCC0A}" destId="{FDEEC648-1D08-4623-BBEE-687E88002819}" srcOrd="0" destOrd="0" presId="urn:microsoft.com/office/officeart/2005/8/layout/orgChart1"/>
    <dgm:cxn modelId="{DC6E8F66-EB66-43A2-9AE2-3DC063C81F38}" type="presParOf" srcId="{C07660F1-FBCE-44A2-BC35-C131A2CCCC0A}" destId="{1382B7BD-709D-45B8-92CF-C0FFDE99570B}" srcOrd="1" destOrd="0" presId="urn:microsoft.com/office/officeart/2005/8/layout/orgChart1"/>
    <dgm:cxn modelId="{5A010D1E-EA98-47B7-98C5-9F730B4F757A}" type="presParOf" srcId="{33AB84E5-939B-4074-8352-57C2A19FE171}" destId="{7F0DF974-E3F3-47DE-9B3D-6D12FC452844}" srcOrd="1" destOrd="0" presId="urn:microsoft.com/office/officeart/2005/8/layout/orgChart1"/>
    <dgm:cxn modelId="{735C315F-5D5F-442A-BADF-99610B937EDB}" type="presParOf" srcId="{33AB84E5-939B-4074-8352-57C2A19FE171}" destId="{EC84F7F0-F1F1-42BE-BF21-6A65DF0786DB}" srcOrd="2" destOrd="0" presId="urn:microsoft.com/office/officeart/2005/8/layout/orgChart1"/>
    <dgm:cxn modelId="{1EC4E7DA-FD22-486C-BCF4-4C46FD5187E1}" type="presParOf" srcId="{FCD16887-F0D9-476D-AE9C-0CE7EC299C5E}" destId="{67337F84-4911-4F40-B99A-094382C35C10}" srcOrd="2" destOrd="0" presId="urn:microsoft.com/office/officeart/2005/8/layout/orgChart1"/>
    <dgm:cxn modelId="{5125C0B8-2AF2-4560-98D3-D9365FF65374}" type="presParOf" srcId="{FCD16887-F0D9-476D-AE9C-0CE7EC299C5E}" destId="{623E0E32-21E8-48A4-AD83-30C4B541E69B}" srcOrd="3" destOrd="0" presId="urn:microsoft.com/office/officeart/2005/8/layout/orgChart1"/>
    <dgm:cxn modelId="{71F7ED2F-DDE5-48A7-896D-7A82FDC716DA}" type="presParOf" srcId="{623E0E32-21E8-48A4-AD83-30C4B541E69B}" destId="{D7CF4CF6-0FAE-4365-9779-F2CACB54FE9B}" srcOrd="0" destOrd="0" presId="urn:microsoft.com/office/officeart/2005/8/layout/orgChart1"/>
    <dgm:cxn modelId="{D54BAC67-D26F-4DDB-904F-41A3487306F4}" type="presParOf" srcId="{D7CF4CF6-0FAE-4365-9779-F2CACB54FE9B}" destId="{DEF7AD9B-BCD0-42BB-A64E-5C4ED87D8080}" srcOrd="0" destOrd="0" presId="urn:microsoft.com/office/officeart/2005/8/layout/orgChart1"/>
    <dgm:cxn modelId="{18C98254-493A-49F3-90DC-D1027F3241E0}" type="presParOf" srcId="{D7CF4CF6-0FAE-4365-9779-F2CACB54FE9B}" destId="{FFAE7C9F-F567-4CEC-AC3C-3785BF3BF30F}" srcOrd="1" destOrd="0" presId="urn:microsoft.com/office/officeart/2005/8/layout/orgChart1"/>
    <dgm:cxn modelId="{3DB7EBD0-AF91-40BC-BF58-1FCF669B13BE}" type="presParOf" srcId="{623E0E32-21E8-48A4-AD83-30C4B541E69B}" destId="{40220A7C-C750-4CE5-8DBC-076DD5867D30}" srcOrd="1" destOrd="0" presId="urn:microsoft.com/office/officeart/2005/8/layout/orgChart1"/>
    <dgm:cxn modelId="{D367D8D8-C61A-4143-A2D5-B14CBAC4BE97}" type="presParOf" srcId="{623E0E32-21E8-48A4-AD83-30C4B541E69B}" destId="{C0451BEC-64D5-44BD-98FB-B096BE1C4583}" srcOrd="2" destOrd="0" presId="urn:microsoft.com/office/officeart/2005/8/layout/orgChart1"/>
    <dgm:cxn modelId="{4360608A-F4E9-4241-90A6-9CEF67C88B3A}" type="presParOf" srcId="{12FBD2C2-5D24-46D3-9863-C687A915597B}" destId="{E0163546-6AC1-4AEC-A658-A177405B568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337F84-4911-4F40-B99A-094382C35C10}">
      <dsp:nvSpPr>
        <dsp:cNvPr id="0" name=""/>
        <dsp:cNvSpPr/>
      </dsp:nvSpPr>
      <dsp:spPr>
        <a:xfrm>
          <a:off x="3048000" y="1101259"/>
          <a:ext cx="1330356" cy="4617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888"/>
              </a:lnTo>
              <a:lnTo>
                <a:pt x="1330356" y="230888"/>
              </a:lnTo>
              <a:lnTo>
                <a:pt x="1330356" y="46177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84309-D3FE-418D-930B-E71DDE0F546B}">
      <dsp:nvSpPr>
        <dsp:cNvPr id="0" name=""/>
        <dsp:cNvSpPr/>
      </dsp:nvSpPr>
      <dsp:spPr>
        <a:xfrm>
          <a:off x="1717643" y="1101259"/>
          <a:ext cx="1330356" cy="461776"/>
        </a:xfrm>
        <a:custGeom>
          <a:avLst/>
          <a:gdLst/>
          <a:ahLst/>
          <a:cxnLst/>
          <a:rect l="0" t="0" r="0" b="0"/>
          <a:pathLst>
            <a:path>
              <a:moveTo>
                <a:pt x="1330356" y="0"/>
              </a:moveTo>
              <a:lnTo>
                <a:pt x="1330356" y="230888"/>
              </a:lnTo>
              <a:lnTo>
                <a:pt x="0" y="230888"/>
              </a:lnTo>
              <a:lnTo>
                <a:pt x="0" y="461776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4645F7-34BC-4B95-9C3F-576E1E5E4BBB}">
      <dsp:nvSpPr>
        <dsp:cNvPr id="0" name=""/>
        <dsp:cNvSpPr/>
      </dsp:nvSpPr>
      <dsp:spPr>
        <a:xfrm>
          <a:off x="1948532" y="1791"/>
          <a:ext cx="2198935" cy="10994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err="1" smtClean="0"/>
            <a:t>Soybağı</a:t>
          </a:r>
          <a:r>
            <a:rPr lang="tr-TR" sz="5300" kern="1200" dirty="0" smtClean="0"/>
            <a:t> </a:t>
          </a:r>
          <a:endParaRPr lang="tr-TR" sz="5300" kern="1200" dirty="0"/>
        </a:p>
      </dsp:txBody>
      <dsp:txXfrm>
        <a:off x="1948532" y="1791"/>
        <a:ext cx="2198935" cy="1099467"/>
      </dsp:txXfrm>
    </dsp:sp>
    <dsp:sp modelId="{FDEEC648-1D08-4623-BBEE-687E88002819}">
      <dsp:nvSpPr>
        <dsp:cNvPr id="0" name=""/>
        <dsp:cNvSpPr/>
      </dsp:nvSpPr>
      <dsp:spPr>
        <a:xfrm>
          <a:off x="618176" y="1563036"/>
          <a:ext cx="2198935" cy="10994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Doğal</a:t>
          </a:r>
          <a:endParaRPr lang="tr-TR" sz="5300" kern="1200" dirty="0"/>
        </a:p>
      </dsp:txBody>
      <dsp:txXfrm>
        <a:off x="618176" y="1563036"/>
        <a:ext cx="2198935" cy="1099467"/>
      </dsp:txXfrm>
    </dsp:sp>
    <dsp:sp modelId="{DEF7AD9B-BCD0-42BB-A64E-5C4ED87D8080}">
      <dsp:nvSpPr>
        <dsp:cNvPr id="0" name=""/>
        <dsp:cNvSpPr/>
      </dsp:nvSpPr>
      <dsp:spPr>
        <a:xfrm>
          <a:off x="3278888" y="1563036"/>
          <a:ext cx="2198935" cy="10994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655" tIns="33655" rIns="33655" bIns="33655" numCol="1" spcCol="1270" anchor="ctr" anchorCtr="0">
          <a:noAutofit/>
        </a:bodyPr>
        <a:lstStyle/>
        <a:p>
          <a:pPr lvl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dirty="0" smtClean="0"/>
            <a:t>Yapay </a:t>
          </a:r>
          <a:endParaRPr lang="tr-TR" sz="5300" kern="1200" dirty="0"/>
        </a:p>
      </dsp:txBody>
      <dsp:txXfrm>
        <a:off x="3278888" y="1563036"/>
        <a:ext cx="2198935" cy="1099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A79FAF-17FE-4BE9-9BC5-91CC924553B7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50A27CA-C6FC-40AD-8678-777B813C4F7B}" type="datetimeFigureOut">
              <a:rPr lang="tr-TR" smtClean="0"/>
              <a:pPr/>
              <a:t>28.04.2020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AİLE HUKUKU-9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SOYBAĞI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2943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sz="3200" dirty="0" smtClean="0"/>
              <a:t>Çocuğun ana rahmine evlilikten önce veya ayrı yaşama sırasında düşmüş olması 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/>
              <a:t>180 günden önce doğarsa başka kanıt aranmaz. </a:t>
            </a:r>
          </a:p>
          <a:p>
            <a:pPr marL="114300" indent="0">
              <a:buNone/>
            </a:pPr>
            <a:r>
              <a:rPr lang="tr-TR" dirty="0" smtClean="0"/>
              <a:t>Ayrı yaşamanın kanıtlanması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6003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Soybağının</a:t>
            </a:r>
            <a:r>
              <a:rPr lang="tr-TR" dirty="0" smtClean="0"/>
              <a:t> reddi davası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1. Koca </a:t>
            </a:r>
          </a:p>
          <a:p>
            <a:r>
              <a:rPr lang="tr-TR" dirty="0" smtClean="0"/>
              <a:t>2. Diğer ilgililer( Kocanın altsoyu, ana ve babası) </a:t>
            </a:r>
          </a:p>
          <a:p>
            <a:r>
              <a:rPr lang="tr-TR" dirty="0" smtClean="0"/>
              <a:t>3. Çocuk 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Koca öğrenmeden itibaren 1 yıl, doğumdan itibaren 5 yıl  içinde açabilir. </a:t>
            </a:r>
          </a:p>
          <a:p>
            <a:pPr marL="114300" indent="0">
              <a:buNone/>
            </a:pPr>
            <a:r>
              <a:rPr lang="tr-TR" dirty="0" smtClean="0"/>
              <a:t>Çocuk ergin olduktan sonra 1 yıl içinde açabilir.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Diğer ilgililer</a:t>
            </a:r>
          </a:p>
          <a:p>
            <a:pPr marL="114300" indent="0">
              <a:buNone/>
            </a:pPr>
            <a:r>
              <a:rPr lang="tr-TR" dirty="0" smtClean="0"/>
              <a:t> 1 yıl içinde açabilir. </a:t>
            </a:r>
          </a:p>
          <a:p>
            <a:pPr marL="114300" indent="0">
              <a:buNone/>
            </a:pPr>
            <a:r>
              <a:rPr lang="tr-TR" dirty="0" smtClean="0"/>
              <a:t>Doğumdan itibaren sonuç doğurur.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79269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Evlilik dışında baba ile </a:t>
            </a:r>
            <a:r>
              <a:rPr lang="tr-TR" dirty="0" err="1" smtClean="0"/>
              <a:t>Soybağının</a:t>
            </a:r>
            <a:r>
              <a:rPr lang="tr-TR" dirty="0" smtClean="0"/>
              <a:t> Kurulması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77240" lvl="2" indent="0">
              <a:buNone/>
            </a:pPr>
            <a:r>
              <a:rPr lang="tr-TR" sz="2800" dirty="0">
                <a:solidFill>
                  <a:srgbClr val="FF0000"/>
                </a:solidFill>
              </a:rPr>
              <a:t>2.Hukuki işlemle kurulma </a:t>
            </a:r>
          </a:p>
          <a:p>
            <a:pPr marL="777240" lvl="2" indent="0">
              <a:buNone/>
            </a:pPr>
            <a:r>
              <a:rPr lang="tr-TR" sz="2400" dirty="0"/>
              <a:t>a</a:t>
            </a:r>
            <a:r>
              <a:rPr lang="tr-TR" dirty="0"/>
              <a:t>) Tanıma </a:t>
            </a:r>
          </a:p>
          <a:p>
            <a:pPr marL="777240" lvl="2" indent="0">
              <a:buNone/>
            </a:pPr>
            <a:r>
              <a:rPr lang="tr-TR" dirty="0"/>
              <a:t>b)  Babalık Davası </a:t>
            </a:r>
          </a:p>
          <a:p>
            <a:pPr marL="777240" lvl="2" indent="0">
              <a:buNone/>
            </a:pPr>
            <a:r>
              <a:rPr lang="tr-TR" dirty="0"/>
              <a:t>c) </a:t>
            </a:r>
            <a:r>
              <a:rPr lang="tr-TR" dirty="0" smtClean="0"/>
              <a:t>  Evlat </a:t>
            </a:r>
            <a:r>
              <a:rPr lang="tr-TR" dirty="0"/>
              <a:t>edinme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63814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TANIMA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61523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b="1" dirty="0" smtClean="0"/>
              <a:t>Esasa İlişkin Şartlar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Tanıyanın baba olması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Çocuğun başka bir erkekle doğal soy bağının bulunmaması 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  <a:p>
            <a:pPr marL="571500" indent="-457200">
              <a:buAutoNum type="arabicPeriod" startAt="2"/>
            </a:pPr>
            <a:r>
              <a:rPr lang="tr-TR" b="1" dirty="0" smtClean="0"/>
              <a:t>Şekle İlişkin Şartlar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Nüfus memuruna yazılı başvuru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Mahkemeye yazılı başvuru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Resmi senet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Vasiyetname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Nüfus memurluğuna bildirilmesi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Nüfusa kayıt </a:t>
            </a:r>
          </a:p>
          <a:p>
            <a:pPr marL="114300" indent="0">
              <a:buNone/>
            </a:pP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dirty="0" smtClean="0"/>
          </a:p>
          <a:p>
            <a:pPr>
              <a:buFont typeface="Wingdings" panose="05000000000000000000" pitchFamily="2" charset="2"/>
              <a:buChar char="ü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7227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Tanımanın Hükümsüzlüğü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b="1" dirty="0" smtClean="0"/>
              <a:t>Butlan </a:t>
            </a:r>
            <a:r>
              <a:rPr lang="tr-TR" dirty="0" smtClean="0"/>
              <a:t>: Esasa/ şekle  ilişkin şartlar eksikse 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Tanımanın İptali : </a:t>
            </a:r>
          </a:p>
          <a:p>
            <a:pPr marL="11430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   </a:t>
            </a:r>
            <a:r>
              <a:rPr lang="tr-TR" dirty="0" smtClean="0"/>
              <a:t>  Davacı tanıyanın baba olmadığını kanıtlamak zorundadır.</a:t>
            </a:r>
          </a:p>
          <a:p>
            <a:pPr marL="114300" indent="0">
              <a:buNone/>
            </a:pPr>
            <a:r>
              <a:rPr lang="tr-TR" dirty="0" smtClean="0"/>
              <a:t>1/ 5 yıllık süre içinde dava açılmalıdır.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324990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BABALIK DAVASI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09254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dirty="0" err="1" smtClean="0"/>
              <a:t>Soybağının</a:t>
            </a:r>
            <a:r>
              <a:rPr lang="tr-TR" dirty="0" smtClean="0"/>
              <a:t> kurulması </a:t>
            </a:r>
          </a:p>
          <a:p>
            <a:pPr marL="571500" indent="-457200">
              <a:buAutoNum type="arabicPeriod"/>
            </a:pPr>
            <a:r>
              <a:rPr lang="tr-TR" dirty="0" smtClean="0"/>
              <a:t>Nafaka </a:t>
            </a:r>
          </a:p>
          <a:p>
            <a:pPr marL="571500" indent="-457200">
              <a:buAutoNum type="arabicPeriod"/>
            </a:pPr>
            <a:r>
              <a:rPr lang="tr-TR" dirty="0" smtClean="0"/>
              <a:t>Doğum giderlerinin istenmesi</a:t>
            </a:r>
          </a:p>
          <a:p>
            <a:pPr marL="571500" indent="-457200">
              <a:buAutoNum type="arabicPeriod"/>
            </a:pPr>
            <a:r>
              <a:rPr lang="tr-TR" dirty="0" smtClean="0"/>
              <a:t>Geçim giderleri</a:t>
            </a:r>
          </a:p>
          <a:p>
            <a:pPr marL="571500" indent="-457200">
              <a:buAutoNum type="arabicPeriod"/>
            </a:pPr>
            <a:r>
              <a:rPr lang="tr-TR" dirty="0" smtClean="0"/>
              <a:t>Gebelik ve doğumun gerektirdiği </a:t>
            </a:r>
            <a:r>
              <a:rPr lang="tr-TR" smtClean="0"/>
              <a:t>diğer giderler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99615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SOYBAĞININ HÜKÜMLERİ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6017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Velayete bağlı olmayan hükümleri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A) Çocuk – Ana Babanın Karşılıklı Yükümleri</a:t>
            </a:r>
          </a:p>
          <a:p>
            <a:pPr marL="571500" indent="-457200">
              <a:buAutoNum type="alphaLcParenR"/>
            </a:pPr>
            <a:r>
              <a:rPr lang="tr-TR" dirty="0" smtClean="0"/>
              <a:t>Karşılıklı yardımlaşma</a:t>
            </a:r>
          </a:p>
          <a:p>
            <a:pPr marL="571500" indent="-457200">
              <a:buAutoNum type="alphaLcParenR"/>
            </a:pPr>
            <a:r>
              <a:rPr lang="tr-TR" dirty="0" smtClean="0"/>
              <a:t>Saygı ve anlayış gösterme</a:t>
            </a:r>
          </a:p>
          <a:p>
            <a:pPr marL="571500" indent="-457200">
              <a:buAutoNum type="alphaLcParenR"/>
            </a:pPr>
            <a:r>
              <a:rPr lang="tr-TR" dirty="0" smtClean="0"/>
              <a:t>Ailenin onurunu gözetme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Bu yükümlülüklerin yerine getirilmemesi dava ve cebri icra konusu yapılamaz. </a:t>
            </a:r>
          </a:p>
          <a:p>
            <a:pPr marL="114300" indent="0">
              <a:buNone/>
            </a:pPr>
            <a:r>
              <a:rPr lang="tr-TR" dirty="0" smtClean="0"/>
              <a:t>Mirasçılıktan çıkarma nedeni olarak kullanılabilir.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623250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Soybağı</a:t>
            </a:r>
            <a:r>
              <a:rPr lang="tr-TR" dirty="0" smtClean="0"/>
              <a:t> Nedir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Geniş anlamda </a:t>
            </a:r>
            <a:r>
              <a:rPr lang="tr-TR" dirty="0" err="1" smtClean="0"/>
              <a:t>soybağı</a:t>
            </a:r>
            <a:r>
              <a:rPr lang="tr-TR" dirty="0" smtClean="0"/>
              <a:t> ; bir kişi ile üstsoyu arasındaki biyolojik ve doğal bağlantıyı anlatır. </a:t>
            </a:r>
          </a:p>
          <a:p>
            <a:r>
              <a:rPr lang="tr-TR" dirty="0" smtClean="0"/>
              <a:t>Dar anlamda </a:t>
            </a:r>
            <a:r>
              <a:rPr lang="tr-TR" dirty="0" err="1" smtClean="0"/>
              <a:t>soybağı</a:t>
            </a:r>
            <a:r>
              <a:rPr lang="tr-TR" dirty="0" smtClean="0"/>
              <a:t> ; çocuk ile ana ve baba  arasındaki bağlantı anlamında kullanılır. 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xmlns="" val="3674359178"/>
              </p:ext>
            </p:extLst>
          </p:nvPr>
        </p:nvGraphicFramePr>
        <p:xfrm>
          <a:off x="899592" y="3284984"/>
          <a:ext cx="6096000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7422734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B) Çocuğun Durumu</a:t>
            </a:r>
            <a:endParaRPr lang="tr-TR" b="1" i="1" dirty="0" smtClean="0"/>
          </a:p>
          <a:p>
            <a:pPr marL="114300" indent="0">
              <a:buNone/>
            </a:pPr>
            <a:r>
              <a:rPr lang="tr-TR" b="1" i="1" dirty="0" smtClean="0"/>
              <a:t>1. </a:t>
            </a:r>
            <a:r>
              <a:rPr lang="tr-TR" b="1" dirty="0" smtClean="0"/>
              <a:t>Soyadı</a:t>
            </a:r>
            <a:r>
              <a:rPr lang="tr-TR" b="1" i="1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 : </a:t>
            </a:r>
            <a:r>
              <a:rPr lang="tr-TR" dirty="0" smtClean="0"/>
              <a:t>Ana baba evli ise ailenin değilse annenin soyadını taşır. </a:t>
            </a:r>
          </a:p>
          <a:p>
            <a:pPr marL="114300" indent="0">
              <a:buNone/>
            </a:pPr>
            <a:r>
              <a:rPr lang="tr-TR" b="1" dirty="0" smtClean="0"/>
              <a:t>2. Vatandaşlık : </a:t>
            </a:r>
            <a:r>
              <a:rPr lang="tr-TR" dirty="0" smtClean="0"/>
              <a:t> Türk vatandaşı ana </a:t>
            </a:r>
            <a:r>
              <a:rPr lang="tr-TR" dirty="0" err="1" smtClean="0"/>
              <a:t>vey</a:t>
            </a:r>
            <a:r>
              <a:rPr lang="tr-TR" dirty="0" smtClean="0"/>
              <a:t> babadan doğan çocuk Türk vatandaşıdır. Türk vatandaşı ana ile yabancı babadan  doğan çocuk Türk vatandaşıdır. Türk baba ile yabancı anadan  evlilik dışı doğan çocuk baba ile </a:t>
            </a:r>
            <a:r>
              <a:rPr lang="tr-TR" dirty="0" err="1" smtClean="0"/>
              <a:t>soybağı</a:t>
            </a:r>
            <a:r>
              <a:rPr lang="tr-TR" dirty="0" smtClean="0"/>
              <a:t> kurulduktan sonra Türk vatandaşı olur. </a:t>
            </a:r>
          </a:p>
          <a:p>
            <a:pPr marL="114300" indent="0">
              <a:buNone/>
            </a:pPr>
            <a:r>
              <a:rPr lang="tr-TR" b="1" dirty="0" smtClean="0"/>
              <a:t>3. Mirasçılık : </a:t>
            </a:r>
            <a:r>
              <a:rPr lang="tr-TR" dirty="0" smtClean="0"/>
              <a:t> Çocuk ana babasının 1. dereceden yasal mirasçısıdır. </a:t>
            </a:r>
          </a:p>
          <a:p>
            <a:pPr marL="114300" indent="0">
              <a:buNone/>
            </a:pPr>
            <a:r>
              <a:rPr lang="tr-TR" b="1" dirty="0" smtClean="0"/>
              <a:t>4. Velayet :  </a:t>
            </a:r>
            <a:r>
              <a:rPr lang="tr-TR" dirty="0" smtClean="0"/>
              <a:t> Evlilik içinde ortaktır. Evlilik dışında doğan çocuk için anne velidir. Evlilik sona ermişse mahkeme kararı ile belirlenir. </a:t>
            </a:r>
            <a:endParaRPr lang="tr-TR" b="1" dirty="0" smtClean="0"/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52105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 smtClean="0">
                <a:solidFill>
                  <a:srgbClr val="FF0000"/>
                </a:solidFill>
              </a:rPr>
              <a:t>C) Çocuk ile kişisel ilişki kurulması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Ana Baba ile Kişisel İlişki Kurulması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	</a:t>
            </a:r>
            <a:r>
              <a:rPr lang="tr-TR" dirty="0"/>
              <a:t> </a:t>
            </a:r>
            <a:r>
              <a:rPr lang="tr-TR" dirty="0" smtClean="0"/>
              <a:t>Kişisel ilişki nedeniyle çocuğun huzurunun tehlikeye girmesi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 Diğerinin çocukla kişisel ilişkisini zedelemesi, eğitilmesi ve geliştirilmesini engellemesi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Ana babanın çocukla ciddi  biçimde ilgilenmemesi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dirty="0" smtClean="0"/>
              <a:t>Diğer önemli sebeplerin varlığı halinde kişisel ilişki kurulması talebini reddedebilir, kaldırabilir ya da sınırlayabilir.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17974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tr-TR" dirty="0">
                <a:solidFill>
                  <a:srgbClr val="FF0000"/>
                </a:solidFill>
              </a:rPr>
              <a:t>C) Çocuk ile kişisel ilişki kurulması </a:t>
            </a:r>
          </a:p>
          <a:p>
            <a:pPr marL="114300" indent="0">
              <a:buNone/>
            </a:pPr>
            <a:r>
              <a:rPr lang="tr-TR" b="1" dirty="0" smtClean="0"/>
              <a:t>2. Üçüncü Kişilerle Kişisel </a:t>
            </a:r>
            <a:r>
              <a:rPr lang="tr-TR" b="1" dirty="0"/>
              <a:t>İlişki Kurulması </a:t>
            </a:r>
            <a:endParaRPr lang="tr-TR" b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 smtClean="0"/>
              <a:t>Olağanüstü haller var ise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 smtClean="0"/>
              <a:t>Çocuğun menfaatine uygun ise </a:t>
            </a:r>
          </a:p>
          <a:p>
            <a:pPr marL="114300" indent="0">
              <a:buNone/>
            </a:pPr>
            <a:r>
              <a:rPr lang="tr-TR" b="1" dirty="0" smtClean="0"/>
              <a:t>Üçüncü kişilere özellikle hısımlara kişisel ilişki kurma hakkı tanınabilir. </a:t>
            </a:r>
          </a:p>
          <a:p>
            <a:pPr>
              <a:buFont typeface="Wingdings" panose="05000000000000000000" pitchFamily="2" charset="2"/>
              <a:buChar char="ü"/>
            </a:pPr>
            <a:endParaRPr lang="tr-TR" b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49256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620688"/>
            <a:ext cx="7620000" cy="5688632"/>
          </a:xfrm>
        </p:spPr>
        <p:txBody>
          <a:bodyPr/>
          <a:lstStyle/>
          <a:p>
            <a:pPr marL="11430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D) Ana babanın Durumu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Çocuğun bakımı  ve Eğitimi </a:t>
            </a:r>
          </a:p>
          <a:p>
            <a:pPr marL="571500" indent="-457200">
              <a:buAutoNum type="arabicPeriod"/>
            </a:pPr>
            <a:r>
              <a:rPr lang="tr-TR" b="1" dirty="0" smtClean="0"/>
              <a:t>Bakım ve eğitim giderlerinin karşılanması  : </a:t>
            </a:r>
            <a:r>
              <a:rPr lang="tr-TR" dirty="0" smtClean="0"/>
              <a:t>Çocuğun  ergin olmasına kadar devam eder. Eğitimi devam ediyorsa eğitimi bitinceye kadar devam eder. </a:t>
            </a:r>
          </a:p>
          <a:p>
            <a:pPr marL="114300" indent="0">
              <a:buNone/>
            </a:pPr>
            <a:r>
              <a:rPr lang="tr-TR" sz="2400" b="1" u="sng" dirty="0"/>
              <a:t> </a:t>
            </a:r>
            <a:r>
              <a:rPr lang="tr-TR" sz="2400" b="1" u="sng" dirty="0" smtClean="0"/>
              <a:t>Nafaka : </a:t>
            </a:r>
          </a:p>
          <a:p>
            <a:pPr marL="114300" indent="0">
              <a:buNone/>
            </a:pPr>
            <a:r>
              <a:rPr lang="tr-TR" sz="2400" dirty="0" smtClean="0"/>
              <a:t>Ana/ baba hayat şartları ve ödeme güçleri oranında nafaka miktarı belirlenir. </a:t>
            </a:r>
          </a:p>
          <a:p>
            <a:pPr marL="114300" indent="0">
              <a:buNone/>
            </a:pPr>
            <a:r>
              <a:rPr lang="tr-TR" sz="2400" dirty="0" smtClean="0"/>
              <a:t>Durumun değişmesi halinde nafakanın yeniden belirlenmesi istenebilir.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157997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Kaynaklar</a:t>
            </a:r>
            <a:endParaRPr lang="tr-TR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Turgut </a:t>
            </a:r>
            <a:r>
              <a:rPr lang="tr-TR" dirty="0" err="1" smtClean="0"/>
              <a:t>Akıntürk</a:t>
            </a:r>
            <a:r>
              <a:rPr lang="tr-TR" dirty="0" smtClean="0"/>
              <a:t> Aile Hukuku, Seçkin Yay. </a:t>
            </a:r>
          </a:p>
          <a:p>
            <a:pPr>
              <a:buNone/>
            </a:pPr>
            <a:r>
              <a:rPr lang="tr-TR" dirty="0" smtClean="0"/>
              <a:t>Çocuk Hakları Sözleşmesi 14. Genel Yorum </a:t>
            </a:r>
          </a:p>
          <a:p>
            <a:pPr>
              <a:buNone/>
            </a:pPr>
            <a:r>
              <a:rPr lang="tr-TR" dirty="0" err="1" smtClean="0"/>
              <a:t>Ian</a:t>
            </a:r>
            <a:r>
              <a:rPr lang="tr-TR" dirty="0" smtClean="0"/>
              <a:t> </a:t>
            </a:r>
            <a:r>
              <a:rPr lang="tr-TR" dirty="0" err="1" smtClean="0"/>
              <a:t>McEwan</a:t>
            </a:r>
            <a:r>
              <a:rPr lang="tr-TR" dirty="0" smtClean="0"/>
              <a:t>, Çocuk Yasası </a:t>
            </a:r>
          </a:p>
          <a:p>
            <a:pPr>
              <a:buNone/>
            </a:pPr>
            <a:r>
              <a:rPr lang="tr-TR" dirty="0" smtClean="0"/>
              <a:t>Örnek Sosyal İnceleme Raporları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Sahih( Düzgün) – Gayri sahih nesep ( Düzgün olmayan)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b="1" dirty="0" smtClean="0"/>
              <a:t>Sahih Nesep </a:t>
            </a:r>
          </a:p>
          <a:p>
            <a:pPr marL="571500" indent="-457200">
              <a:buAutoNum type="arabicPeriod"/>
            </a:pPr>
            <a:r>
              <a:rPr lang="tr-TR" dirty="0" smtClean="0"/>
              <a:t>Evlilik içinde doğmuş / ana rahmine düşmüş ise </a:t>
            </a:r>
          </a:p>
          <a:p>
            <a:pPr marL="571500" indent="-457200">
              <a:buAutoNum type="arabicPeriod"/>
            </a:pPr>
            <a:r>
              <a:rPr lang="tr-TR" dirty="0" smtClean="0"/>
              <a:t>Nesebin  düzeltilmesi </a:t>
            </a:r>
          </a:p>
          <a:p>
            <a:pPr marL="571500" indent="-457200">
              <a:buAutoNum type="arabicPeriod"/>
            </a:pPr>
            <a:r>
              <a:rPr lang="tr-TR" dirty="0" smtClean="0"/>
              <a:t>Evlatlık ilişkisi </a:t>
            </a:r>
          </a:p>
          <a:p>
            <a:pPr marL="114300" indent="0">
              <a:buNone/>
            </a:pPr>
            <a:r>
              <a:rPr lang="tr-TR" b="1" dirty="0"/>
              <a:t> </a:t>
            </a:r>
            <a:r>
              <a:rPr lang="tr-TR" b="1" dirty="0" err="1" smtClean="0"/>
              <a:t>Gayrısahih</a:t>
            </a:r>
            <a:r>
              <a:rPr lang="tr-TR" b="1" dirty="0" smtClean="0"/>
              <a:t> nesep </a:t>
            </a:r>
          </a:p>
          <a:p>
            <a:pPr marL="571500" indent="-457200">
              <a:buAutoNum type="arabicPeriod"/>
            </a:pPr>
            <a:r>
              <a:rPr lang="tr-TR" dirty="0" smtClean="0"/>
              <a:t>Çocukla ana baba arasındaki ilişkinin doğumla kurulmamış olması </a:t>
            </a:r>
          </a:p>
          <a:p>
            <a:pPr marL="114300" indent="0">
              <a:buNone/>
            </a:pPr>
            <a:r>
              <a:rPr lang="tr-TR" b="1" dirty="0"/>
              <a:t> </a:t>
            </a:r>
            <a:r>
              <a:rPr lang="tr-TR" b="1" dirty="0" smtClean="0"/>
              <a:t>Anayasa Mahkemesi tarafından iptal sonucu ortadan kalkmıştır. </a:t>
            </a:r>
          </a:p>
          <a:p>
            <a:pPr marL="114300" indent="0">
              <a:buNone/>
            </a:pPr>
            <a:r>
              <a:rPr lang="tr-TR" b="1" dirty="0" smtClean="0"/>
              <a:t>Yeni TMK Da evlilik içi ve dışı çocuk arasında hiçbir ayırım kalmamıştır.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xmlns="" val="3705636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SOYBAĞININ KAYNAKLARI 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2596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Soy bağının anne ile kurulması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buAutoNum type="arabicPeriod"/>
            </a:pPr>
            <a:r>
              <a:rPr lang="tr-TR" b="1" dirty="0" smtClean="0"/>
              <a:t>Doğumla  </a:t>
            </a:r>
          </a:p>
          <a:p>
            <a:pPr marL="114300" indent="0">
              <a:buNone/>
            </a:pPr>
            <a:r>
              <a:rPr lang="tr-TR" dirty="0" smtClean="0"/>
              <a:t>Ana ile çocuk arasında doğal olarak kurulur. Çocuğu doğuran kadın annesidir.  </a:t>
            </a:r>
          </a:p>
          <a:p>
            <a:pPr marL="114300" indent="0">
              <a:buNone/>
            </a:pPr>
            <a:endParaRPr lang="tr-TR" dirty="0" smtClean="0"/>
          </a:p>
          <a:p>
            <a:pPr marL="571500" indent="-457200">
              <a:buAutoNum type="arabicPeriod" startAt="2"/>
            </a:pPr>
            <a:r>
              <a:rPr lang="tr-TR" dirty="0" smtClean="0"/>
              <a:t>Evlat edinme ile ;</a:t>
            </a:r>
          </a:p>
          <a:p>
            <a:pPr marL="114300" indent="0">
              <a:buNone/>
            </a:pPr>
            <a:r>
              <a:rPr lang="tr-TR" dirty="0" smtClean="0"/>
              <a:t>Bekar  ya da evli kadın    bir kimseyi evlat edinirse evlatlık ile o anda  </a:t>
            </a:r>
            <a:r>
              <a:rPr lang="tr-TR" dirty="0" err="1" smtClean="0"/>
              <a:t>soybağı</a:t>
            </a:r>
            <a:r>
              <a:rPr lang="tr-TR" dirty="0" smtClean="0"/>
              <a:t> kurulmuş olur. </a:t>
            </a:r>
            <a:endParaRPr lang="tr-TR" dirty="0"/>
          </a:p>
        </p:txBody>
      </p:sp>
      <p:pic>
        <p:nvPicPr>
          <p:cNvPr id="2055" name="Picture 7" descr="C:\Users\TOSHIBA\AppData\Local\Microsoft\Windows\Temporary Internet Files\Content.IE5\QRCJ9GEB\MP90040714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553399"/>
            <a:ext cx="3059832" cy="2039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6771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Soybağının</a:t>
            </a:r>
            <a:r>
              <a:rPr lang="tr-TR" dirty="0" smtClean="0"/>
              <a:t>  baba ile  kurulması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457200" algn="just">
              <a:buAutoNum type="arabicPeriod"/>
            </a:pPr>
            <a:r>
              <a:rPr lang="tr-TR" sz="2400" b="1" dirty="0" smtClean="0">
                <a:solidFill>
                  <a:srgbClr val="FF0000"/>
                </a:solidFill>
              </a:rPr>
              <a:t>Ana ile evlilik yoluyla kurulması </a:t>
            </a:r>
          </a:p>
          <a:p>
            <a:pPr marL="571500" indent="-457200" algn="just">
              <a:buAutoNum type="alphaLcParenR"/>
            </a:pPr>
            <a:r>
              <a:rPr lang="tr-TR" dirty="0" smtClean="0"/>
              <a:t>Doğum sırasında evli olma </a:t>
            </a:r>
            <a:endParaRPr lang="tr-TR" dirty="0"/>
          </a:p>
          <a:p>
            <a:pPr marL="114300" indent="0" algn="just">
              <a:buNone/>
            </a:pPr>
            <a:r>
              <a:rPr lang="tr-TR" dirty="0" smtClean="0"/>
              <a:t>Çocuğun doğduğu ya da ana rahmine düşmüş olduğu</a:t>
            </a:r>
          </a:p>
          <a:p>
            <a:pPr marL="114300" indent="0" algn="just">
              <a:buNone/>
            </a:pPr>
            <a:r>
              <a:rPr lang="tr-TR" dirty="0" smtClean="0"/>
              <a:t>anda ana ile evlilik ilişkisi var ise kocanın babalığı karine</a:t>
            </a:r>
          </a:p>
          <a:p>
            <a:pPr marL="114300" indent="0" algn="just">
              <a:buNone/>
            </a:pPr>
            <a:r>
              <a:rPr lang="tr-TR" dirty="0" smtClean="0"/>
              <a:t>Olarak kabul edilir.  </a:t>
            </a:r>
          </a:p>
          <a:p>
            <a:r>
              <a:rPr lang="tr-TR" dirty="0"/>
              <a:t>Çocuğun doğduğu ya da ana rahmine düştüğü anda ana ile babanın evlilik ilişkisi içinde bulunmasıdır. </a:t>
            </a:r>
          </a:p>
          <a:p>
            <a:r>
              <a:rPr lang="tr-TR" dirty="0"/>
              <a:t>Evliliğin sona ermesinden sonra  300 gün içinde doğan çocuğun da babası kocadır.  </a:t>
            </a:r>
          </a:p>
          <a:p>
            <a:r>
              <a:rPr lang="tr-TR" dirty="0"/>
              <a:t>Evlilik devam ederken doğan çocuğun babası kocadır. 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/>
              <a:t>İstisna : Ananın 300 gün içinde evlenmiş ve çocuğunun olması </a:t>
            </a:r>
          </a:p>
          <a:p>
            <a:pPr marL="114300" indent="0">
              <a:buNone/>
            </a:pPr>
            <a:r>
              <a:rPr lang="tr-TR" dirty="0"/>
              <a:t>	   Ananın 300 gün içinde iki çocuk doğurması </a:t>
            </a:r>
          </a:p>
          <a:p>
            <a:pPr marL="114300" indent="0" algn="just">
              <a:buNone/>
            </a:pP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1798" y="1268760"/>
            <a:ext cx="1225402" cy="184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782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Soybağının</a:t>
            </a:r>
            <a:r>
              <a:rPr lang="tr-TR" dirty="0" smtClean="0"/>
              <a:t>  baba ile  kurulması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457200" algn="just">
              <a:buAutoNum type="arabicPeriod"/>
            </a:pPr>
            <a:r>
              <a:rPr lang="tr-TR" sz="2400" b="1" dirty="0" smtClean="0">
                <a:solidFill>
                  <a:srgbClr val="FF0000"/>
                </a:solidFill>
              </a:rPr>
              <a:t>Doğumdan Sonra Evlenme</a:t>
            </a:r>
          </a:p>
          <a:p>
            <a:pPr marL="114300" indent="0">
              <a:buNone/>
            </a:pPr>
            <a:endParaRPr lang="tr-TR" sz="2400" b="1" dirty="0"/>
          </a:p>
          <a:p>
            <a:pPr marL="114300" indent="0">
              <a:buNone/>
            </a:pPr>
            <a:r>
              <a:rPr lang="tr-TR" sz="2400" dirty="0"/>
              <a:t> Evlilik dışında doğan çocuğun  ana ve babasının evlenmesi durumunda evlilik devam ederken doğmuş  çocuk gibi işlem görür. </a:t>
            </a:r>
          </a:p>
          <a:p>
            <a:pPr marL="114300" indent="0">
              <a:buNone/>
            </a:pPr>
            <a:endParaRPr lang="tr-TR" sz="2400" dirty="0"/>
          </a:p>
          <a:p>
            <a:pPr marL="114300" indent="0">
              <a:buNone/>
            </a:pPr>
            <a:r>
              <a:rPr lang="tr-TR" sz="2400" dirty="0"/>
              <a:t>Evlilik sırasında veya sonrasında  nüfus memuruna bildirmek zorundadır.  Önceden baba ile  babalık  davası ya da  tanıma yoluyla ilişki kurulmuş ise  nüfus memuru gerekli işlemleri yapar. </a:t>
            </a:r>
          </a:p>
          <a:p>
            <a:pPr marL="114300" indent="0">
              <a:buNone/>
            </a:pPr>
            <a:r>
              <a:rPr lang="tr-TR" sz="2400" b="1" dirty="0"/>
              <a:t> </a:t>
            </a:r>
            <a:r>
              <a:rPr lang="tr-TR" sz="2400" b="1" dirty="0">
                <a:solidFill>
                  <a:srgbClr val="FF0000"/>
                </a:solidFill>
              </a:rPr>
              <a:t>İtiraz  : Ana ve babanın yasal mirasçıları, bizzat çocuk, ve C. Savcısı itiraz edebilir. Babanın  gerçek baba olmadığını iddia eden ispat etmek zorundadır. </a:t>
            </a:r>
          </a:p>
          <a:p>
            <a:pPr marL="114300" indent="0" algn="just">
              <a:buNone/>
            </a:pPr>
            <a:endParaRPr lang="tr-TR" sz="2400" b="1" dirty="0" smtClean="0">
              <a:solidFill>
                <a:srgbClr val="FF0000"/>
              </a:solidFill>
            </a:endParaRPr>
          </a:p>
          <a:p>
            <a:pPr marL="571500" indent="-457200" algn="just">
              <a:buAutoNum type="arabicPeriod"/>
            </a:pPr>
            <a:endParaRPr lang="tr-TR" dirty="0" smtClean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1798" y="1268760"/>
            <a:ext cx="1225402" cy="184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9001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SOYBAĞININ REDDİ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19872" y="1124744"/>
            <a:ext cx="1883827" cy="234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3168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Çocuğun ana rahmine evlilik içinde düşmüş olması hali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Evlilik birliğinin kurulmasından itibaren 180 gün içinde doğmuş çocuk evlilik içinde ana rahmine düşmüş çocuk sayılır. </a:t>
            </a:r>
          </a:p>
          <a:p>
            <a:r>
              <a:rPr lang="tr-TR" dirty="0" smtClean="0"/>
              <a:t>Kocanın 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/>
              <a:t> </a:t>
            </a:r>
            <a:r>
              <a:rPr lang="tr-TR" dirty="0" smtClean="0"/>
              <a:t> Çocuğun kendisinden olmadığını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Fiili imkansızlık olduğunu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Çocuğun bu kocadan olmadığını kanıtlanması gerekir. </a:t>
            </a:r>
          </a:p>
          <a:p>
            <a:pPr marL="114300" indent="0">
              <a:buNone/>
            </a:pPr>
            <a:r>
              <a:rPr lang="tr-TR" dirty="0"/>
              <a:t> </a:t>
            </a:r>
            <a:r>
              <a:rPr lang="tr-TR" dirty="0" smtClean="0"/>
              <a:t>( Cinsel ilişkinin imkansız olması, illiyet bağının bulunmaması)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9059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1119</TotalTime>
  <Words>812</Words>
  <Application>Microsoft Office PowerPoint</Application>
  <PresentationFormat>Ekran Gösterisi (4:3)</PresentationFormat>
  <Paragraphs>133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Bitişiklik</vt:lpstr>
      <vt:lpstr>AİLE HUKUKU-9</vt:lpstr>
      <vt:lpstr>Soybağı Nedir </vt:lpstr>
      <vt:lpstr>Slayt 3</vt:lpstr>
      <vt:lpstr>SOYBAĞININ KAYNAKLARI </vt:lpstr>
      <vt:lpstr>Soy bağının anne ile kurulması </vt:lpstr>
      <vt:lpstr>Soybağının  baba ile  kurulması </vt:lpstr>
      <vt:lpstr>Soybağının  baba ile  kurulması </vt:lpstr>
      <vt:lpstr>SOYBAĞININ REDDİ</vt:lpstr>
      <vt:lpstr>1. Çocuğun ana rahmine evlilik içinde düşmüş olması hali </vt:lpstr>
      <vt:lpstr>2. Çocuğun ana rahmine evlilikten önce veya ayrı yaşama sırasında düşmüş olması </vt:lpstr>
      <vt:lpstr>Soybağının reddi davası </vt:lpstr>
      <vt:lpstr>2. Evlilik dışında baba ile Soybağının Kurulması </vt:lpstr>
      <vt:lpstr>TANIMA </vt:lpstr>
      <vt:lpstr>Şartları </vt:lpstr>
      <vt:lpstr>Tanımanın Hükümsüzlüğü  </vt:lpstr>
      <vt:lpstr>BABALIK DAVASI</vt:lpstr>
      <vt:lpstr>Sonuçları </vt:lpstr>
      <vt:lpstr>SOYBAĞININ HÜKÜMLERİ </vt:lpstr>
      <vt:lpstr>1. Velayete bağlı olmayan hükümleri</vt:lpstr>
      <vt:lpstr>Slayt 20</vt:lpstr>
      <vt:lpstr>Slayt 21</vt:lpstr>
      <vt:lpstr>Slayt 22</vt:lpstr>
      <vt:lpstr>Slayt 23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AİLE HUKUKU -2</dc:title>
  <dc:creator>TOSHIBA</dc:creator>
  <cp:lastModifiedBy>İrfan</cp:lastModifiedBy>
  <cp:revision>56</cp:revision>
  <dcterms:created xsi:type="dcterms:W3CDTF">2013-03-04T12:41:19Z</dcterms:created>
  <dcterms:modified xsi:type="dcterms:W3CDTF">2020-04-28T11:36:07Z</dcterms:modified>
</cp:coreProperties>
</file>