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4" r:id="rId19"/>
    <p:sldId id="275"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1D4FB2-7090-4866-8377-C6A241CAD785}"/>
              </a:ext>
            </a:extLst>
          </p:cNvPr>
          <p:cNvSpPr>
            <a:spLocks noGrp="1"/>
          </p:cNvSpPr>
          <p:nvPr>
            <p:ph type="ctrTitle"/>
          </p:nvPr>
        </p:nvSpPr>
        <p:spPr>
          <a:xfrm>
            <a:off x="1143000" y="1122363"/>
            <a:ext cx="6858000" cy="2387600"/>
          </a:xfrm>
        </p:spPr>
        <p:txBody>
          <a:bodyPr anchor="b"/>
          <a:lstStyle>
            <a:lvl1pPr algn="ctr">
              <a:defRPr sz="4500"/>
            </a:lvl1pPr>
          </a:lstStyle>
          <a:p>
            <a:r>
              <a:rPr lang="tr-TR"/>
              <a:t>Asıl başlık stilini düzenlemek için tıklayın</a:t>
            </a:r>
          </a:p>
        </p:txBody>
      </p:sp>
      <p:sp>
        <p:nvSpPr>
          <p:cNvPr id="3" name="Alt Başlık 2">
            <a:extLst>
              <a:ext uri="{FF2B5EF4-FFF2-40B4-BE49-F238E27FC236}">
                <a16:creationId xmlns:a16="http://schemas.microsoft.com/office/drawing/2014/main" id="{826E433A-2C8E-4C80-8B12-A96F16AA05DA}"/>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22CA2669-86B9-42C5-B99F-F1F257254DBA}"/>
              </a:ext>
            </a:extLst>
          </p:cNvPr>
          <p:cNvSpPr>
            <a:spLocks noGrp="1"/>
          </p:cNvSpPr>
          <p:nvPr>
            <p:ph type="dt" sz="half" idx="10"/>
          </p:nvPr>
        </p:nvSpPr>
        <p:spPr/>
        <p:txBody>
          <a:bodyPr/>
          <a:lstStyle/>
          <a:p>
            <a:fld id="{D9F75050-0E15-4C5B-92B0-66D068882F1F}" type="datetimeFigureOut">
              <a:rPr lang="tr-TR" smtClean="0"/>
              <a:t>1.05.2020</a:t>
            </a:fld>
            <a:endParaRPr lang="tr-TR"/>
          </a:p>
        </p:txBody>
      </p:sp>
      <p:sp>
        <p:nvSpPr>
          <p:cNvPr id="5" name="Alt Bilgi Yer Tutucusu 4">
            <a:extLst>
              <a:ext uri="{FF2B5EF4-FFF2-40B4-BE49-F238E27FC236}">
                <a16:creationId xmlns:a16="http://schemas.microsoft.com/office/drawing/2014/main" id="{86EF109D-629F-4190-A333-5984A683883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9ECE46F-C59A-4B7A-AADD-BF4FEECD2830}"/>
              </a:ext>
            </a:extLst>
          </p:cNvPr>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1385888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FD1EA7-9946-41E3-8634-FBF54FC597F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87D2F52D-5E35-4F6E-A15D-4AFA9BACFCB0}"/>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14346DE-431D-403D-8AFD-F77EE10BD6DD}"/>
              </a:ext>
            </a:extLst>
          </p:cNvPr>
          <p:cNvSpPr>
            <a:spLocks noGrp="1"/>
          </p:cNvSpPr>
          <p:nvPr>
            <p:ph type="dt" sz="half" idx="10"/>
          </p:nvPr>
        </p:nvSpPr>
        <p:spPr/>
        <p:txBody>
          <a:bodyPr/>
          <a:lstStyle/>
          <a:p>
            <a:fld id="{D9F75050-0E15-4C5B-92B0-66D068882F1F}" type="datetimeFigureOut">
              <a:rPr lang="tr-TR" smtClean="0"/>
              <a:t>1.05.2020</a:t>
            </a:fld>
            <a:endParaRPr lang="tr-TR"/>
          </a:p>
        </p:txBody>
      </p:sp>
      <p:sp>
        <p:nvSpPr>
          <p:cNvPr id="5" name="Alt Bilgi Yer Tutucusu 4">
            <a:extLst>
              <a:ext uri="{FF2B5EF4-FFF2-40B4-BE49-F238E27FC236}">
                <a16:creationId xmlns:a16="http://schemas.microsoft.com/office/drawing/2014/main" id="{66362C08-86C3-4D09-8216-E17A4AECB9A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C469620-291F-455E-A9ED-888B61401DDE}"/>
              </a:ext>
            </a:extLst>
          </p:cNvPr>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3179168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88CE631-0E16-428F-9F8D-F367370F982E}"/>
              </a:ext>
            </a:extLst>
          </p:cNvPr>
          <p:cNvSpPr>
            <a:spLocks noGrp="1"/>
          </p:cNvSpPr>
          <p:nvPr>
            <p:ph type="title" orient="vert"/>
          </p:nvPr>
        </p:nvSpPr>
        <p:spPr>
          <a:xfrm>
            <a:off x="6543675" y="365125"/>
            <a:ext cx="1971675"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6585009F-E3B1-40C1-8A1C-B1987DAB92DB}"/>
              </a:ext>
            </a:extLst>
          </p:cNvPr>
          <p:cNvSpPr>
            <a:spLocks noGrp="1"/>
          </p:cNvSpPr>
          <p:nvPr>
            <p:ph type="body" orient="vert" idx="1"/>
          </p:nvPr>
        </p:nvSpPr>
        <p:spPr>
          <a:xfrm>
            <a:off x="628650" y="365125"/>
            <a:ext cx="5800725"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E8D805B-97A7-44C0-A94F-4661F5D1E8CB}"/>
              </a:ext>
            </a:extLst>
          </p:cNvPr>
          <p:cNvSpPr>
            <a:spLocks noGrp="1"/>
          </p:cNvSpPr>
          <p:nvPr>
            <p:ph type="dt" sz="half" idx="10"/>
          </p:nvPr>
        </p:nvSpPr>
        <p:spPr/>
        <p:txBody>
          <a:bodyPr/>
          <a:lstStyle/>
          <a:p>
            <a:fld id="{D9F75050-0E15-4C5B-92B0-66D068882F1F}" type="datetimeFigureOut">
              <a:rPr lang="tr-TR" smtClean="0"/>
              <a:t>1.05.2020</a:t>
            </a:fld>
            <a:endParaRPr lang="tr-TR"/>
          </a:p>
        </p:txBody>
      </p:sp>
      <p:sp>
        <p:nvSpPr>
          <p:cNvPr id="5" name="Alt Bilgi Yer Tutucusu 4">
            <a:extLst>
              <a:ext uri="{FF2B5EF4-FFF2-40B4-BE49-F238E27FC236}">
                <a16:creationId xmlns:a16="http://schemas.microsoft.com/office/drawing/2014/main" id="{B928D7D7-A5D5-47F3-8784-E240878AD76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76F12A0-B466-4195-AF93-5407445A01CD}"/>
              </a:ext>
            </a:extLst>
          </p:cNvPr>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3083554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30AE560-8F5D-4306-8860-865390099A34}"/>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B1CAFB2-275C-4010-ABCA-5F830A79A1C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94BE4D7-1642-4C47-94BA-36C1E0F4088D}"/>
              </a:ext>
            </a:extLst>
          </p:cNvPr>
          <p:cNvSpPr>
            <a:spLocks noGrp="1"/>
          </p:cNvSpPr>
          <p:nvPr>
            <p:ph type="dt" sz="half" idx="10"/>
          </p:nvPr>
        </p:nvSpPr>
        <p:spPr/>
        <p:txBody>
          <a:bodyPr/>
          <a:lstStyle/>
          <a:p>
            <a:fld id="{D9F75050-0E15-4C5B-92B0-66D068882F1F}" type="datetimeFigureOut">
              <a:rPr lang="tr-TR" smtClean="0"/>
              <a:t>1.05.2020</a:t>
            </a:fld>
            <a:endParaRPr lang="tr-TR"/>
          </a:p>
        </p:txBody>
      </p:sp>
      <p:sp>
        <p:nvSpPr>
          <p:cNvPr id="5" name="Alt Bilgi Yer Tutucusu 4">
            <a:extLst>
              <a:ext uri="{FF2B5EF4-FFF2-40B4-BE49-F238E27FC236}">
                <a16:creationId xmlns:a16="http://schemas.microsoft.com/office/drawing/2014/main" id="{4100FA27-4295-4DE5-A7C7-69781849EE7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6104966-7144-418A-91A9-3F8A16413FA0}"/>
              </a:ext>
            </a:extLst>
          </p:cNvPr>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3156028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1B4A4E-4E85-4586-AD81-A3006462F226}"/>
              </a:ext>
            </a:extLst>
          </p:cNvPr>
          <p:cNvSpPr>
            <a:spLocks noGrp="1"/>
          </p:cNvSpPr>
          <p:nvPr>
            <p:ph type="title"/>
          </p:nvPr>
        </p:nvSpPr>
        <p:spPr>
          <a:xfrm>
            <a:off x="623888" y="1709739"/>
            <a:ext cx="7886700" cy="2852737"/>
          </a:xfrm>
        </p:spPr>
        <p:txBody>
          <a:bodyPr anchor="b"/>
          <a:lstStyle>
            <a:lvl1pPr>
              <a:defRPr sz="45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7C7526BB-5F10-4B79-8E93-17B13549C471}"/>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39D74588-32D3-440F-8473-6D0451C1C5AC}"/>
              </a:ext>
            </a:extLst>
          </p:cNvPr>
          <p:cNvSpPr>
            <a:spLocks noGrp="1"/>
          </p:cNvSpPr>
          <p:nvPr>
            <p:ph type="dt" sz="half" idx="10"/>
          </p:nvPr>
        </p:nvSpPr>
        <p:spPr/>
        <p:txBody>
          <a:bodyPr/>
          <a:lstStyle/>
          <a:p>
            <a:fld id="{D9F75050-0E15-4C5B-92B0-66D068882F1F}" type="datetimeFigureOut">
              <a:rPr lang="tr-TR" smtClean="0"/>
              <a:t>1.05.2020</a:t>
            </a:fld>
            <a:endParaRPr lang="tr-TR"/>
          </a:p>
        </p:txBody>
      </p:sp>
      <p:sp>
        <p:nvSpPr>
          <p:cNvPr id="5" name="Alt Bilgi Yer Tutucusu 4">
            <a:extLst>
              <a:ext uri="{FF2B5EF4-FFF2-40B4-BE49-F238E27FC236}">
                <a16:creationId xmlns:a16="http://schemas.microsoft.com/office/drawing/2014/main" id="{85FFE9F6-B9D8-4884-95B5-C6A4A461933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CDEC8CD-AD42-45E5-ABF5-73A1BFC2F40F}"/>
              </a:ext>
            </a:extLst>
          </p:cNvPr>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2066067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31D8701-47B0-4112-B7DF-1F2E45C96294}"/>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866B9D3-26E0-465E-8D70-66B6806D8291}"/>
              </a:ext>
            </a:extLst>
          </p:cNvPr>
          <p:cNvSpPr>
            <a:spLocks noGrp="1"/>
          </p:cNvSpPr>
          <p:nvPr>
            <p:ph sz="half" idx="1"/>
          </p:nvPr>
        </p:nvSpPr>
        <p:spPr>
          <a:xfrm>
            <a:off x="628650" y="1825625"/>
            <a:ext cx="38862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8A51243F-2BD6-44A4-88B8-75F0222A5AFE}"/>
              </a:ext>
            </a:extLst>
          </p:cNvPr>
          <p:cNvSpPr>
            <a:spLocks noGrp="1"/>
          </p:cNvSpPr>
          <p:nvPr>
            <p:ph sz="half" idx="2"/>
          </p:nvPr>
        </p:nvSpPr>
        <p:spPr>
          <a:xfrm>
            <a:off x="4629150" y="1825625"/>
            <a:ext cx="38862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397E9AD8-8B0B-45CA-A34C-686180DCB3C0}"/>
              </a:ext>
            </a:extLst>
          </p:cNvPr>
          <p:cNvSpPr>
            <a:spLocks noGrp="1"/>
          </p:cNvSpPr>
          <p:nvPr>
            <p:ph type="dt" sz="half" idx="10"/>
          </p:nvPr>
        </p:nvSpPr>
        <p:spPr/>
        <p:txBody>
          <a:bodyPr/>
          <a:lstStyle/>
          <a:p>
            <a:fld id="{D9F75050-0E15-4C5B-92B0-66D068882F1F}" type="datetimeFigureOut">
              <a:rPr lang="tr-TR" smtClean="0"/>
              <a:t>1.05.2020</a:t>
            </a:fld>
            <a:endParaRPr lang="tr-TR"/>
          </a:p>
        </p:txBody>
      </p:sp>
      <p:sp>
        <p:nvSpPr>
          <p:cNvPr id="6" name="Alt Bilgi Yer Tutucusu 5">
            <a:extLst>
              <a:ext uri="{FF2B5EF4-FFF2-40B4-BE49-F238E27FC236}">
                <a16:creationId xmlns:a16="http://schemas.microsoft.com/office/drawing/2014/main" id="{54EF17DD-2C68-47E6-8760-001209A84FF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AA387A9-7F1C-4A65-AA24-367A1770C6AE}"/>
              </a:ext>
            </a:extLst>
          </p:cNvPr>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2741401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9E49E6-0612-453E-80EC-2446F3210D14}"/>
              </a:ext>
            </a:extLst>
          </p:cNvPr>
          <p:cNvSpPr>
            <a:spLocks noGrp="1"/>
          </p:cNvSpPr>
          <p:nvPr>
            <p:ph type="title"/>
          </p:nvPr>
        </p:nvSpPr>
        <p:spPr>
          <a:xfrm>
            <a:off x="629841" y="365126"/>
            <a:ext cx="78867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245C4E7-FA62-4B3B-B18F-90AF5F87999C}"/>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21BF25E9-DD96-424A-91BF-21F6C9D7C831}"/>
              </a:ext>
            </a:extLst>
          </p:cNvPr>
          <p:cNvSpPr>
            <a:spLocks noGrp="1"/>
          </p:cNvSpPr>
          <p:nvPr>
            <p:ph sz="half" idx="2"/>
          </p:nvPr>
        </p:nvSpPr>
        <p:spPr>
          <a:xfrm>
            <a:off x="629842" y="2505075"/>
            <a:ext cx="3868340"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3F0D49D3-E3E4-4C0C-A1AF-37C635A0D229}"/>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41242C03-4374-420C-868E-08C28B03541E}"/>
              </a:ext>
            </a:extLst>
          </p:cNvPr>
          <p:cNvSpPr>
            <a:spLocks noGrp="1"/>
          </p:cNvSpPr>
          <p:nvPr>
            <p:ph sz="quarter" idx="4"/>
          </p:nvPr>
        </p:nvSpPr>
        <p:spPr>
          <a:xfrm>
            <a:off x="4629150" y="2505075"/>
            <a:ext cx="3887391"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07255F24-9873-409B-9D7E-7CA6CEECA5EE}"/>
              </a:ext>
            </a:extLst>
          </p:cNvPr>
          <p:cNvSpPr>
            <a:spLocks noGrp="1"/>
          </p:cNvSpPr>
          <p:nvPr>
            <p:ph type="dt" sz="half" idx="10"/>
          </p:nvPr>
        </p:nvSpPr>
        <p:spPr/>
        <p:txBody>
          <a:bodyPr/>
          <a:lstStyle/>
          <a:p>
            <a:fld id="{D9F75050-0E15-4C5B-92B0-66D068882F1F}" type="datetimeFigureOut">
              <a:rPr lang="tr-TR" smtClean="0"/>
              <a:t>1.05.2020</a:t>
            </a:fld>
            <a:endParaRPr lang="tr-TR"/>
          </a:p>
        </p:txBody>
      </p:sp>
      <p:sp>
        <p:nvSpPr>
          <p:cNvPr id="8" name="Alt Bilgi Yer Tutucusu 7">
            <a:extLst>
              <a:ext uri="{FF2B5EF4-FFF2-40B4-BE49-F238E27FC236}">
                <a16:creationId xmlns:a16="http://schemas.microsoft.com/office/drawing/2014/main" id="{CFBCFFD1-7C20-4F6B-AD4F-5B5C3D27451F}"/>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A247C28C-FBE0-4E41-99A9-D534CA4D8815}"/>
              </a:ext>
            </a:extLst>
          </p:cNvPr>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3256680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7C53EF-FDAC-458F-9783-DD347243EDE0}"/>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DAE97CFE-80B2-4C92-A4E8-ED6CBF52DD87}"/>
              </a:ext>
            </a:extLst>
          </p:cNvPr>
          <p:cNvSpPr>
            <a:spLocks noGrp="1"/>
          </p:cNvSpPr>
          <p:nvPr>
            <p:ph type="dt" sz="half" idx="10"/>
          </p:nvPr>
        </p:nvSpPr>
        <p:spPr/>
        <p:txBody>
          <a:bodyPr/>
          <a:lstStyle/>
          <a:p>
            <a:fld id="{D9F75050-0E15-4C5B-92B0-66D068882F1F}" type="datetimeFigureOut">
              <a:rPr lang="tr-TR" smtClean="0"/>
              <a:t>1.05.2020</a:t>
            </a:fld>
            <a:endParaRPr lang="tr-TR"/>
          </a:p>
        </p:txBody>
      </p:sp>
      <p:sp>
        <p:nvSpPr>
          <p:cNvPr id="4" name="Alt Bilgi Yer Tutucusu 3">
            <a:extLst>
              <a:ext uri="{FF2B5EF4-FFF2-40B4-BE49-F238E27FC236}">
                <a16:creationId xmlns:a16="http://schemas.microsoft.com/office/drawing/2014/main" id="{B0302835-5103-4DC9-A8A0-16F3112BA05B}"/>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998F7EBA-5C9C-4EB4-92D3-66D09AA94E4F}"/>
              </a:ext>
            </a:extLst>
          </p:cNvPr>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570866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A39BFCC-1CBA-4F8A-8BB8-0CE0B8E3B0CB}"/>
              </a:ext>
            </a:extLst>
          </p:cNvPr>
          <p:cNvSpPr>
            <a:spLocks noGrp="1"/>
          </p:cNvSpPr>
          <p:nvPr>
            <p:ph type="dt" sz="half" idx="10"/>
          </p:nvPr>
        </p:nvSpPr>
        <p:spPr/>
        <p:txBody>
          <a:bodyPr/>
          <a:lstStyle/>
          <a:p>
            <a:fld id="{D9F75050-0E15-4C5B-92B0-66D068882F1F}" type="datetimeFigureOut">
              <a:rPr lang="tr-TR" smtClean="0"/>
              <a:t>1.05.2020</a:t>
            </a:fld>
            <a:endParaRPr lang="tr-TR"/>
          </a:p>
        </p:txBody>
      </p:sp>
      <p:sp>
        <p:nvSpPr>
          <p:cNvPr id="3" name="Alt Bilgi Yer Tutucusu 2">
            <a:extLst>
              <a:ext uri="{FF2B5EF4-FFF2-40B4-BE49-F238E27FC236}">
                <a16:creationId xmlns:a16="http://schemas.microsoft.com/office/drawing/2014/main" id="{5F3157DC-BB1A-4489-866C-12DAE4B2A867}"/>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9465DFE8-B944-492D-A9EE-32DA86A680C5}"/>
              </a:ext>
            </a:extLst>
          </p:cNvPr>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1889922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CFB3A1-18F2-4520-AD05-470CDB9AE62C}"/>
              </a:ext>
            </a:extLst>
          </p:cNvPr>
          <p:cNvSpPr>
            <a:spLocks noGrp="1"/>
          </p:cNvSpPr>
          <p:nvPr>
            <p:ph type="title"/>
          </p:nvPr>
        </p:nvSpPr>
        <p:spPr>
          <a:xfrm>
            <a:off x="629841" y="457200"/>
            <a:ext cx="2949178" cy="1600200"/>
          </a:xfrm>
        </p:spPr>
        <p:txBody>
          <a:bodyPr anchor="b"/>
          <a:lstStyle>
            <a:lvl1pPr>
              <a:defRPr sz="24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26022CFD-4CF8-41A6-9D54-FB5F6B000AA9}"/>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527348B7-97B9-48E1-AC31-DA8BC865C966}"/>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70F2C926-8471-42FA-80AA-C8BCECC6D68C}"/>
              </a:ext>
            </a:extLst>
          </p:cNvPr>
          <p:cNvSpPr>
            <a:spLocks noGrp="1"/>
          </p:cNvSpPr>
          <p:nvPr>
            <p:ph type="dt" sz="half" idx="10"/>
          </p:nvPr>
        </p:nvSpPr>
        <p:spPr/>
        <p:txBody>
          <a:bodyPr/>
          <a:lstStyle/>
          <a:p>
            <a:fld id="{D9F75050-0E15-4C5B-92B0-66D068882F1F}" type="datetimeFigureOut">
              <a:rPr lang="tr-TR" smtClean="0"/>
              <a:t>1.05.2020</a:t>
            </a:fld>
            <a:endParaRPr lang="tr-TR"/>
          </a:p>
        </p:txBody>
      </p:sp>
      <p:sp>
        <p:nvSpPr>
          <p:cNvPr id="6" name="Alt Bilgi Yer Tutucusu 5">
            <a:extLst>
              <a:ext uri="{FF2B5EF4-FFF2-40B4-BE49-F238E27FC236}">
                <a16:creationId xmlns:a16="http://schemas.microsoft.com/office/drawing/2014/main" id="{488ABFF3-5AC6-4874-805B-0CA8F014652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519D66B-EDBF-4C46-87F2-749772722B73}"/>
              </a:ext>
            </a:extLst>
          </p:cNvPr>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921244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28C31F-BD5D-480D-A4E6-185C7CCBB3A0}"/>
              </a:ext>
            </a:extLst>
          </p:cNvPr>
          <p:cNvSpPr>
            <a:spLocks noGrp="1"/>
          </p:cNvSpPr>
          <p:nvPr>
            <p:ph type="title"/>
          </p:nvPr>
        </p:nvSpPr>
        <p:spPr>
          <a:xfrm>
            <a:off x="629841" y="457200"/>
            <a:ext cx="2949178" cy="1600200"/>
          </a:xfrm>
        </p:spPr>
        <p:txBody>
          <a:bodyPr anchor="b"/>
          <a:lstStyle>
            <a:lvl1pPr>
              <a:defRPr sz="24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FFD90A0-C5B7-4755-822B-15AABBFFBD32}"/>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a:extLst>
              <a:ext uri="{FF2B5EF4-FFF2-40B4-BE49-F238E27FC236}">
                <a16:creationId xmlns:a16="http://schemas.microsoft.com/office/drawing/2014/main" id="{7D6798FB-B57E-4AD6-9DE1-0739FAAF2C1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0AB2096-B410-4FBA-8F99-C34A7F63CF6C}"/>
              </a:ext>
            </a:extLst>
          </p:cNvPr>
          <p:cNvSpPr>
            <a:spLocks noGrp="1"/>
          </p:cNvSpPr>
          <p:nvPr>
            <p:ph type="dt" sz="half" idx="10"/>
          </p:nvPr>
        </p:nvSpPr>
        <p:spPr/>
        <p:txBody>
          <a:bodyPr/>
          <a:lstStyle/>
          <a:p>
            <a:fld id="{D9F75050-0E15-4C5B-92B0-66D068882F1F}" type="datetimeFigureOut">
              <a:rPr lang="tr-TR" smtClean="0"/>
              <a:t>1.05.2020</a:t>
            </a:fld>
            <a:endParaRPr lang="tr-TR"/>
          </a:p>
        </p:txBody>
      </p:sp>
      <p:sp>
        <p:nvSpPr>
          <p:cNvPr id="6" name="Alt Bilgi Yer Tutucusu 5">
            <a:extLst>
              <a:ext uri="{FF2B5EF4-FFF2-40B4-BE49-F238E27FC236}">
                <a16:creationId xmlns:a16="http://schemas.microsoft.com/office/drawing/2014/main" id="{FB918DDF-A5D5-46BF-B9A2-3EEB6DB5700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2DA89FE-4897-499C-8BE7-227AF66526B7}"/>
              </a:ext>
            </a:extLst>
          </p:cNvPr>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3226002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16886818-BE1C-4DA7-9E66-DA19B8CE4BD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E7B0D1A-CCBB-4415-BCE2-3256444B224A}"/>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8531D10-303D-4E4B-AF8F-3D9A3E67E719}"/>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9F75050-0E15-4C5B-92B0-66D068882F1F}" type="datetimeFigureOut">
              <a:rPr lang="tr-TR" smtClean="0"/>
              <a:t>1.05.2020</a:t>
            </a:fld>
            <a:endParaRPr lang="tr-TR"/>
          </a:p>
        </p:txBody>
      </p:sp>
      <p:sp>
        <p:nvSpPr>
          <p:cNvPr id="5" name="Alt Bilgi Yer Tutucusu 4">
            <a:extLst>
              <a:ext uri="{FF2B5EF4-FFF2-40B4-BE49-F238E27FC236}">
                <a16:creationId xmlns:a16="http://schemas.microsoft.com/office/drawing/2014/main" id="{8CCAA94C-7E9F-447D-9F1E-92899E1C3DDF}"/>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7763C54-7C36-47E3-8183-EAFD94CE60C1}"/>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1DEFA8C-F947-479F-BE07-76B6B3F80BF1}" type="slidenum">
              <a:rPr lang="tr-TR" smtClean="0"/>
              <a:t>‹#›</a:t>
            </a:fld>
            <a:endParaRPr lang="tr-TR"/>
          </a:p>
        </p:txBody>
      </p:sp>
    </p:spTree>
    <p:extLst>
      <p:ext uri="{BB962C8B-B14F-4D97-AF65-F5344CB8AC3E}">
        <p14:creationId xmlns:p14="http://schemas.microsoft.com/office/powerpoint/2010/main" val="11900631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E0FC66D5-669B-46DE-8AFE-26F784091CC4}"/>
              </a:ext>
            </a:extLst>
          </p:cNvPr>
          <p:cNvSpPr/>
          <p:nvPr/>
        </p:nvSpPr>
        <p:spPr>
          <a:xfrm>
            <a:off x="287524" y="836712"/>
            <a:ext cx="8568952" cy="4247317"/>
          </a:xfrm>
          <a:prstGeom prst="rect">
            <a:avLst/>
          </a:prstGeom>
        </p:spPr>
        <p:txBody>
          <a:bodyPr wrap="square">
            <a:spAutoFit/>
          </a:bodyPr>
          <a:lstStyle/>
          <a:p>
            <a:r>
              <a:rPr lang="tr-TR" b="1" dirty="0"/>
              <a:t>Dışişleri Bakanlığı </a:t>
            </a:r>
          </a:p>
          <a:p>
            <a:r>
              <a:rPr lang="tr-TR" dirty="0"/>
              <a:t>MADDE 128 - (1) Dışişleri Bakanlığının görev ve yetkileri şunlardır: </a:t>
            </a:r>
          </a:p>
          <a:p>
            <a:r>
              <a:rPr lang="tr-TR" dirty="0"/>
              <a:t>Türkiye Cumhuriyetinin dış politikasının tespiti için hazırlık çalışmaları yapmak ve tekliflerde bulunmak, Cumhurbaşkanı tarafından tayin ve tespit edilen hedef ve esaslara göre dış politikayı uygulamak ve koordine etmek,</a:t>
            </a:r>
          </a:p>
          <a:p>
            <a:endParaRPr lang="tr-TR" dirty="0"/>
          </a:p>
          <a:p>
            <a:r>
              <a:rPr lang="tr-TR" dirty="0"/>
              <a:t> b) Türkiye Cumhuriyetini ve Cumhurbaşkanını yabancı devletler ve uluslararası kuruluşlar nezdinde yetkili makam olarak temsil etmek, yabancı devletler ve uluslararası kuruluşlarla temas ve müzakereleri ilgili kurum ve kuruluşlarla işbirliğinde bulunmak suretiyle yürütmek, Türkiye Cumhuriyetinin dış ilişkilerini tüm boyutlarıyla ve ilgili kurum ve kuruluşlarla işbirliğinde bulunmak suretiyle tesis etmek, yürütmek, yönlendirmek, geliştirmek ve ülkenin çıkarlarını korumak,</a:t>
            </a:r>
          </a:p>
          <a:p>
            <a:endParaRPr lang="tr-TR" dirty="0"/>
          </a:p>
          <a:p>
            <a:r>
              <a:rPr lang="tr-TR" dirty="0"/>
              <a:t> c) Devlet organlarının uluslararası temaslarının yürütülmesinde bu organlara yardımcı olmak, </a:t>
            </a:r>
          </a:p>
        </p:txBody>
      </p:sp>
    </p:spTree>
    <p:extLst>
      <p:ext uri="{BB962C8B-B14F-4D97-AF65-F5344CB8AC3E}">
        <p14:creationId xmlns:p14="http://schemas.microsoft.com/office/powerpoint/2010/main" val="90001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19927329-0AE8-474A-A582-F24636B86646}"/>
              </a:ext>
            </a:extLst>
          </p:cNvPr>
          <p:cNvSpPr/>
          <p:nvPr/>
        </p:nvSpPr>
        <p:spPr>
          <a:xfrm>
            <a:off x="323528" y="197346"/>
            <a:ext cx="8712968" cy="5324535"/>
          </a:xfrm>
          <a:prstGeom prst="rect">
            <a:avLst/>
          </a:prstGeom>
        </p:spPr>
        <p:txBody>
          <a:bodyPr wrap="square">
            <a:spAutoFit/>
          </a:bodyPr>
          <a:lstStyle/>
          <a:p>
            <a:r>
              <a:rPr lang="tr-TR" sz="2000" b="1" dirty="0"/>
              <a:t>İçişleri Bakanlığı </a:t>
            </a:r>
          </a:p>
          <a:p>
            <a:r>
              <a:rPr lang="tr-TR" sz="2000" dirty="0"/>
              <a:t> </a:t>
            </a:r>
          </a:p>
          <a:p>
            <a:r>
              <a:rPr lang="tr-TR" sz="2000" dirty="0"/>
              <a:t>MADDE 254 –  İçişleri Bakanlığının görev ve yetkileri şunlardır:</a:t>
            </a:r>
          </a:p>
          <a:p>
            <a:r>
              <a:rPr lang="tr-TR" sz="2000" dirty="0"/>
              <a:t>  a) Bakanlığa bağlı iç güvenlik kuruluşlarını idare etmek suretiyle ülkesi ve milleti ile bölünmez bütünlüğünü, yurdun iç güvenliğini ve asayişini, kamu düzenini ve genel ahlakı, Anayasada yazılı hak ve hürriyetleri korumak,</a:t>
            </a:r>
          </a:p>
          <a:p>
            <a:r>
              <a:rPr lang="tr-TR" sz="2000" dirty="0"/>
              <a:t>  b) Sınır, kıyı ve karasularımızın muhafaza ve emniyetini sağlamak,</a:t>
            </a:r>
          </a:p>
          <a:p>
            <a:r>
              <a:rPr lang="tr-TR" sz="2000" dirty="0"/>
              <a:t> c) Karayollarında trafik düzenini sağlamak ve denetlemek, </a:t>
            </a:r>
          </a:p>
          <a:p>
            <a:r>
              <a:rPr lang="tr-TR" sz="2000" dirty="0"/>
              <a:t> ç) Suç işlenmesini önlemek, suçluları takip etmek ve yakalamak, </a:t>
            </a:r>
          </a:p>
          <a:p>
            <a:r>
              <a:rPr lang="tr-TR" sz="2000" dirty="0"/>
              <a:t> d) Her türlü kaçakçılığı men ve takip etmek,</a:t>
            </a:r>
          </a:p>
          <a:p>
            <a:r>
              <a:rPr lang="tr-TR" sz="2000" dirty="0"/>
              <a:t> e) Yurdun iç politikasına, il ve ilçelerin genel ve özel durumları ile ilgili değerlendirmeler yapmak ve Cumhurbaşkanına tekliflerde bulunmak, </a:t>
            </a:r>
          </a:p>
          <a:p>
            <a:r>
              <a:rPr lang="tr-TR" sz="2000" dirty="0"/>
              <a:t>f) Ülkenin idari bölümlere ayrılması, il ve ilçelerin genel idarelerini düzenlemek,</a:t>
            </a:r>
          </a:p>
          <a:p>
            <a:r>
              <a:rPr lang="tr-TR" sz="2000" dirty="0"/>
              <a:t>  g) Nüfus ve vatandaşlık hizmetlerini yürütmek, </a:t>
            </a:r>
          </a:p>
          <a:p>
            <a:r>
              <a:rPr lang="tr-TR" sz="2000" dirty="0"/>
              <a:t>ğ) Pasaport hizmetlerini yürütmek,</a:t>
            </a:r>
          </a:p>
          <a:p>
            <a:r>
              <a:rPr lang="tr-TR" sz="2000" dirty="0"/>
              <a:t> h) Kanunlarla veya Cumhurbaşkanlığı kararnameleriyle verilen diğer görevleri yapmak. </a:t>
            </a:r>
          </a:p>
        </p:txBody>
      </p:sp>
    </p:spTree>
    <p:extLst>
      <p:ext uri="{BB962C8B-B14F-4D97-AF65-F5344CB8AC3E}">
        <p14:creationId xmlns:p14="http://schemas.microsoft.com/office/powerpoint/2010/main" val="1411007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0CDF790-B897-4CCB-9194-18E3A6AD6BB2}"/>
              </a:ext>
            </a:extLst>
          </p:cNvPr>
          <p:cNvSpPr/>
          <p:nvPr/>
        </p:nvSpPr>
        <p:spPr>
          <a:xfrm>
            <a:off x="179512" y="548680"/>
            <a:ext cx="8784976" cy="5632311"/>
          </a:xfrm>
          <a:prstGeom prst="rect">
            <a:avLst/>
          </a:prstGeom>
        </p:spPr>
        <p:txBody>
          <a:bodyPr wrap="square">
            <a:spAutoFit/>
          </a:bodyPr>
          <a:lstStyle/>
          <a:p>
            <a:r>
              <a:rPr lang="tr-TR" sz="2000" b="1" dirty="0"/>
              <a:t>İçişleri Bakanlığı Hizmet Birimleri</a:t>
            </a:r>
          </a:p>
          <a:p>
            <a:r>
              <a:rPr lang="tr-TR" sz="2000" dirty="0"/>
              <a:t> MADDE 256 – Bakanlığın hizmet birimleri şunlardır: </a:t>
            </a:r>
          </a:p>
          <a:p>
            <a:r>
              <a:rPr lang="tr-TR" sz="2000" dirty="0"/>
              <a:t>a) İller İdaresi Genel Müdürlüğü, </a:t>
            </a:r>
          </a:p>
          <a:p>
            <a:r>
              <a:rPr lang="tr-TR" sz="2000" dirty="0"/>
              <a:t>b) Nüfus ve Vatandaşlık İşleri Genel Müdürlüğü,</a:t>
            </a:r>
          </a:p>
          <a:p>
            <a:r>
              <a:rPr lang="tr-TR" sz="2000" dirty="0"/>
              <a:t> c) Personel Genel Müdürlüğü, </a:t>
            </a:r>
          </a:p>
          <a:p>
            <a:r>
              <a:rPr lang="tr-TR" sz="2000" dirty="0"/>
              <a:t>ç)  Hukuk Hizmetleri Genel Müdürlüğü, </a:t>
            </a:r>
          </a:p>
          <a:p>
            <a:r>
              <a:rPr lang="tr-TR" sz="2000" dirty="0"/>
              <a:t> d) Teftiş Kurulu Başkanlığı, </a:t>
            </a:r>
          </a:p>
          <a:p>
            <a:r>
              <a:rPr lang="tr-TR" sz="2000" dirty="0"/>
              <a:t>e) Strateji Geliştirme Başkanlığı, </a:t>
            </a:r>
          </a:p>
          <a:p>
            <a:r>
              <a:rPr lang="tr-TR" sz="2000" dirty="0"/>
              <a:t>f) Kaçakçılık İstihbarat, Harekat ve Bilgi Toplama Dairesi Başkanlığı, </a:t>
            </a:r>
          </a:p>
          <a:p>
            <a:r>
              <a:rPr lang="tr-TR" sz="2000" dirty="0"/>
              <a:t>g) Sivil Toplumla İlişkiler Genel Müdürlüğü, </a:t>
            </a:r>
          </a:p>
          <a:p>
            <a:r>
              <a:rPr lang="tr-TR" sz="2000" dirty="0"/>
              <a:t>ğ) Güvenlik ve Acil Durumlar Koordinasyon Merkezi, </a:t>
            </a:r>
          </a:p>
          <a:p>
            <a:r>
              <a:rPr lang="tr-TR" sz="2000" dirty="0"/>
              <a:t>h) Avrupa Birliği ve Dış İlişkiler Dairesi Başkanlığı, </a:t>
            </a:r>
          </a:p>
          <a:p>
            <a:r>
              <a:rPr lang="tr-TR" sz="2000" dirty="0"/>
              <a:t>ı) Eğitim Dairesi Başkanlığı, </a:t>
            </a:r>
          </a:p>
          <a:p>
            <a:r>
              <a:rPr lang="tr-TR" sz="2000" dirty="0"/>
              <a:t> i) Destek Hizmetleri Dairesi Başkanlığı, </a:t>
            </a:r>
          </a:p>
          <a:p>
            <a:r>
              <a:rPr lang="tr-TR" sz="2000" dirty="0"/>
              <a:t> j) Bilgi İşlem Dairesi Başkanlığı, </a:t>
            </a:r>
          </a:p>
          <a:p>
            <a:r>
              <a:rPr lang="tr-TR" sz="2000" dirty="0"/>
              <a:t>k) İç Güvenlik Stratejileri Dairesi Başkanlığı,</a:t>
            </a:r>
          </a:p>
          <a:p>
            <a:r>
              <a:rPr lang="tr-TR" sz="2000" dirty="0"/>
              <a:t> m) Basın ve Halkla İlişkiler Müşavirliği,</a:t>
            </a:r>
          </a:p>
          <a:p>
            <a:r>
              <a:rPr lang="tr-TR" sz="2000" dirty="0"/>
              <a:t> n) Özel Kalem Müdürlüğü. </a:t>
            </a:r>
          </a:p>
        </p:txBody>
      </p:sp>
    </p:spTree>
    <p:extLst>
      <p:ext uri="{BB962C8B-B14F-4D97-AF65-F5344CB8AC3E}">
        <p14:creationId xmlns:p14="http://schemas.microsoft.com/office/powerpoint/2010/main" val="871371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DB8A853F-4954-4243-8BDF-B51BBFD07CD5}"/>
              </a:ext>
            </a:extLst>
          </p:cNvPr>
          <p:cNvSpPr/>
          <p:nvPr/>
        </p:nvSpPr>
        <p:spPr>
          <a:xfrm>
            <a:off x="287524" y="-7132"/>
            <a:ext cx="8568952" cy="6740307"/>
          </a:xfrm>
          <a:prstGeom prst="rect">
            <a:avLst/>
          </a:prstGeom>
        </p:spPr>
        <p:txBody>
          <a:bodyPr wrap="square">
            <a:spAutoFit/>
          </a:bodyPr>
          <a:lstStyle/>
          <a:p>
            <a:r>
              <a:rPr lang="tr-TR" b="1" dirty="0"/>
              <a:t>Kültür ve Turizm Bakanlığı</a:t>
            </a:r>
            <a:r>
              <a:rPr lang="tr-TR" dirty="0"/>
              <a:t> </a:t>
            </a:r>
          </a:p>
          <a:p>
            <a:r>
              <a:rPr lang="tr-TR" dirty="0"/>
              <a:t> </a:t>
            </a:r>
          </a:p>
          <a:p>
            <a:r>
              <a:rPr lang="tr-TR" dirty="0"/>
              <a:t>Görev MADDE 277 -  Kültür ve Turizm Bakanlığının görev ve yetkileri şunlardır: </a:t>
            </a:r>
          </a:p>
          <a:p>
            <a:r>
              <a:rPr lang="tr-TR" dirty="0"/>
              <a:t>a) Milli, manevi, tarihi, kültürel ve turistik değerleri araştırmak, geliştirmek, korumak, yaşatmak, değerlendirmek, yaymak, tanıtmak, benimsetmek ve bu suretle milli bütünlüğün güçlenmesine  ve ekonomik gelişmeye katkıda bulunmak,  </a:t>
            </a:r>
          </a:p>
          <a:p>
            <a:r>
              <a:rPr lang="tr-TR" dirty="0"/>
              <a:t>b) Kültür ve turizm konuları ile ilgili kamu kurum ve kuruluşlarını yönlendirmek, bu kuruluşlarla işbirliğinde bulunmak, yerel yönetimler, sivil toplum kuruluşları ve özel sektör ile iletişimi geliştirmek ve işbirliği yapmak; yerel yönetimler, kamu kurum ve kuruluşları tarafından veya kamu personelini desteklemek için kurulan dernekler ve aynı amaçlarla 22/11/2001 tarihli ve 4721 sayılı Türk Medeni Kanununa göre kurulan vakıflar dışındaki asıl amacı kültür, sanat, turizm ve tanıtım faaliyeti olan dernek ve vakıflar ile özel tiyatrolar tarafından gerçekleştirilecek projelere nakdi yardımda bulunmak,</a:t>
            </a:r>
          </a:p>
          <a:p>
            <a:r>
              <a:rPr lang="tr-TR" dirty="0"/>
              <a:t> c) Tarihi ve kültürel varlıkları korumak, </a:t>
            </a:r>
          </a:p>
          <a:p>
            <a:r>
              <a:rPr lang="tr-TR" dirty="0"/>
              <a:t>ç) Turizmi, milli ekonominin verimli bir sektörü haline getirmek için yurdun turizme elverişli bütün imkanlarını değerlendirmek, geliştirmek ve pazarlamak,</a:t>
            </a:r>
          </a:p>
          <a:p>
            <a:r>
              <a:rPr lang="tr-TR" dirty="0"/>
              <a:t> d) Kültür ve turizm alanlarında her türlü yatırım, iletişim ve gelişim potansiyelini yönlendirmek, </a:t>
            </a:r>
          </a:p>
          <a:p>
            <a:r>
              <a:rPr lang="tr-TR" dirty="0"/>
              <a:t>e) Kültür ve turizm yatırımları ile ilgili taşınmazları temin etmek, gerektiğinde  kamulaştırmak, bunların etüt, proje ve inşaatını yapmak, yaptırmak,</a:t>
            </a:r>
          </a:p>
          <a:p>
            <a:r>
              <a:rPr lang="tr-TR" dirty="0"/>
              <a:t> f) Türkiye’nin turistik varlıklarını her alanda tanıtıcı faaliyetler ile her türlü imkan ve araçlardan faydalanarak kültür ve turizmle ilgili tanıtma hizmetlerini yürütmek, </a:t>
            </a:r>
          </a:p>
          <a:p>
            <a:r>
              <a:rPr lang="tr-TR" dirty="0"/>
              <a:t>g) Kanunlarla veya Cumhurbaşkanlığı kararnameleriyle verilen diğer görevleri yapmak.  </a:t>
            </a:r>
          </a:p>
          <a:p>
            <a:r>
              <a:rPr lang="tr-TR" dirty="0"/>
              <a:t> </a:t>
            </a:r>
          </a:p>
        </p:txBody>
      </p:sp>
    </p:spTree>
    <p:extLst>
      <p:ext uri="{BB962C8B-B14F-4D97-AF65-F5344CB8AC3E}">
        <p14:creationId xmlns:p14="http://schemas.microsoft.com/office/powerpoint/2010/main" val="37902391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7C4FFFFB-A372-443D-BD16-9DBB9DC7F0A1}"/>
              </a:ext>
            </a:extLst>
          </p:cNvPr>
          <p:cNvSpPr/>
          <p:nvPr/>
        </p:nvSpPr>
        <p:spPr>
          <a:xfrm>
            <a:off x="359024" y="476672"/>
            <a:ext cx="8784976" cy="6740307"/>
          </a:xfrm>
          <a:prstGeom prst="rect">
            <a:avLst/>
          </a:prstGeom>
        </p:spPr>
        <p:txBody>
          <a:bodyPr wrap="square">
            <a:spAutoFit/>
          </a:bodyPr>
          <a:lstStyle/>
          <a:p>
            <a:r>
              <a:rPr lang="tr-TR" sz="2400" b="1" dirty="0"/>
              <a:t>Kültür ve Turizm Bakanlığı Hizmet Birimleri</a:t>
            </a:r>
          </a:p>
          <a:p>
            <a:r>
              <a:rPr lang="tr-TR" sz="2400" dirty="0"/>
              <a:t>MADDE 279 -   Bakanlığın hizmet birimleri şunlardır: </a:t>
            </a:r>
          </a:p>
          <a:p>
            <a:r>
              <a:rPr lang="tr-TR" sz="2400" dirty="0"/>
              <a:t>Güzel Sanatlar Genel Müdürlüğü, </a:t>
            </a:r>
          </a:p>
          <a:p>
            <a:r>
              <a:rPr lang="tr-TR" sz="2400" dirty="0"/>
              <a:t>b) Kültür Varlıkları ve Müzeler Genel Müdürlüğü,</a:t>
            </a:r>
          </a:p>
          <a:p>
            <a:r>
              <a:rPr lang="tr-TR" sz="2400" dirty="0"/>
              <a:t> c) Kütüphaneler ve Yayımlar Genel Müdürlüğü, </a:t>
            </a:r>
          </a:p>
          <a:p>
            <a:r>
              <a:rPr lang="tr-TR" sz="2400" dirty="0"/>
              <a:t>ç) Telif Hakları Genel Müdürlüğü, </a:t>
            </a:r>
          </a:p>
          <a:p>
            <a:r>
              <a:rPr lang="tr-TR" sz="2400" dirty="0"/>
              <a:t>d) Sinema Genel Müdürlüğü,  </a:t>
            </a:r>
          </a:p>
          <a:p>
            <a:r>
              <a:rPr lang="tr-TR" sz="2400" dirty="0"/>
              <a:t>  e) Yatırım ve İşletmeler Genel Müdürlüğü, </a:t>
            </a:r>
          </a:p>
          <a:p>
            <a:r>
              <a:rPr lang="tr-TR" sz="2400" dirty="0"/>
              <a:t>f) Araştırma ve Eğitim Genel Müdürlüğü, </a:t>
            </a:r>
          </a:p>
          <a:p>
            <a:r>
              <a:rPr lang="tr-TR" sz="2400" dirty="0"/>
              <a:t>g) Tanıtma Genel Müdürlüğü, </a:t>
            </a:r>
          </a:p>
          <a:p>
            <a:r>
              <a:rPr lang="tr-TR" sz="2400" dirty="0"/>
              <a:t>ğ)  Hukuk Hizmetleri Genel Müdürlüğü,</a:t>
            </a:r>
          </a:p>
          <a:p>
            <a:r>
              <a:rPr lang="tr-TR" sz="2400" dirty="0"/>
              <a:t> h) Teftiş Kurulu Başkanlığı,  </a:t>
            </a:r>
          </a:p>
          <a:p>
            <a:r>
              <a:rPr lang="tr-TR" sz="2400" dirty="0"/>
              <a:t>ı) Strateji Geliştirme Başkanlığı,</a:t>
            </a:r>
          </a:p>
          <a:p>
            <a:r>
              <a:rPr lang="tr-TR" sz="2400" dirty="0"/>
              <a:t> i) Avrupa Birliği ve Dış İlişkiler Dairesi Başkanlığı, </a:t>
            </a:r>
          </a:p>
          <a:p>
            <a:r>
              <a:rPr lang="tr-TR" sz="2400" dirty="0"/>
              <a:t>j) Personel Dairesi Başkanlığı, k) Destek Hizmetleri Dairesi Başkanlığı,</a:t>
            </a:r>
          </a:p>
          <a:p>
            <a:r>
              <a:rPr lang="tr-TR" sz="2400" dirty="0"/>
              <a:t>m) Basın ve Halkla İlişkiler Müşavirliği, </a:t>
            </a:r>
          </a:p>
          <a:p>
            <a:r>
              <a:rPr lang="tr-TR" sz="2400" dirty="0"/>
              <a:t>n) Özel Kalem Müdürlüğü. </a:t>
            </a:r>
          </a:p>
          <a:p>
            <a:r>
              <a:rPr lang="tr-TR" sz="2400" dirty="0"/>
              <a:t> </a:t>
            </a:r>
          </a:p>
        </p:txBody>
      </p:sp>
    </p:spTree>
    <p:extLst>
      <p:ext uri="{BB962C8B-B14F-4D97-AF65-F5344CB8AC3E}">
        <p14:creationId xmlns:p14="http://schemas.microsoft.com/office/powerpoint/2010/main" val="32574002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3B0BD7CB-694D-44A6-AD72-825A58537F00}"/>
              </a:ext>
            </a:extLst>
          </p:cNvPr>
          <p:cNvSpPr/>
          <p:nvPr/>
        </p:nvSpPr>
        <p:spPr>
          <a:xfrm>
            <a:off x="339919" y="0"/>
            <a:ext cx="8784976" cy="6786473"/>
          </a:xfrm>
          <a:prstGeom prst="rect">
            <a:avLst/>
          </a:prstGeom>
        </p:spPr>
        <p:txBody>
          <a:bodyPr wrap="square">
            <a:spAutoFit/>
          </a:bodyPr>
          <a:lstStyle/>
          <a:p>
            <a:r>
              <a:rPr lang="tr-TR" sz="1500" b="1" dirty="0"/>
              <a:t>Milli Eğitim Bakanlığı </a:t>
            </a:r>
          </a:p>
          <a:p>
            <a:r>
              <a:rPr lang="tr-TR" sz="1500" dirty="0"/>
              <a:t>MADDE 301 – (1) Milli Eğitim Bakanlığının görev ve yetkileri şunlardır: </a:t>
            </a:r>
          </a:p>
          <a:p>
            <a:r>
              <a:rPr lang="tr-TR" sz="1500" dirty="0"/>
              <a:t>a)Okul öncesi, ilk ve orta öğretim çağındaki öğrencileri bedenî, zihnî, </a:t>
            </a:r>
            <a:r>
              <a:rPr lang="tr-TR" sz="1500" dirty="0" err="1"/>
              <a:t>ahlakî</a:t>
            </a:r>
            <a:r>
              <a:rPr lang="tr-TR" sz="1500" dirty="0"/>
              <a:t>, manevî, sosyal ve kültürel nitelikler yönünden geliştiren ve insan haklarına dayalı toplum yapısının ve küresel düzeyde rekabet gücüne sahip ekonomik sistemin gerektirdiği bilgi ve becerilerle donatarak geleceğe hazırlayan eğitim ve öğretim programlarını tasarlamak, uygulamak, güncellemek; öğretmen ve öğrencilerin eğitim ve öğretim hizmetlerini bu çerçevede yürütmek ve denetlemek,</a:t>
            </a:r>
          </a:p>
          <a:p>
            <a:r>
              <a:rPr lang="tr-TR" sz="1500" dirty="0"/>
              <a:t> b) Eğitim ve öğretimin her kademesi için ulusal politika ve stratejilerin belirlenmesi amacıyla gerekli çalışmaları yapmak, uygulamak, uygulanmasını izlemek ve denetlemek, ortaya çıkan yeni hizmet modellerine göre güncelleyerek geliştirmek,</a:t>
            </a:r>
          </a:p>
          <a:p>
            <a:r>
              <a:rPr lang="tr-TR" sz="1500" dirty="0"/>
              <a:t> c) Eğitim sistemini yeniliklere açık, dinamik, ekonomik ve toplumsal gelişimin gerekleriyle uyumlu biçimde güncel teknik ve modeller ışığında tasarlamak ve geliştirmek,</a:t>
            </a:r>
          </a:p>
          <a:p>
            <a:r>
              <a:rPr lang="tr-TR" sz="1500" dirty="0"/>
              <a:t> ç) Eğitime erişimi kolaylaştıran, her vatandaşın eğitim fırsat ve imkânlarından eşit derecede yararlanabilmesini teminat altına alan politika ve stratejilerin geliştirilmesi amacıyla çalışmalar yapmak, belirlenen politikaları uygulamak, uygulanmasını izlemek ve koordine etmek,</a:t>
            </a:r>
          </a:p>
          <a:p>
            <a:r>
              <a:rPr lang="tr-TR" sz="1500" dirty="0"/>
              <a:t> d) Kız öğrencilerin, engellilerin ve toplumun özel ilgi bekleyen diğer kesimlerinin eğitime katılımını yaygınlaştıracak politika ve stratejilerin geliştirilmesi amacıyla gerekli çalışmaları yapmak, belirlenen politikaları uygulamak ve uygulanmasını koordine etmek,</a:t>
            </a:r>
          </a:p>
          <a:p>
            <a:r>
              <a:rPr lang="tr-TR" sz="1500" dirty="0"/>
              <a:t> e) Özel yetenek sahibi kişilerin bu niteliklerini koruyucu ve geliştirici özel eğitim ve öğretim programlarını tasarlamak, uygulamak ve uygulanmasını koordine etmek,</a:t>
            </a:r>
          </a:p>
          <a:p>
            <a:r>
              <a:rPr lang="tr-TR" sz="1500" dirty="0"/>
              <a:t> f) Yükseköğretim kurumları dışındaki eğitim ve öğretim kurumlarını açmak, açılmasına izin vermek ve denetlemek, </a:t>
            </a:r>
          </a:p>
          <a:p>
            <a:r>
              <a:rPr lang="tr-TR" sz="1500" dirty="0"/>
              <a:t>g) Yurtdışında çalışan veya ikamet eden Türk vatandaşlarının eğitim ve öğretim alanındaki ihtiyaç ve sorunlarına yönelik çalışmaları ilgili kurum ve kuruluşlarla işbirliği içinde yürütmek,</a:t>
            </a:r>
          </a:p>
          <a:p>
            <a:r>
              <a:rPr lang="tr-TR" sz="1500" dirty="0"/>
              <a:t> ğ) Yükseköğretim dışında kalan ve diğer kurum ve kuruluşlarca açılan örgün ve yaygın eğitim ve öğretim kurumlarının denklik derecelerini belirlemek, program ve düzenlemelerini hazırlamak, </a:t>
            </a:r>
          </a:p>
          <a:p>
            <a:r>
              <a:rPr lang="tr-TR" sz="1500" dirty="0"/>
              <a:t>h) Yükseköğretimin millî eğitim politikası bütünlüğü içinde yürütülmesini sağlamak için, 4/11/1981 tarihli ve 2547 sayılı Yükseköğretim Kanunu ile Bakanlığa verilmiş olan görev ve sorumlulukları yerine getirmek, ı) Kanunlarla ve Cumhurbaşkanlığı kararnameleriyle verilen diğer görevleri yapmak.</a:t>
            </a:r>
          </a:p>
        </p:txBody>
      </p:sp>
    </p:spTree>
    <p:extLst>
      <p:ext uri="{BB962C8B-B14F-4D97-AF65-F5344CB8AC3E}">
        <p14:creationId xmlns:p14="http://schemas.microsoft.com/office/powerpoint/2010/main" val="32181858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CCC9598F-CFBF-422F-9FEC-D307C57E772D}"/>
              </a:ext>
            </a:extLst>
          </p:cNvPr>
          <p:cNvSpPr/>
          <p:nvPr/>
        </p:nvSpPr>
        <p:spPr>
          <a:xfrm>
            <a:off x="179512" y="197346"/>
            <a:ext cx="8784976" cy="6740307"/>
          </a:xfrm>
          <a:prstGeom prst="rect">
            <a:avLst/>
          </a:prstGeom>
        </p:spPr>
        <p:txBody>
          <a:bodyPr wrap="square">
            <a:spAutoFit/>
          </a:bodyPr>
          <a:lstStyle/>
          <a:p>
            <a:r>
              <a:rPr lang="tr-TR" b="1" dirty="0"/>
              <a:t>Milli Eğitim Bakanlığı Hizmet Birimleri  </a:t>
            </a:r>
            <a:r>
              <a:rPr lang="tr-TR" dirty="0"/>
              <a:t>MADDE 303 –</a:t>
            </a:r>
          </a:p>
          <a:p>
            <a:r>
              <a:rPr lang="tr-TR" dirty="0"/>
              <a:t>a) Temel Eğitim Genel Müdürlüğü, </a:t>
            </a:r>
          </a:p>
          <a:p>
            <a:r>
              <a:rPr lang="tr-TR" dirty="0"/>
              <a:t>b) Ortaöğretim Genel Müdürlüğü, </a:t>
            </a:r>
          </a:p>
          <a:p>
            <a:r>
              <a:rPr lang="tr-TR" dirty="0"/>
              <a:t>c) Meslekî ve Teknik Eğitim Genel Müdürlüğü,</a:t>
            </a:r>
          </a:p>
          <a:p>
            <a:r>
              <a:rPr lang="tr-TR" dirty="0"/>
              <a:t> ç) Din Öğretimi Genel Müdürlüğü, </a:t>
            </a:r>
          </a:p>
          <a:p>
            <a:r>
              <a:rPr lang="tr-TR" dirty="0"/>
              <a:t>d) Özel Eğitim ve Rehberlik Hizmetleri Genel Müdürlüğü, </a:t>
            </a:r>
          </a:p>
          <a:p>
            <a:r>
              <a:rPr lang="tr-TR" dirty="0"/>
              <a:t>e) Hayat Boyu Öğrenme Genel Müdürlüğü,</a:t>
            </a:r>
          </a:p>
          <a:p>
            <a:r>
              <a:rPr lang="tr-TR" dirty="0"/>
              <a:t> f) Özel Öğretim Kurumları Genel Müdürlüğü,</a:t>
            </a:r>
          </a:p>
          <a:p>
            <a:r>
              <a:rPr lang="tr-TR" dirty="0"/>
              <a:t> g) Yenilik ve Eğitim Teknolojileri Genel Müdürlüğü, </a:t>
            </a:r>
          </a:p>
          <a:p>
            <a:r>
              <a:rPr lang="tr-TR" dirty="0"/>
              <a:t>ğ) Öğretmen Yetiştirme ve Geliştirme Genel Müdürlüğü, </a:t>
            </a:r>
          </a:p>
          <a:p>
            <a:r>
              <a:rPr lang="tr-TR" dirty="0"/>
              <a:t>h) Ölçme, Değerlendirme ve Sınav Hizmetleri Genel Müdürlüğü,</a:t>
            </a:r>
          </a:p>
          <a:p>
            <a:r>
              <a:rPr lang="tr-TR" dirty="0"/>
              <a:t> ı) Yükseköğretim ve Yurt Dışı Eğitim Genel Müdürlüğü, </a:t>
            </a:r>
          </a:p>
          <a:p>
            <a:r>
              <a:rPr lang="tr-TR" dirty="0"/>
              <a:t>i) Avrupa Birliği ve Dış İlişkiler Genel Müdürlüğü,</a:t>
            </a:r>
          </a:p>
          <a:p>
            <a:r>
              <a:rPr lang="tr-TR" dirty="0"/>
              <a:t> j) Personel Genel Müdürlüğü, </a:t>
            </a:r>
          </a:p>
          <a:p>
            <a:r>
              <a:rPr lang="tr-TR" dirty="0"/>
              <a:t>k) Hukuk Hizmetleri Genel Müdürlüğü, </a:t>
            </a:r>
          </a:p>
          <a:p>
            <a:r>
              <a:rPr lang="tr-TR" dirty="0"/>
              <a:t>l) Destek Hizmetleri Genel Müdürlüğü, </a:t>
            </a:r>
          </a:p>
          <a:p>
            <a:r>
              <a:rPr lang="tr-TR" dirty="0"/>
              <a:t>m) Talim ve Terbiye Kurulu Başkanlığı </a:t>
            </a:r>
          </a:p>
          <a:p>
            <a:r>
              <a:rPr lang="tr-TR" dirty="0"/>
              <a:t>n) Teftiş Kurulu Başkanlığı, </a:t>
            </a:r>
          </a:p>
          <a:p>
            <a:r>
              <a:rPr lang="tr-TR" dirty="0"/>
              <a:t>o) Strateji Geliştirme Başkanlığı, </a:t>
            </a:r>
          </a:p>
          <a:p>
            <a:r>
              <a:rPr lang="tr-TR" dirty="0"/>
              <a:t>ö) Bilgi İşlem Dairesi Başkanlığı, </a:t>
            </a:r>
          </a:p>
          <a:p>
            <a:r>
              <a:rPr lang="tr-TR" dirty="0"/>
              <a:t>p) İnşaat ve Emlak Dairesi Başkanlığı </a:t>
            </a:r>
          </a:p>
          <a:p>
            <a:r>
              <a:rPr lang="tr-TR" dirty="0"/>
              <a:t>r) Basın ve Halkla İlişkiler Müşavirliği,</a:t>
            </a:r>
          </a:p>
          <a:p>
            <a:r>
              <a:rPr lang="tr-TR" dirty="0"/>
              <a:t> s) Özel Kalem Müdürlüğü. </a:t>
            </a:r>
          </a:p>
          <a:p>
            <a:r>
              <a:rPr lang="tr-TR" dirty="0"/>
              <a:t> </a:t>
            </a:r>
          </a:p>
        </p:txBody>
      </p:sp>
    </p:spTree>
    <p:extLst>
      <p:ext uri="{BB962C8B-B14F-4D97-AF65-F5344CB8AC3E}">
        <p14:creationId xmlns:p14="http://schemas.microsoft.com/office/powerpoint/2010/main" val="39274396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37062080-57BE-4390-B635-EF3415026DE5}"/>
              </a:ext>
            </a:extLst>
          </p:cNvPr>
          <p:cNvSpPr/>
          <p:nvPr/>
        </p:nvSpPr>
        <p:spPr>
          <a:xfrm>
            <a:off x="4268" y="0"/>
            <a:ext cx="8856984" cy="6863417"/>
          </a:xfrm>
          <a:prstGeom prst="rect">
            <a:avLst/>
          </a:prstGeom>
        </p:spPr>
        <p:txBody>
          <a:bodyPr wrap="square">
            <a:spAutoFit/>
          </a:bodyPr>
          <a:lstStyle/>
          <a:p>
            <a:r>
              <a:rPr lang="tr-TR" sz="2000" b="1" dirty="0"/>
              <a:t>Milli Savunma Bakanlığı </a:t>
            </a:r>
          </a:p>
          <a:p>
            <a:r>
              <a:rPr lang="tr-TR" sz="2000" b="1" dirty="0"/>
              <a:t> </a:t>
            </a:r>
            <a:r>
              <a:rPr lang="tr-TR" sz="2000" dirty="0"/>
              <a:t> MADDE 336 - (1) Milli Savunma Bakanının görev ve yetkileri:</a:t>
            </a:r>
          </a:p>
          <a:p>
            <a:r>
              <a:rPr lang="tr-TR" sz="2000" dirty="0"/>
              <a:t> a) Milli Savunma görevlerinin siyasi, hukuki, sosyal, askeri okullardaki (harp okulları ve astsubay meslek yüksekokulları) eğitim, mali ve bütçe hizmetlerini, </a:t>
            </a:r>
          </a:p>
          <a:p>
            <a:r>
              <a:rPr lang="tr-TR" sz="2000" dirty="0"/>
              <a:t> b) Silahlı Kuvvetlerin Cumhurbaşkanınca kararlaştırılacak savunma politikası çerçevesinde, Genelkurmay Başkanlığı tarafından tespit olunan ve Milli Savunma Bakanı tarafından onaylanan ilke, öncelik ve ana programlarına göre:</a:t>
            </a:r>
          </a:p>
          <a:p>
            <a:r>
              <a:rPr lang="tr-TR" sz="2000" dirty="0"/>
              <a:t>       1) Barışta ve savaşta personel temini ile asker alma hizmetlerini </a:t>
            </a:r>
          </a:p>
          <a:p>
            <a:r>
              <a:rPr lang="tr-TR" sz="2000" dirty="0"/>
              <a:t>       2) Silah, araç, gereç ve her çeşit lojistik ihtiyaç maddelerinin tedariki hizmetlerini,</a:t>
            </a:r>
          </a:p>
          <a:p>
            <a:r>
              <a:rPr lang="tr-TR" sz="2000" dirty="0"/>
              <a:t>       3) Askeri fabrikalar ve tersaneler dahil harp sanayii hizmetlerini, </a:t>
            </a:r>
          </a:p>
          <a:p>
            <a:r>
              <a:rPr lang="tr-TR" sz="2000" dirty="0"/>
              <a:t>       4) Sağlık ve veteriner hizmetlerini, </a:t>
            </a:r>
          </a:p>
          <a:p>
            <a:r>
              <a:rPr lang="tr-TR" sz="2000" dirty="0"/>
              <a:t>       5) Türkiye Cumhuriyeti sınırları dâhilinde gerçekleştirilecek insani amaçlı mayın ve/veya patlamamış mühimmat temizliğine yönelik faaliyetlerini,</a:t>
            </a:r>
          </a:p>
          <a:p>
            <a:r>
              <a:rPr lang="tr-TR" sz="2000" dirty="0"/>
              <a:t>       6) 24/2/2000 tarihli ve 4536 sayılı Denizlerde ve Yurt Yüzeyinde Görülen Patlayıcı Madde ve Şüpheli Cisimlere Uygulanacak Esaslara İlişkin Kanun kapsamında faaliyetlerini,</a:t>
            </a:r>
          </a:p>
          <a:p>
            <a:r>
              <a:rPr lang="tr-TR" sz="2000" dirty="0"/>
              <a:t>      7) İnşaat, emlak, iskan ve enfrastrüktür hizmetlerini, </a:t>
            </a:r>
          </a:p>
          <a:p>
            <a:r>
              <a:rPr lang="tr-TR" sz="2000" dirty="0"/>
              <a:t>c) Teftiş, inceleme ve soruşturma hizmetlerini, </a:t>
            </a:r>
          </a:p>
          <a:p>
            <a:r>
              <a:rPr lang="tr-TR" sz="2000" dirty="0"/>
              <a:t>ç) Bakanlık merkez ve taşra teşkilatı ile bağlı, ilgili ve ilişkili kuruluşlarında görev alacak personelin güvenlik soruşturması ve arşiv araştırması hizmetlerini Milli İstihbarat Teşkilatı ve Emniyet Genel Müdürlüğü aracılığıyla, yürütmektir. </a:t>
            </a:r>
          </a:p>
        </p:txBody>
      </p:sp>
    </p:spTree>
    <p:extLst>
      <p:ext uri="{BB962C8B-B14F-4D97-AF65-F5344CB8AC3E}">
        <p14:creationId xmlns:p14="http://schemas.microsoft.com/office/powerpoint/2010/main" val="33866087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06F8107D-8EAD-4EBE-ACB6-A284F019BE18}"/>
              </a:ext>
            </a:extLst>
          </p:cNvPr>
          <p:cNvSpPr/>
          <p:nvPr/>
        </p:nvSpPr>
        <p:spPr>
          <a:xfrm>
            <a:off x="251520" y="151179"/>
            <a:ext cx="8640960" cy="6555641"/>
          </a:xfrm>
          <a:prstGeom prst="rect">
            <a:avLst/>
          </a:prstGeom>
        </p:spPr>
        <p:txBody>
          <a:bodyPr wrap="square">
            <a:spAutoFit/>
          </a:bodyPr>
          <a:lstStyle/>
          <a:p>
            <a:r>
              <a:rPr lang="tr-TR" sz="2000" b="1" dirty="0"/>
              <a:t>Milli Savunma Bakanlığı Hizmet Birimleri</a:t>
            </a:r>
          </a:p>
          <a:p>
            <a:r>
              <a:rPr lang="tr-TR" sz="2000" dirty="0"/>
              <a:t> MADDE 339 –  Bakanlığın hizmet birimleri şunlardır:</a:t>
            </a:r>
          </a:p>
          <a:p>
            <a:r>
              <a:rPr lang="tr-TR" sz="2000" dirty="0"/>
              <a:t> a) </a:t>
            </a:r>
            <a:r>
              <a:rPr lang="tr-TR" sz="2000" dirty="0" err="1"/>
              <a:t>Askeralma</a:t>
            </a:r>
            <a:r>
              <a:rPr lang="tr-TR" sz="2000" dirty="0"/>
              <a:t> Genel Müdürlüğü,    </a:t>
            </a:r>
          </a:p>
          <a:p>
            <a:r>
              <a:rPr lang="tr-TR" sz="2000" dirty="0"/>
              <a:t>b) Askeri Fabrikalar Genel Müdürlüğü,</a:t>
            </a:r>
          </a:p>
          <a:p>
            <a:r>
              <a:rPr lang="tr-TR" sz="2000" dirty="0"/>
              <a:t> c) Askeri Sağlık Hizmetleri Genel Müdürlüğü,</a:t>
            </a:r>
          </a:p>
          <a:p>
            <a:r>
              <a:rPr lang="tr-TR" sz="2000" dirty="0"/>
              <a:t> ç) Bütçe ve Mali Hizmetler Genel Müdürlüğü, </a:t>
            </a:r>
          </a:p>
          <a:p>
            <a:r>
              <a:rPr lang="tr-TR" sz="2000" dirty="0"/>
              <a:t>d) Hukuk Hizmetleri Genel Müdürlüğü,</a:t>
            </a:r>
          </a:p>
          <a:p>
            <a:r>
              <a:rPr lang="tr-TR" sz="2000" dirty="0"/>
              <a:t> e) Lojistik Genel Müdürlüğü,</a:t>
            </a:r>
          </a:p>
          <a:p>
            <a:r>
              <a:rPr lang="tr-TR" sz="2000" dirty="0"/>
              <a:t> f) Personel Genel Müdürlüğü,</a:t>
            </a:r>
          </a:p>
          <a:p>
            <a:r>
              <a:rPr lang="tr-TR" sz="2000" dirty="0"/>
              <a:t> g) Savunma ve Güvenlik Genel Müdürlüğü, </a:t>
            </a:r>
          </a:p>
          <a:p>
            <a:r>
              <a:rPr lang="tr-TR" sz="2000" dirty="0"/>
              <a:t>ğ) Tedarik Hizmetleri Genel Müdürlüğü, </a:t>
            </a:r>
          </a:p>
          <a:p>
            <a:r>
              <a:rPr lang="tr-TR" sz="2000" dirty="0"/>
              <a:t>h) Tersaneler Genel Müdürlüğü,</a:t>
            </a:r>
          </a:p>
          <a:p>
            <a:r>
              <a:rPr lang="tr-TR" sz="2000" dirty="0"/>
              <a:t> ı) Yönetim Hizmetleri Genel Müdürlüğü, </a:t>
            </a:r>
          </a:p>
          <a:p>
            <a:r>
              <a:rPr lang="tr-TR" sz="2000" dirty="0"/>
              <a:t>Teftiş Kurulu Başkanlığı,</a:t>
            </a:r>
          </a:p>
          <a:p>
            <a:r>
              <a:rPr lang="tr-TR" sz="2000" dirty="0"/>
              <a:t> j) Milli Mayın Faaliyet Merkezi Dairesi Başkanlığı,</a:t>
            </a:r>
          </a:p>
          <a:p>
            <a:r>
              <a:rPr lang="tr-TR" sz="2000" dirty="0"/>
              <a:t> k) Muhabere ve Bilgi Sistem Dairesi Başkanlığı,</a:t>
            </a:r>
          </a:p>
          <a:p>
            <a:r>
              <a:rPr lang="tr-TR" sz="2000" dirty="0"/>
              <a:t> l) Teknik Hizmetler Dairesi Başkanlığı,</a:t>
            </a:r>
          </a:p>
          <a:p>
            <a:r>
              <a:rPr lang="tr-TR" sz="2000" dirty="0"/>
              <a:t> m) Basın ve Halkla İlişkiler Müşavirliği, </a:t>
            </a:r>
          </a:p>
          <a:p>
            <a:r>
              <a:rPr lang="tr-TR" sz="2000" dirty="0"/>
              <a:t>n) Özel Kalem Müdürlüğü</a:t>
            </a:r>
          </a:p>
          <a:p>
            <a:r>
              <a:rPr lang="tr-TR" sz="2000" dirty="0"/>
              <a:t>o) Diğer Komutanlıklar. </a:t>
            </a:r>
          </a:p>
          <a:p>
            <a:r>
              <a:rPr lang="tr-TR" sz="2000" dirty="0"/>
              <a:t> </a:t>
            </a:r>
          </a:p>
        </p:txBody>
      </p:sp>
    </p:spTree>
    <p:extLst>
      <p:ext uri="{BB962C8B-B14F-4D97-AF65-F5344CB8AC3E}">
        <p14:creationId xmlns:p14="http://schemas.microsoft.com/office/powerpoint/2010/main" val="29801517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FD526B2D-979B-4758-BE70-118EEB188CAF}"/>
              </a:ext>
            </a:extLst>
          </p:cNvPr>
          <p:cNvSpPr/>
          <p:nvPr/>
        </p:nvSpPr>
        <p:spPr>
          <a:xfrm>
            <a:off x="143508" y="0"/>
            <a:ext cx="8856984" cy="6524863"/>
          </a:xfrm>
          <a:prstGeom prst="rect">
            <a:avLst/>
          </a:prstGeom>
        </p:spPr>
        <p:txBody>
          <a:bodyPr wrap="square">
            <a:spAutoFit/>
          </a:bodyPr>
          <a:lstStyle/>
          <a:p>
            <a:r>
              <a:rPr lang="tr-TR" sz="1900" b="1" dirty="0"/>
              <a:t>Sağlık Bakanlığı </a:t>
            </a:r>
          </a:p>
          <a:p>
            <a:r>
              <a:rPr lang="tr-TR" sz="1900" dirty="0"/>
              <a:t> MADDE 352 - (1) Herkesin bedenî, zihnî ve sosyal bakımdan tam bir iyilik hâli içinde hayatını sürdürmesini sağlamak amacıyla, Sağlık Bakanlığının görev ve yetkileri şunlardır:</a:t>
            </a:r>
          </a:p>
          <a:p>
            <a:r>
              <a:rPr lang="tr-TR" sz="1900" dirty="0"/>
              <a:t> a) Halk sağlığının korunması ve geliştirilmesi, hastalık risklerinin azaltılması ve önlenmesi için çalışmalar yapmak, </a:t>
            </a:r>
          </a:p>
          <a:p>
            <a:r>
              <a:rPr lang="tr-TR" sz="1900" dirty="0"/>
              <a:t>b) Teşhis, tedavi ve </a:t>
            </a:r>
            <a:r>
              <a:rPr lang="tr-TR" sz="1900" dirty="0" err="1"/>
              <a:t>rehabilite</a:t>
            </a:r>
            <a:r>
              <a:rPr lang="tr-TR" sz="1900" dirty="0"/>
              <a:t> edici sağlık hizmetlerinin yürütmek, </a:t>
            </a:r>
          </a:p>
          <a:p>
            <a:r>
              <a:rPr lang="tr-TR" sz="1900" dirty="0"/>
              <a:t> c) Uluslararası önemi haiz halk sağlığı risklerinin ülkeye girmesini önlemek,</a:t>
            </a:r>
          </a:p>
          <a:p>
            <a:r>
              <a:rPr lang="tr-TR" sz="1900" dirty="0"/>
              <a:t> ç) Sağlık eğitimi ve araştırma faaliyetlerini geliştirmek, </a:t>
            </a:r>
          </a:p>
          <a:p>
            <a:r>
              <a:rPr lang="tr-TR" sz="1900" dirty="0"/>
              <a:t>d) Sağlık hizmetlerinde kullanılan ilaçlar, özel ürünler, ulusal ve uluslararası kontrole tâbi maddeler, ilaç üretiminde kullanılan etken ve yardımcı maddeler, kozmetikler ve tıbbî cihazların güvenli ve kaliteli bir şekilde piyasaya sunulması, halka ulaştırılması ve fiyatlarının belirlenmesi için çalışmalar yapmak, </a:t>
            </a:r>
          </a:p>
          <a:p>
            <a:r>
              <a:rPr lang="tr-TR" sz="1900" dirty="0"/>
              <a:t> e) İnsan gücünde ve maddî kaynaklarda tasarruf sağlamak ve verimi artırmak, sağlık insan gücünün ülke sathında dengeli dağılımını sağlamak ve bütün paydaşlar arasında işbirliğini gerçekleştirmek suretiyle yurt sathında eşit, kaliteli ve verimli hizmet sunumunu sağlamak, </a:t>
            </a:r>
          </a:p>
          <a:p>
            <a:r>
              <a:rPr lang="tr-TR" sz="1900" dirty="0"/>
              <a:t> f) Kamu ve özel hukuk tüzel kişileri ile gerçek kişiler tarafından açılacak sağlık kuruluşlarının ülke sathında planlanması ve yaygınlaştırılması için çalışmalar yapmak,</a:t>
            </a:r>
          </a:p>
          <a:p>
            <a:r>
              <a:rPr lang="tr-TR" sz="1900" dirty="0"/>
              <a:t> g) Kanunlarla ve Cumhurbaşkanlığı kararnameleri ile verilen diğer görevleri yapmak. </a:t>
            </a:r>
          </a:p>
          <a:p>
            <a:r>
              <a:rPr lang="tr-TR" sz="1900" dirty="0"/>
              <a:t>(2) İlaç fiyatlarının belirlenmesine ilişkin </a:t>
            </a:r>
            <a:r>
              <a:rPr lang="tr-TR" sz="1900" dirty="0" err="1"/>
              <a:t>usûl</a:t>
            </a:r>
            <a:r>
              <a:rPr lang="tr-TR" sz="1900" dirty="0"/>
              <a:t> ve esaslar Bakanlığın teklifi üzerine Cumhurbaşkanınca belirlenir. </a:t>
            </a:r>
          </a:p>
          <a:p>
            <a:r>
              <a:rPr lang="tr-TR" sz="1900" dirty="0"/>
              <a:t> </a:t>
            </a:r>
          </a:p>
        </p:txBody>
      </p:sp>
    </p:spTree>
    <p:extLst>
      <p:ext uri="{BB962C8B-B14F-4D97-AF65-F5344CB8AC3E}">
        <p14:creationId xmlns:p14="http://schemas.microsoft.com/office/powerpoint/2010/main" val="35483442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17DA9B9C-9216-4E75-8075-1DB899278B5D}"/>
              </a:ext>
            </a:extLst>
          </p:cNvPr>
          <p:cNvSpPr/>
          <p:nvPr/>
        </p:nvSpPr>
        <p:spPr>
          <a:xfrm>
            <a:off x="107504" y="474345"/>
            <a:ext cx="8856984" cy="6001643"/>
          </a:xfrm>
          <a:prstGeom prst="rect">
            <a:avLst/>
          </a:prstGeom>
        </p:spPr>
        <p:txBody>
          <a:bodyPr wrap="square">
            <a:spAutoFit/>
          </a:bodyPr>
          <a:lstStyle/>
          <a:p>
            <a:r>
              <a:rPr lang="tr-TR" dirty="0"/>
              <a:t> </a:t>
            </a:r>
            <a:r>
              <a:rPr lang="tr-TR" sz="2400" b="1" dirty="0"/>
              <a:t>Sağlık Bakanlığı Hizmet Birimleri  </a:t>
            </a:r>
          </a:p>
          <a:p>
            <a:r>
              <a:rPr lang="tr-TR" sz="2400" dirty="0"/>
              <a:t>MADDE 354 - Sağlık Bakanlığın hizmet birimleri şunlardır: </a:t>
            </a:r>
          </a:p>
          <a:p>
            <a:r>
              <a:rPr lang="tr-TR" sz="2400" dirty="0"/>
              <a:t>a) Sağlık Hizmetleri Genel Müdürlüğü, </a:t>
            </a:r>
          </a:p>
          <a:p>
            <a:r>
              <a:rPr lang="tr-TR" sz="2400" dirty="0"/>
              <a:t>b) Acil Sağlık Hizmetleri Genel Müdürlüğü,</a:t>
            </a:r>
          </a:p>
          <a:p>
            <a:r>
              <a:rPr lang="tr-TR" sz="2400" dirty="0"/>
              <a:t> c) Sağlığın Geliştirilmesi Genel Müdürlüğü, </a:t>
            </a:r>
          </a:p>
          <a:p>
            <a:r>
              <a:rPr lang="tr-TR" sz="2400" dirty="0"/>
              <a:t>ç) Sağlık Bilgi Sistemleri Genel Müdürlüğü,</a:t>
            </a:r>
          </a:p>
          <a:p>
            <a:r>
              <a:rPr lang="tr-TR" sz="2400" dirty="0"/>
              <a:t> d) Sağlık Yatırımları Genel Müdürlüğü,</a:t>
            </a:r>
          </a:p>
          <a:p>
            <a:r>
              <a:rPr lang="tr-TR" sz="2400" dirty="0"/>
              <a:t> e) Avrupa Birliği ve Dış İlişkiler Genel Müdürlüğü, </a:t>
            </a:r>
          </a:p>
          <a:p>
            <a:r>
              <a:rPr lang="tr-TR" sz="2400" dirty="0"/>
              <a:t>f) Halk Sağlığı Genel Müdürlüğü,</a:t>
            </a:r>
          </a:p>
          <a:p>
            <a:r>
              <a:rPr lang="tr-TR" sz="2400" dirty="0"/>
              <a:t> g) Kamu Hastaneleri Genel Müdürlüğü,</a:t>
            </a:r>
          </a:p>
          <a:p>
            <a:r>
              <a:rPr lang="tr-TR" sz="2400" dirty="0"/>
              <a:t> ğ)  Hukuk Hizmetleri Genel Müdürlüğü,</a:t>
            </a:r>
          </a:p>
          <a:p>
            <a:r>
              <a:rPr lang="tr-TR" sz="2400" dirty="0"/>
              <a:t> h) Yönetim Hizmetleri Genel Müdürlüğü,</a:t>
            </a:r>
          </a:p>
          <a:p>
            <a:r>
              <a:rPr lang="tr-TR" sz="2400" dirty="0"/>
              <a:t> ı)  Teftiş Kurulu Başkanlığı,</a:t>
            </a:r>
          </a:p>
          <a:p>
            <a:r>
              <a:rPr lang="tr-TR" sz="2400" dirty="0"/>
              <a:t> i) Strateji Geliştirme Başkanlığı, </a:t>
            </a:r>
          </a:p>
          <a:p>
            <a:r>
              <a:rPr lang="tr-TR" sz="2400" dirty="0"/>
              <a:t>k) Basın ve Halkla İlişkiler Müşavirliği, </a:t>
            </a:r>
          </a:p>
          <a:p>
            <a:r>
              <a:rPr lang="tr-TR" sz="2400" dirty="0"/>
              <a:t>l) Özel Kalem Müdürlüğü. </a:t>
            </a:r>
          </a:p>
        </p:txBody>
      </p:sp>
    </p:spTree>
    <p:extLst>
      <p:ext uri="{BB962C8B-B14F-4D97-AF65-F5344CB8AC3E}">
        <p14:creationId xmlns:p14="http://schemas.microsoft.com/office/powerpoint/2010/main" val="323848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0914EF97-EED8-4443-BCC7-6733A99DD52F}"/>
              </a:ext>
            </a:extLst>
          </p:cNvPr>
          <p:cNvSpPr/>
          <p:nvPr/>
        </p:nvSpPr>
        <p:spPr>
          <a:xfrm>
            <a:off x="122748" y="116632"/>
            <a:ext cx="9036496" cy="5909310"/>
          </a:xfrm>
          <a:prstGeom prst="rect">
            <a:avLst/>
          </a:prstGeom>
        </p:spPr>
        <p:txBody>
          <a:bodyPr wrap="square">
            <a:spAutoFit/>
          </a:bodyPr>
          <a:lstStyle/>
          <a:p>
            <a:r>
              <a:rPr lang="tr-TR" b="1" dirty="0"/>
              <a:t>Dışişleri Bakanlığının görev ve yetkileri (Devam):</a:t>
            </a:r>
          </a:p>
          <a:p>
            <a:r>
              <a:rPr lang="tr-TR" dirty="0"/>
              <a:t>ç) 5/5/1969 tarihli ve 1173 sayılı Milletlerarası Münasebetlerin Yürütülmesi ve Koordinasyonu Hakkında Kanun çerçevesinde, diğer kamu kurum ve kuruluşlarınca dış politika ile bağlantılı olarak yurtdışında yürütülen faaliyetlerin Cumhurbaşkanınca saptanan dış politikaya uygunluğunu gözetmek, bu faaliyetleri koordine etmek ve bunlara katılım sağlamak, </a:t>
            </a:r>
          </a:p>
          <a:p>
            <a:r>
              <a:rPr lang="tr-TR" dirty="0"/>
              <a:t>d) Cumhurbaşkanını dış dünyadaki gelişmeler ve değişen şartlar konusunda bilgilendirmek,</a:t>
            </a:r>
          </a:p>
          <a:p>
            <a:r>
              <a:rPr lang="tr-TR" dirty="0"/>
              <a:t> e) Türkiye Cumhuriyeti hakkında yurtdışında bilgilendirici faaliyetler yürütmek,</a:t>
            </a:r>
          </a:p>
          <a:p>
            <a:r>
              <a:rPr lang="tr-TR" dirty="0"/>
              <a:t> f) Yurtdışında yaşayan vatandaşların hak ve menfaatlerini korumak ve yaşam kalitelerinin yükseltilmesine yönelik çalışmalar yürütmek, ülke dışındaki vatandaşlara ve Türkiye Cumhuriyeti uyrukluğunu taşıyan tüzel kişilere destek, yardım ve konsolosluk himayesi sağlamak, </a:t>
            </a:r>
          </a:p>
          <a:p>
            <a:r>
              <a:rPr lang="tr-TR" dirty="0"/>
              <a:t>g) Milletlerarası </a:t>
            </a:r>
            <a:r>
              <a:rPr lang="tr-TR" dirty="0" err="1"/>
              <a:t>Andlaşmalara</a:t>
            </a:r>
            <a:r>
              <a:rPr lang="tr-TR" dirty="0"/>
              <a:t> ilişkin Cumhurbaşkanlığı Kararnamesi çerçevesinde, diğer devletlerle ve uluslararası kuruluşlarla akdedilen </a:t>
            </a:r>
            <a:r>
              <a:rPr lang="tr-TR" dirty="0" err="1"/>
              <a:t>andlaşmalara</a:t>
            </a:r>
            <a:r>
              <a:rPr lang="tr-TR" dirty="0"/>
              <a:t> ilişkin temas, müzakere, yetki belgesi, imza, onay ve tescil süreçlerini ilgili kamu kurum ve kuruluşları ile işbirliği içinde yürütmek, bu </a:t>
            </a:r>
            <a:r>
              <a:rPr lang="tr-TR" dirty="0" err="1"/>
              <a:t>andlaşmaları</a:t>
            </a:r>
            <a:r>
              <a:rPr lang="tr-TR" dirty="0"/>
              <a:t> veya tescil edilmiş kopyalarını muhafaza etmek ve sicillerini tutmak, </a:t>
            </a:r>
            <a:r>
              <a:rPr lang="tr-TR" dirty="0" err="1"/>
              <a:t>andlaşma</a:t>
            </a:r>
            <a:r>
              <a:rPr lang="tr-TR" dirty="0"/>
              <a:t> taslaklarının mevzuata uygunluğunu incelemek ve görüş bildirmek,</a:t>
            </a:r>
          </a:p>
          <a:p>
            <a:r>
              <a:rPr lang="tr-TR" dirty="0"/>
              <a:t> ğ) Uluslararası hukukun ve uluslararası hukuk içtihadının gelişimine yönelik süreçleri takip etmek ve bu süreçlere iştirak etmek,</a:t>
            </a:r>
          </a:p>
          <a:p>
            <a:r>
              <a:rPr lang="tr-TR" dirty="0"/>
              <a:t> h) Türkiye Cumhuriyetinin tarafı olduğu siyasi nitelikli uluslararası davaları ve Adalet Bakanlığı ile işbirliği yapmak suretiyle Avrupa İnsan Hakları Mahkemesindeki davaları ikame ve takip etmek, </a:t>
            </a:r>
          </a:p>
        </p:txBody>
      </p:sp>
    </p:spTree>
    <p:extLst>
      <p:ext uri="{BB962C8B-B14F-4D97-AF65-F5344CB8AC3E}">
        <p14:creationId xmlns:p14="http://schemas.microsoft.com/office/powerpoint/2010/main" val="1132582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DADC61B4-51FF-479D-95D2-F4481BCDBBCD}"/>
              </a:ext>
            </a:extLst>
          </p:cNvPr>
          <p:cNvSpPr/>
          <p:nvPr/>
        </p:nvSpPr>
        <p:spPr>
          <a:xfrm>
            <a:off x="287016" y="260648"/>
            <a:ext cx="8856984" cy="6494085"/>
          </a:xfrm>
          <a:prstGeom prst="rect">
            <a:avLst/>
          </a:prstGeom>
        </p:spPr>
        <p:txBody>
          <a:bodyPr wrap="square">
            <a:spAutoFit/>
          </a:bodyPr>
          <a:lstStyle/>
          <a:p>
            <a:r>
              <a:rPr lang="tr-TR" sz="1600" b="1" dirty="0"/>
              <a:t>Dışişleri  Bakanlığın merkez teşkilatı aşağıdaki hizmet birimleri</a:t>
            </a:r>
          </a:p>
          <a:p>
            <a:r>
              <a:rPr lang="tr-TR" sz="1600" dirty="0"/>
              <a:t>MADDE 129 –  Dışişleri  Bakanlığın merkez teşkilatı aşağıdaki hizmet birimlerinden oluşur: </a:t>
            </a:r>
          </a:p>
          <a:p>
            <a:r>
              <a:rPr lang="tr-TR" sz="1600" dirty="0"/>
              <a:t>a) İkili Siyasi İşler Genel Müdürlükleri, </a:t>
            </a:r>
          </a:p>
          <a:p>
            <a:r>
              <a:rPr lang="tr-TR" sz="1600" dirty="0"/>
              <a:t>b) Uluslararası Güvenlik İşleri Genel Müdürlüğü,</a:t>
            </a:r>
          </a:p>
          <a:p>
            <a:r>
              <a:rPr lang="tr-TR" sz="1600" dirty="0"/>
              <a:t> c) Çok Taraflı Siyasi İşler Genel Müdürlükleri,</a:t>
            </a:r>
          </a:p>
          <a:p>
            <a:r>
              <a:rPr lang="tr-TR" sz="1600" dirty="0"/>
              <a:t> ç) Küresel ve İnsani Konular Genel Müdürlüğü</a:t>
            </a:r>
          </a:p>
          <a:p>
            <a:r>
              <a:rPr lang="tr-TR" sz="1600" dirty="0"/>
              <a:t>, d) Dış Politika, Analiz ve Eşgüdüm Genel Müdürlüğü,</a:t>
            </a:r>
          </a:p>
          <a:p>
            <a:r>
              <a:rPr lang="tr-TR" sz="1600" dirty="0"/>
              <a:t> e) Çok Taraflı Ekonomik İşler Genel Müdürlüğü, </a:t>
            </a:r>
          </a:p>
          <a:p>
            <a:r>
              <a:rPr lang="tr-TR" sz="1600" dirty="0"/>
              <a:t>f) İkili Ekonomik İşler Genel Müdürlükleri,</a:t>
            </a:r>
          </a:p>
          <a:p>
            <a:r>
              <a:rPr lang="tr-TR" sz="1600" dirty="0"/>
              <a:t> g) Uluslararası Hukuk Genel Müdürlüğü,</a:t>
            </a:r>
          </a:p>
          <a:p>
            <a:r>
              <a:rPr lang="tr-TR" sz="1600" dirty="0"/>
              <a:t> ğ) </a:t>
            </a:r>
            <a:r>
              <a:rPr lang="tr-TR" sz="1600" dirty="0" err="1"/>
              <a:t>Andlaşmalar</a:t>
            </a:r>
            <a:r>
              <a:rPr lang="tr-TR" sz="1600" dirty="0"/>
              <a:t> Genel Müdürlüğü, </a:t>
            </a:r>
          </a:p>
          <a:p>
            <a:r>
              <a:rPr lang="tr-TR" sz="1600" dirty="0"/>
              <a:t>h) Konsolosluk İşleri Genel Müdürlükleri,</a:t>
            </a:r>
          </a:p>
          <a:p>
            <a:r>
              <a:rPr lang="tr-TR" sz="1600" dirty="0"/>
              <a:t> ı) Araştırma ve Güvenlik İşleri Genel Müdürlüğü,</a:t>
            </a:r>
          </a:p>
          <a:p>
            <a:r>
              <a:rPr lang="tr-TR" sz="1600" dirty="0"/>
              <a:t> i) Enformasyon Genel Müdürlüğü,</a:t>
            </a:r>
          </a:p>
          <a:p>
            <a:r>
              <a:rPr lang="tr-TR" sz="1600" dirty="0"/>
              <a:t> j) Yurtdışı Tanıtım ve Kültürel İşler Genel Müdürlüğü, </a:t>
            </a:r>
          </a:p>
          <a:p>
            <a:r>
              <a:rPr lang="tr-TR" sz="1600" dirty="0"/>
              <a:t>k) Protokol Genel Müdürlüğü,</a:t>
            </a:r>
          </a:p>
          <a:p>
            <a:r>
              <a:rPr lang="tr-TR" sz="1600" dirty="0"/>
              <a:t> l) Yönetim Hizmetleri Genel Müdürlüğü, </a:t>
            </a:r>
          </a:p>
          <a:p>
            <a:r>
              <a:rPr lang="tr-TR" sz="1600" dirty="0"/>
              <a:t>m) Hukuk Hizmetleri Genel Müdürlüğü,</a:t>
            </a:r>
          </a:p>
          <a:p>
            <a:r>
              <a:rPr lang="tr-TR" sz="1600" dirty="0"/>
              <a:t> n) Dış Politika Danışma Kurulu Başkanlığı,</a:t>
            </a:r>
          </a:p>
          <a:p>
            <a:r>
              <a:rPr lang="tr-TR" sz="1600" dirty="0"/>
              <a:t> o) Teftiş Kurulu Başkanlığı, </a:t>
            </a:r>
          </a:p>
          <a:p>
            <a:r>
              <a:rPr lang="tr-TR" sz="1600" dirty="0"/>
              <a:t>ö) Strateji Geliştirme Başkanlığı, </a:t>
            </a:r>
          </a:p>
          <a:p>
            <a:r>
              <a:rPr lang="tr-TR" sz="1600" dirty="0"/>
              <a:t>p) Stratejik Araştırmalar Merkezi Başkanlığı,</a:t>
            </a:r>
          </a:p>
          <a:p>
            <a:r>
              <a:rPr lang="tr-TR" sz="1600" dirty="0"/>
              <a:t> r) Diplomasi Akademisi Başkanlığı,</a:t>
            </a:r>
          </a:p>
          <a:p>
            <a:r>
              <a:rPr lang="tr-TR" sz="1600" dirty="0"/>
              <a:t> s) Diplomatik Arşiv Dairesi Başkanlığı, </a:t>
            </a:r>
          </a:p>
          <a:p>
            <a:r>
              <a:rPr lang="tr-TR" sz="1600" dirty="0"/>
              <a:t>ş) Tercüme Dairesi Başkanlığı,</a:t>
            </a:r>
          </a:p>
          <a:p>
            <a:r>
              <a:rPr lang="tr-TR" sz="1600" dirty="0"/>
              <a:t> t) Özel Kalem Müdürlüğü. </a:t>
            </a:r>
          </a:p>
        </p:txBody>
      </p:sp>
    </p:spTree>
    <p:extLst>
      <p:ext uri="{BB962C8B-B14F-4D97-AF65-F5344CB8AC3E}">
        <p14:creationId xmlns:p14="http://schemas.microsoft.com/office/powerpoint/2010/main" val="2641168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FE2B24E1-3B7A-4D7A-BE5A-7AA1D3E1CB81}"/>
              </a:ext>
            </a:extLst>
          </p:cNvPr>
          <p:cNvSpPr/>
          <p:nvPr/>
        </p:nvSpPr>
        <p:spPr>
          <a:xfrm>
            <a:off x="179512" y="22455"/>
            <a:ext cx="8964488" cy="6247864"/>
          </a:xfrm>
          <a:prstGeom prst="rect">
            <a:avLst/>
          </a:prstGeom>
        </p:spPr>
        <p:txBody>
          <a:bodyPr wrap="square">
            <a:spAutoFit/>
          </a:bodyPr>
          <a:lstStyle/>
          <a:p>
            <a:r>
              <a:rPr lang="tr-TR" sz="1600" b="1" dirty="0"/>
              <a:t>Enerji ve Tabii Kaynaklar Bakanlığının görev ve yetkileri </a:t>
            </a:r>
          </a:p>
          <a:p>
            <a:endParaRPr lang="tr-TR" sz="1600" b="1" dirty="0"/>
          </a:p>
          <a:p>
            <a:r>
              <a:rPr lang="tr-TR" sz="1600" dirty="0"/>
              <a:t>  MADDE 166 -  a) Ülkenin enerji ve tabii kaynaklara olan kısa ve uzun vadeli ihtiyacını belirlemek, temini için gerekli politikaların tespitine yardımcı olmak, planlamalarını yapmak,</a:t>
            </a:r>
          </a:p>
          <a:p>
            <a:r>
              <a:rPr lang="tr-TR" sz="1600" dirty="0"/>
              <a:t> b) Enerji ve tabii kaynakların ülke yararına, teknik icaplara ve ekonomik gelişmelere uygun olarak araştırılması, işletilmesi, geliştirilmesi, değerlendirilmesi, kontrolü ve korunması amacıyla genel politika esaslarının tespit ve tayinine yardımcı olmak, gerekli programları yapmak, plan ve projeleri hazırlamak veya hazırlatmak, </a:t>
            </a:r>
          </a:p>
          <a:p>
            <a:r>
              <a:rPr lang="tr-TR" sz="1600" dirty="0"/>
              <a:t>c) Bu kaynakların değerlendirilmesine yönelik arama, tesis kurma, işletme ve faydalanma haklarını vermek, gerektiğinde bu hakların devir, intikal, iptal işlemlerini yapmak, ipotek, istimlak ve diğer takyit edici hakları tesis etmek, bunların sicillerini tutmak ve muhafaza etmek,</a:t>
            </a:r>
          </a:p>
          <a:p>
            <a:r>
              <a:rPr lang="tr-TR" sz="1600" dirty="0"/>
              <a:t>  ç) Kamu ihtiyaç, güvenlik ve yararına uygun olarak enerji ve tabii kaynaklar ile enerjinin üretim, iletim, dağıtım, tesislerinin etüt, kuruluş, işletme ve devam ettirme hizmetlerinin genel politikasını tespit için öneride bulunmak, Cumhurbaşkanının görevlendirmesi ile koordinasyonu temin etmek ve denetlemek</a:t>
            </a:r>
          </a:p>
          <a:p>
            <a:r>
              <a:rPr lang="tr-TR" sz="1600" dirty="0"/>
              <a:t>d) Yeraltı ve yerüstü enerji ve tabii kaynaklar ile ürünlerinin üretim, iletim, dağıtım ve tüketim fiyatlandırma politikasını tayin ve gerektiğinde fiyatlarını tespit etmek,</a:t>
            </a:r>
          </a:p>
          <a:p>
            <a:r>
              <a:rPr lang="tr-TR" sz="1600" dirty="0"/>
              <a:t> e) Bakanlığın bağlı ve ilgili kuruluşlarının işletme ve yatırım programlarını inceleyerek tasvip etmek ve yıllık programlara göre faaliyetlerini takip etmek, değerlendirmek,</a:t>
            </a:r>
          </a:p>
          <a:p>
            <a:r>
              <a:rPr lang="tr-TR" sz="1600" dirty="0"/>
              <a:t> f) Bakanlığa bağlı ve Bakanlıkla ilgili kuruluşların çalışmalarını ve işlemlerini her bakımdan tetkik, tahkik ve teftişe tabi tutmak, gerekli her türlü emri vermek ve denetlemek,</a:t>
            </a:r>
          </a:p>
          <a:p>
            <a:r>
              <a:rPr lang="tr-TR" sz="1600" dirty="0"/>
              <a:t> g) Yenilenebilir enerji kaynaklarının değerlendirilmesi ve enerji verimliliğinin artırılmasına yönelik politikaların ve stratejilerin belirlenmesine yönelik çalışmalarda bulunmak,  </a:t>
            </a:r>
          </a:p>
          <a:p>
            <a:r>
              <a:rPr lang="tr-TR" sz="1600" dirty="0"/>
              <a:t>ğ) Bu maddede belirtilen görevleri yerine getirmek amacı ile gerekli bilgileri toplamak, değerlendirmek ve uzun vadeli politikaların tespiti ve geliştirilmesi ile ilgili hazırlık çalışmalarını yapmak, </a:t>
            </a:r>
          </a:p>
          <a:p>
            <a:r>
              <a:rPr lang="tr-TR" sz="1600" dirty="0"/>
              <a:t> h) Kanunlarla ve Cumhurbaşkanlığı kararnameleriyle verilen diğer görevleri yapmak. </a:t>
            </a:r>
          </a:p>
        </p:txBody>
      </p:sp>
    </p:spTree>
    <p:extLst>
      <p:ext uri="{BB962C8B-B14F-4D97-AF65-F5344CB8AC3E}">
        <p14:creationId xmlns:p14="http://schemas.microsoft.com/office/powerpoint/2010/main" val="577956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5C5AF8D3-8825-4DD1-81A0-B41CD1F74753}"/>
              </a:ext>
            </a:extLst>
          </p:cNvPr>
          <p:cNvSpPr/>
          <p:nvPr/>
        </p:nvSpPr>
        <p:spPr>
          <a:xfrm>
            <a:off x="179512" y="620688"/>
            <a:ext cx="8784976" cy="5262979"/>
          </a:xfrm>
          <a:prstGeom prst="rect">
            <a:avLst/>
          </a:prstGeom>
        </p:spPr>
        <p:txBody>
          <a:bodyPr wrap="square">
            <a:spAutoFit/>
          </a:bodyPr>
          <a:lstStyle/>
          <a:p>
            <a:r>
              <a:rPr lang="tr-TR" dirty="0"/>
              <a:t> </a:t>
            </a:r>
            <a:r>
              <a:rPr lang="tr-TR" sz="2400" b="1" dirty="0"/>
              <a:t>Enerji ve Tabii Kaynaklar Bakanlığı Hizmet birimleri </a:t>
            </a:r>
          </a:p>
          <a:p>
            <a:endParaRPr lang="tr-TR" sz="2400" dirty="0"/>
          </a:p>
          <a:p>
            <a:r>
              <a:rPr lang="tr-TR" sz="2400" dirty="0"/>
              <a:t> MADDE 167 – </a:t>
            </a:r>
          </a:p>
          <a:p>
            <a:r>
              <a:rPr lang="tr-TR" sz="2400" dirty="0"/>
              <a:t>a)Enerji İşleri Genel Müdürlüğü,</a:t>
            </a:r>
          </a:p>
          <a:p>
            <a:r>
              <a:rPr lang="tr-TR" sz="2400" dirty="0"/>
              <a:t> b) Nükleer Enerji ve Uluslararası Projeler Genel Müdürlüğü,</a:t>
            </a:r>
          </a:p>
          <a:p>
            <a:r>
              <a:rPr lang="tr-TR" sz="2400" dirty="0"/>
              <a:t> c) Dış İlişkiler Genel Müdürlüğü,</a:t>
            </a:r>
          </a:p>
          <a:p>
            <a:r>
              <a:rPr lang="tr-TR" sz="2400" dirty="0"/>
              <a:t> ç) Hukuk Hizmetleri Genel Müdürlüğü, </a:t>
            </a:r>
          </a:p>
          <a:p>
            <a:r>
              <a:rPr lang="tr-TR" sz="2400" dirty="0"/>
              <a:t>d) Yönetim Hizmetleri Genel Müdürlüğü,</a:t>
            </a:r>
          </a:p>
          <a:p>
            <a:r>
              <a:rPr lang="tr-TR" sz="2400" dirty="0"/>
              <a:t> e) Teftiş Kurulu Başkanlığı,</a:t>
            </a:r>
          </a:p>
          <a:p>
            <a:r>
              <a:rPr lang="tr-TR" sz="2400" dirty="0"/>
              <a:t> f) Strateji Geliştirme Başkanlığı,</a:t>
            </a:r>
          </a:p>
          <a:p>
            <a:r>
              <a:rPr lang="tr-TR" sz="2400" dirty="0"/>
              <a:t> g) Enerji Verimliliği ve Çevre Dairesi Başkanlığı,</a:t>
            </a:r>
          </a:p>
          <a:p>
            <a:r>
              <a:rPr lang="tr-TR" sz="2400" dirty="0"/>
              <a:t>  ğ) Bilgi İşlem Dairesi Başkanlığı, </a:t>
            </a:r>
          </a:p>
          <a:p>
            <a:r>
              <a:rPr lang="tr-TR" sz="2400" dirty="0"/>
              <a:t>h) Basın ve Halkla İlişkiler Müşavirliği,</a:t>
            </a:r>
          </a:p>
          <a:p>
            <a:r>
              <a:rPr lang="tr-TR" sz="2400" dirty="0"/>
              <a:t> ı) Özel Kalem Müdürlüğü. </a:t>
            </a:r>
          </a:p>
        </p:txBody>
      </p:sp>
    </p:spTree>
    <p:extLst>
      <p:ext uri="{BB962C8B-B14F-4D97-AF65-F5344CB8AC3E}">
        <p14:creationId xmlns:p14="http://schemas.microsoft.com/office/powerpoint/2010/main" val="3000576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FC7FC8A6-2800-4EAE-BC01-CD96BB8DD1E0}"/>
              </a:ext>
            </a:extLst>
          </p:cNvPr>
          <p:cNvSpPr/>
          <p:nvPr/>
        </p:nvSpPr>
        <p:spPr>
          <a:xfrm>
            <a:off x="251520" y="0"/>
            <a:ext cx="8640960" cy="6140142"/>
          </a:xfrm>
          <a:prstGeom prst="rect">
            <a:avLst/>
          </a:prstGeom>
        </p:spPr>
        <p:txBody>
          <a:bodyPr wrap="square">
            <a:spAutoFit/>
          </a:bodyPr>
          <a:lstStyle/>
          <a:p>
            <a:r>
              <a:rPr lang="tr-TR" b="1" dirty="0"/>
              <a:t>Gençlik ve Spor Bakanlığı </a:t>
            </a:r>
          </a:p>
          <a:p>
            <a:r>
              <a:rPr lang="tr-TR" sz="1500" dirty="0"/>
              <a:t> MADDE 184 - Gençlik ve Spor Bakanlığının görev ve yetkileri şunlardır: </a:t>
            </a:r>
          </a:p>
          <a:p>
            <a:r>
              <a:rPr lang="tr-TR" sz="1500" dirty="0"/>
              <a:t>Gençliğin kişisel ve sosyal gelişimini destekleyici politikaların tespiti amacıyla gerekli çalışmaları yapmak, farklı genç gruplarının ihtiyaçlarını da dikkate alarak gençlerin kendi potansiyellerini gerçekleştirebilmelerine imkân sağlamak, karar alma ve uygulama süreçleri ile sosyal hayatın her alanına etkin katılımını sağlayıcı öneriler geliştirmek ve bu doğrultuda faaliyetler yürütmek, ilgili kurumların gençliği ilgilendiren hizmetlerinde koordinasyon ve işbirliğini sağlamak,</a:t>
            </a:r>
          </a:p>
          <a:p>
            <a:r>
              <a:rPr lang="tr-TR" sz="1500" dirty="0"/>
              <a:t> b) Gençliğin ihtiyaçları ile gençliğe sunulan hizmet ve imkânlar konusunda inceleme ve araştırmalar yapmak ve öneriler geliştirmek, gençlik alanında bilgilendirme, rehberlik ve danışmanlık yapmak, </a:t>
            </a:r>
          </a:p>
          <a:p>
            <a:r>
              <a:rPr lang="tr-TR" sz="1500" dirty="0"/>
              <a:t>c) Gençlik çalışma ve projelerine ilişkin usul ve esasları belirlemek,</a:t>
            </a:r>
          </a:p>
          <a:p>
            <a:r>
              <a:rPr lang="tr-TR" sz="1500" dirty="0"/>
              <a:t> ç) Gençlik çalışma ve projeleri yapmak, bu çalışma ve projeleri desteklemek, bunların uygulama ve sonuçlarını denetlemek,</a:t>
            </a:r>
          </a:p>
          <a:p>
            <a:r>
              <a:rPr lang="tr-TR" sz="1500" dirty="0"/>
              <a:t> d) Spor faaliyetlerinin plan ve program dâhilinde ve mevzuata uygun bir şekilde yürütülmesini gözetmek, gelişmesini ve yaygınlaşmasını teşvik edici tedbirler almak,</a:t>
            </a:r>
          </a:p>
          <a:p>
            <a:r>
              <a:rPr lang="tr-TR" sz="1500" dirty="0"/>
              <a:t> e) Spor alanında uygulanacak politikaların tespit edilmesi amacıyla gerekli çalışmaları yapmak, teşkilatlanma, federasyonların bağımsızlığı, spor tesisleri, eğitim, sponsorluk, sporcu sağlığının korunması, uluslararası organizasyonlarla ilgili çalışmaları koordine etmek,  değerlendirmek ve denetlemek,</a:t>
            </a:r>
          </a:p>
          <a:p>
            <a:r>
              <a:rPr lang="tr-TR" sz="1500" dirty="0"/>
              <a:t> f) Spor kuruluşlarının kurulmasına ve diğer hususlara ilişkin usul ve esasları tespit etmek, g) Gençlik ve spor kulüpleri ile başarılı sporcuları ve çalıştırıcıları desteklemek, </a:t>
            </a:r>
          </a:p>
          <a:p>
            <a:r>
              <a:rPr lang="tr-TR" sz="1500" dirty="0"/>
              <a:t>ğ) Yurt yapmak, yaptırmak, işletmek, işlettirmek, desteklemek ve yurt hizmetlerine ilişkin usul ve esasları belirlemek,</a:t>
            </a:r>
          </a:p>
          <a:p>
            <a:r>
              <a:rPr lang="tr-TR" sz="1500" dirty="0"/>
              <a:t> h) Öğrencilere verilecek öğrenim kredisi, burs ve diğer yardımlara ilişkin hizmetleri yürütmek ve bunlara dair usul ve esasları belirlemek,</a:t>
            </a:r>
          </a:p>
          <a:p>
            <a:r>
              <a:rPr lang="tr-TR" sz="1500" dirty="0"/>
              <a:t> ı) Bakanlık hizmetlerini destekleyici arsa ve arazi temin etmek, bina ve tesis yapmak, yaptırmak, satın almak, kiralamak, devretmek, devralmak ve bu hizmetlerle ilgili her türlü mali ve ekonomik girişimde bulunmak,</a:t>
            </a:r>
          </a:p>
          <a:p>
            <a:r>
              <a:rPr lang="tr-TR" sz="1500" dirty="0"/>
              <a:t> i) Kanunlarla veya Cumhurbaşkanlığı kararnameleriyle verilen diğer görevleri yapmak. </a:t>
            </a:r>
          </a:p>
        </p:txBody>
      </p:sp>
    </p:spTree>
    <p:extLst>
      <p:ext uri="{BB962C8B-B14F-4D97-AF65-F5344CB8AC3E}">
        <p14:creationId xmlns:p14="http://schemas.microsoft.com/office/powerpoint/2010/main" val="1568733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308392AF-9FAF-485D-98AA-2A1B52CD64FA}"/>
              </a:ext>
            </a:extLst>
          </p:cNvPr>
          <p:cNvSpPr/>
          <p:nvPr/>
        </p:nvSpPr>
        <p:spPr>
          <a:xfrm>
            <a:off x="251520" y="188640"/>
            <a:ext cx="8640960" cy="6001643"/>
          </a:xfrm>
          <a:prstGeom prst="rect">
            <a:avLst/>
          </a:prstGeom>
        </p:spPr>
        <p:txBody>
          <a:bodyPr wrap="square">
            <a:spAutoFit/>
          </a:bodyPr>
          <a:lstStyle/>
          <a:p>
            <a:r>
              <a:rPr lang="tr-TR" sz="2400" b="1" dirty="0"/>
              <a:t>Gençlik ve Spor Bakanlığını Hizmet Birimleri: </a:t>
            </a:r>
          </a:p>
          <a:p>
            <a:r>
              <a:rPr lang="tr-TR" sz="2400" dirty="0"/>
              <a:t>MADDE 186 - a) Gençlik Hizmetleri Genel Müdürlüğü, </a:t>
            </a:r>
          </a:p>
          <a:p>
            <a:r>
              <a:rPr lang="tr-TR" sz="2400" dirty="0"/>
              <a:t>b) Kredi ve Yurtlar Genel Müdürlüğü, </a:t>
            </a:r>
          </a:p>
          <a:p>
            <a:r>
              <a:rPr lang="tr-TR" sz="2400" dirty="0"/>
              <a:t>c) Spor Hizmetleri Genel Müdürlüğü, </a:t>
            </a:r>
          </a:p>
          <a:p>
            <a:r>
              <a:rPr lang="tr-TR" sz="2400" dirty="0"/>
              <a:t>ç) Eğitim, Araştırma ve Koordinasyon Genel Müdürlüğü, </a:t>
            </a:r>
          </a:p>
          <a:p>
            <a:r>
              <a:rPr lang="tr-TR" sz="2400" dirty="0"/>
              <a:t>d) Yatırım ve İşletmeler Genel Müdürlüğü,</a:t>
            </a:r>
          </a:p>
          <a:p>
            <a:r>
              <a:rPr lang="tr-TR" sz="2400" dirty="0"/>
              <a:t> e) Uluslararası Organizasyonlar ve Dış İlişkiler Genel Müdürlüğü,</a:t>
            </a:r>
          </a:p>
          <a:p>
            <a:r>
              <a:rPr lang="tr-TR" sz="2400" dirty="0"/>
              <a:t> f) Personel Genel Müdürlüğü,</a:t>
            </a:r>
          </a:p>
          <a:p>
            <a:r>
              <a:rPr lang="tr-TR" sz="2400" dirty="0"/>
              <a:t>g) Hukuk Hizmetleri Genel Müdürlüğü</a:t>
            </a:r>
          </a:p>
          <a:p>
            <a:r>
              <a:rPr lang="tr-TR" sz="2400" dirty="0"/>
              <a:t>ğ) Rehberlik ve Denetim Başkanlığı, </a:t>
            </a:r>
          </a:p>
          <a:p>
            <a:r>
              <a:rPr lang="tr-TR" sz="2400" dirty="0"/>
              <a:t>h) Strateji Geliştirme Başkanlığı,</a:t>
            </a:r>
          </a:p>
          <a:p>
            <a:r>
              <a:rPr lang="tr-TR" sz="2400" dirty="0"/>
              <a:t> ı) Sosyal İlişkiler ve İletişim Dairesi Başkanlığı,</a:t>
            </a:r>
          </a:p>
          <a:p>
            <a:r>
              <a:rPr lang="tr-TR" sz="2400" dirty="0"/>
              <a:t> i) Destek Hizmetleri Dairesi Başkanlığı,</a:t>
            </a:r>
          </a:p>
          <a:p>
            <a:r>
              <a:rPr lang="tr-TR" sz="2400" dirty="0"/>
              <a:t> j) Bilgi İşlem Dairesi Başkanlığı,</a:t>
            </a:r>
          </a:p>
          <a:p>
            <a:r>
              <a:rPr lang="tr-TR" sz="2400" dirty="0"/>
              <a:t>l) Basın ve Halkla İlişkiler Müşavirliği,</a:t>
            </a:r>
          </a:p>
          <a:p>
            <a:r>
              <a:rPr lang="tr-TR" sz="2400" dirty="0"/>
              <a:t> m) Özel Kalem Müdürlüğü. </a:t>
            </a:r>
            <a:endParaRPr lang="tr-TR" dirty="0"/>
          </a:p>
        </p:txBody>
      </p:sp>
    </p:spTree>
    <p:extLst>
      <p:ext uri="{BB962C8B-B14F-4D97-AF65-F5344CB8AC3E}">
        <p14:creationId xmlns:p14="http://schemas.microsoft.com/office/powerpoint/2010/main" val="3297763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ED42B014-167C-4376-8AE9-61E6A221C2DF}"/>
              </a:ext>
            </a:extLst>
          </p:cNvPr>
          <p:cNvSpPr/>
          <p:nvPr/>
        </p:nvSpPr>
        <p:spPr>
          <a:xfrm>
            <a:off x="179512" y="130349"/>
            <a:ext cx="8784976" cy="6740307"/>
          </a:xfrm>
          <a:prstGeom prst="rect">
            <a:avLst/>
          </a:prstGeom>
        </p:spPr>
        <p:txBody>
          <a:bodyPr wrap="square">
            <a:spAutoFit/>
          </a:bodyPr>
          <a:lstStyle/>
          <a:p>
            <a:r>
              <a:rPr lang="tr-TR" sz="1600" b="1" dirty="0"/>
              <a:t>Hazine ve Maliye Bakanlığı </a:t>
            </a:r>
          </a:p>
          <a:p>
            <a:r>
              <a:rPr lang="tr-TR" sz="1600" dirty="0"/>
              <a:t>  MADDE 217 – (1) Hazine ve Maliye Bakanlığının görev ve yetkileri şunlardır: </a:t>
            </a:r>
          </a:p>
          <a:p>
            <a:r>
              <a:rPr lang="tr-TR" sz="1600" dirty="0"/>
              <a:t> a) Maliye ve ekonomi politikalarının hazırlanmasına yardımcı olmak ve bu politikaları uygulamak, </a:t>
            </a:r>
          </a:p>
          <a:p>
            <a:r>
              <a:rPr lang="tr-TR" sz="1600" dirty="0"/>
              <a:t>b) Genel bütçe kapsamındaki kamu idareleri ve özel bütçeli idarelerin hukuk danışmanlığını ve </a:t>
            </a:r>
            <a:r>
              <a:rPr lang="tr-TR" sz="1600" dirty="0" err="1"/>
              <a:t>muhakemat</a:t>
            </a:r>
            <a:r>
              <a:rPr lang="tr-TR" sz="1600" dirty="0"/>
              <a:t> hizmetlerini talepleri halinde yerine getirmek,</a:t>
            </a:r>
          </a:p>
          <a:p>
            <a:r>
              <a:rPr lang="tr-TR" sz="1600" dirty="0"/>
              <a:t> c) Devlet hesaplarını tutmak, saymanlık hizmetlerini yapmak, </a:t>
            </a:r>
          </a:p>
          <a:p>
            <a:r>
              <a:rPr lang="tr-TR" sz="1600" dirty="0"/>
              <a:t> ç) Gelir düzenlemelerine ilişkin çalışmalar yapmak,  </a:t>
            </a:r>
          </a:p>
          <a:p>
            <a:r>
              <a:rPr lang="tr-TR" sz="1600" dirty="0"/>
              <a:t>d) Her türlü gelir işlemlerine ait mevzuatı hazırlamak, her türlü gider işlemlerine ait mevzuatın hazırlanmasına katkı sağlamak, </a:t>
            </a:r>
          </a:p>
          <a:p>
            <a:r>
              <a:rPr lang="tr-TR" sz="1600" dirty="0"/>
              <a:t> e) Bakanlığın ilgili kuruluşlarının işletme ve yatırım programlarını inceleyerek onaylamak ve yıllık programlara göre faaliyetlerini takip etmek ve denetlemek,</a:t>
            </a:r>
          </a:p>
          <a:p>
            <a:r>
              <a:rPr lang="tr-TR" sz="1600" dirty="0"/>
              <a:t> f) Suç gelirlerinin aklanmasının önlenmesine ilişkin usul ve esasları belirlemek, </a:t>
            </a:r>
          </a:p>
          <a:p>
            <a:r>
              <a:rPr lang="tr-TR" sz="1600" dirty="0"/>
              <a:t>g) Vergi incelemesi ve denetimine ilişkin temel politika ve stratejilerin belirlenmesi amacıyla çalışmalar yapmak ve belirlenen politikaların uygulanmasını sağlamak,</a:t>
            </a:r>
          </a:p>
          <a:p>
            <a:r>
              <a:rPr lang="tr-TR" sz="1600" dirty="0"/>
              <a:t> ğ) Hazine işlemleri, kamu finansmanı, kamu sermayeli kuruluş ve işletmeler ve devlet iştirakleri, ikili ve çok taraflı dış ekonomik ilişkiler, uluslararası ve bölgesel ekonomik ve mali kuruluşlarla ilişkiler, yabancı ülke ve kuruluşlardan borç ve hibe alınması ve verilmesi ile ilgili işlemleri yapmak, </a:t>
            </a:r>
          </a:p>
          <a:p>
            <a:r>
              <a:rPr lang="tr-TR" sz="1600" dirty="0"/>
              <a:t>h) Ülkenin finansman politikaları çerçevesinde sermaye akımlarına ilişkin düzenleme ve işlemleri yapmak, </a:t>
            </a:r>
          </a:p>
          <a:p>
            <a:r>
              <a:rPr lang="tr-TR" sz="1600" dirty="0"/>
              <a:t>ı) Kambiyo rejimine ilişkin faaliyetleri düzenlemek, uygulamak, uygulamanın izlenmesi ve geliştirilmesine ilişkin esasları tespit etmek.</a:t>
            </a:r>
          </a:p>
          <a:p>
            <a:r>
              <a:rPr lang="tr-TR" sz="1600" dirty="0"/>
              <a:t> i) Bakanlıkların ve kamu kurum ve kuruluşlarının ekonomi politikalarını ilgilendiren faaliyetlerine katılım sağlamak,</a:t>
            </a:r>
          </a:p>
          <a:p>
            <a:r>
              <a:rPr lang="tr-TR" sz="1600" dirty="0"/>
              <a:t> j) Uluslararası kuruluşlarla iletişim içerisinde çalışarak ileriye dönük stratejiler geliştirme amacıyla çalışmalar yapmak ve topluma perspektif sağlayan politika önerilerini katılımcı bir yaklaşımla belirleyerek özel kesim için orta ve uzun dönemde belirsizlikleri giderici genel bir yönlendirme görevini yerine getirmek, </a:t>
            </a:r>
          </a:p>
        </p:txBody>
      </p:sp>
    </p:spTree>
    <p:extLst>
      <p:ext uri="{BB962C8B-B14F-4D97-AF65-F5344CB8AC3E}">
        <p14:creationId xmlns:p14="http://schemas.microsoft.com/office/powerpoint/2010/main" val="6434920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85EAC1F1-A718-493E-835F-3E7245F1C0B9}"/>
              </a:ext>
            </a:extLst>
          </p:cNvPr>
          <p:cNvSpPr/>
          <p:nvPr/>
        </p:nvSpPr>
        <p:spPr>
          <a:xfrm>
            <a:off x="107504" y="188640"/>
            <a:ext cx="8928992" cy="6555641"/>
          </a:xfrm>
          <a:prstGeom prst="rect">
            <a:avLst/>
          </a:prstGeom>
        </p:spPr>
        <p:txBody>
          <a:bodyPr wrap="square">
            <a:spAutoFit/>
          </a:bodyPr>
          <a:lstStyle/>
          <a:p>
            <a:r>
              <a:rPr lang="tr-TR" sz="2000" b="1" dirty="0"/>
              <a:t>Hazine ve Maliye Bakanlığı Hizmet Birimleri</a:t>
            </a:r>
          </a:p>
          <a:p>
            <a:r>
              <a:rPr lang="tr-TR" sz="2000" dirty="0"/>
              <a:t> MADDE 219–  Hazine ve Maliye Bakanlığındaki hizmet birimleri şunlardır:  </a:t>
            </a:r>
          </a:p>
          <a:p>
            <a:r>
              <a:rPr lang="tr-TR" sz="2000" dirty="0" err="1"/>
              <a:t>Başhukuk</a:t>
            </a:r>
            <a:r>
              <a:rPr lang="tr-TR" sz="2000" dirty="0"/>
              <a:t> Müşavirliği ve </a:t>
            </a:r>
            <a:r>
              <a:rPr lang="tr-TR" sz="2000" dirty="0" err="1"/>
              <a:t>Muhakemat</a:t>
            </a:r>
            <a:r>
              <a:rPr lang="tr-TR" sz="2000" dirty="0"/>
              <a:t> Genel Müdürlüğü,  </a:t>
            </a:r>
          </a:p>
          <a:p>
            <a:r>
              <a:rPr lang="tr-TR" sz="2000" dirty="0"/>
              <a:t>b) Muhasebat ve Mali Kontrol Genel Müdürlüğü, </a:t>
            </a:r>
          </a:p>
          <a:p>
            <a:r>
              <a:rPr lang="tr-TR" sz="2000" dirty="0"/>
              <a:t>c) Gelir Düzenlemeleri Genel Müdürlüğü, </a:t>
            </a:r>
          </a:p>
          <a:p>
            <a:r>
              <a:rPr lang="tr-TR" sz="2000" dirty="0"/>
              <a:t>ç) Kamu Finansmanı Genel Müdürlüğü, </a:t>
            </a:r>
          </a:p>
          <a:p>
            <a:r>
              <a:rPr lang="tr-TR" sz="2000" dirty="0"/>
              <a:t>d) Kamu Sermayeli Kuruluş ve İşletmeler Genel Müdürlüğü, </a:t>
            </a:r>
          </a:p>
          <a:p>
            <a:r>
              <a:rPr lang="tr-TR" sz="2000" dirty="0"/>
              <a:t>e) Dış Ekonomik İlişkiler Genel Müdürlüğü, </a:t>
            </a:r>
          </a:p>
          <a:p>
            <a:r>
              <a:rPr lang="tr-TR" sz="2000" dirty="0"/>
              <a:t>f) Sigortacılık Genel Müdürlüğü, </a:t>
            </a:r>
          </a:p>
          <a:p>
            <a:r>
              <a:rPr lang="tr-TR" sz="2000" dirty="0"/>
              <a:t>g) Personel Genel Müdürlüğü, </a:t>
            </a:r>
          </a:p>
          <a:p>
            <a:r>
              <a:rPr lang="tr-TR" sz="2000" dirty="0"/>
              <a:t>ğ) Vergi Denetim Kurulu Başkanlığı,</a:t>
            </a:r>
          </a:p>
          <a:p>
            <a:r>
              <a:rPr lang="tr-TR" sz="2000" dirty="0"/>
              <a:t> h) Hazine Kontrolörleri Kurulu, </a:t>
            </a:r>
          </a:p>
          <a:p>
            <a:r>
              <a:rPr lang="tr-TR" sz="2000" dirty="0"/>
              <a:t> ı) Sigorta Denetleme Kurulu,</a:t>
            </a:r>
          </a:p>
          <a:p>
            <a:r>
              <a:rPr lang="tr-TR" sz="2000" dirty="0"/>
              <a:t> i) Malî Suçları Araştırma Kurulu Başkanlığı, </a:t>
            </a:r>
          </a:p>
          <a:p>
            <a:r>
              <a:rPr lang="tr-TR" sz="2000" dirty="0"/>
              <a:t>j) Strateji Geliştirme Başkanlığı,</a:t>
            </a:r>
          </a:p>
          <a:p>
            <a:r>
              <a:rPr lang="tr-TR" sz="2000" dirty="0"/>
              <a:t> k) Destek Hizmetleri Dairesi Başkanlığı,</a:t>
            </a:r>
          </a:p>
          <a:p>
            <a:r>
              <a:rPr lang="tr-TR" sz="2000" dirty="0"/>
              <a:t> l) Bilgi İşlem Dairesi Başkanlığı </a:t>
            </a:r>
          </a:p>
          <a:p>
            <a:r>
              <a:rPr lang="tr-TR" sz="2000" dirty="0"/>
              <a:t>m) Basın ve Halkla İlişkiler Müşavirliği, </a:t>
            </a:r>
          </a:p>
          <a:p>
            <a:r>
              <a:rPr lang="tr-TR" sz="2000" dirty="0"/>
              <a:t>n) Özel Kalem Müdürlüğü. </a:t>
            </a:r>
          </a:p>
          <a:p>
            <a:r>
              <a:rPr lang="tr-TR" sz="2000" dirty="0"/>
              <a:t> </a:t>
            </a:r>
          </a:p>
          <a:p>
            <a:r>
              <a:rPr lang="tr-TR" sz="2000" dirty="0"/>
              <a:t> </a:t>
            </a:r>
          </a:p>
        </p:txBody>
      </p:sp>
    </p:spTree>
    <p:extLst>
      <p:ext uri="{BB962C8B-B14F-4D97-AF65-F5344CB8AC3E}">
        <p14:creationId xmlns:p14="http://schemas.microsoft.com/office/powerpoint/2010/main" val="184173938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Temel</Template>
  <TotalTime>89</TotalTime>
  <Words>3826</Words>
  <Application>Microsoft Office PowerPoint</Application>
  <PresentationFormat>Ekran Gösterisi (4:3)</PresentationFormat>
  <Paragraphs>291</Paragraphs>
  <Slides>19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19</vt:i4>
      </vt:variant>
    </vt:vector>
  </HeadingPairs>
  <TitlesOfParts>
    <vt:vector size="23"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hp</cp:lastModifiedBy>
  <cp:revision>9</cp:revision>
  <dcterms:created xsi:type="dcterms:W3CDTF">2020-04-30T15:29:21Z</dcterms:created>
  <dcterms:modified xsi:type="dcterms:W3CDTF">2020-05-01T14:26:57Z</dcterms:modified>
</cp:coreProperties>
</file>