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  <p:sldId id="276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1CF3C082-DC96-46D7-9A90-D6A0BCEB690C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05C435E2-1ED2-4EED-BDF4-3757CA5883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2646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3C082-DC96-46D7-9A90-D6A0BCEB690C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435E2-1ED2-4EED-BDF4-3757CA5883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8591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1CF3C082-DC96-46D7-9A90-D6A0BCEB690C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05C435E2-1ED2-4EED-BDF4-3757CA5883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4716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3C082-DC96-46D7-9A90-D6A0BCEB690C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435E2-1ED2-4EED-BDF4-3757CA5883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8972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1CF3C082-DC96-46D7-9A90-D6A0BCEB690C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05C435E2-1ED2-4EED-BDF4-3757CA5883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9892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1CF3C082-DC96-46D7-9A90-D6A0BCEB690C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05C435E2-1ED2-4EED-BDF4-3757CA5883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2577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1CF3C082-DC96-46D7-9A90-D6A0BCEB690C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05C435E2-1ED2-4EED-BDF4-3757CA5883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9817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3C082-DC96-46D7-9A90-D6A0BCEB690C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435E2-1ED2-4EED-BDF4-3757CA5883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3550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1CF3C082-DC96-46D7-9A90-D6A0BCEB690C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05C435E2-1ED2-4EED-BDF4-3757CA5883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4881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3C082-DC96-46D7-9A90-D6A0BCEB690C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435E2-1ED2-4EED-BDF4-3757CA5883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5728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1CF3C082-DC96-46D7-9A90-D6A0BCEB690C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05C435E2-1ED2-4EED-BDF4-3757CA5883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31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3C082-DC96-46D7-9A90-D6A0BCEB690C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435E2-1ED2-4EED-BDF4-3757CA5883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3432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VERİ TABANI 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Öğr</a:t>
            </a:r>
            <a:r>
              <a:rPr lang="tr-TR" dirty="0" smtClean="0"/>
              <a:t>. Gör. Yunus KÖKVER</a:t>
            </a:r>
          </a:p>
          <a:p>
            <a:r>
              <a:rPr lang="tr-TR" dirty="0" smtClean="0"/>
              <a:t>6. Hafta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550" y="176863"/>
            <a:ext cx="1828800" cy="1816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137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SELECT </a:t>
            </a:r>
            <a:r>
              <a:rPr lang="tr-TR" dirty="0" err="1"/>
              <a:t>dersKod</a:t>
            </a:r>
            <a:r>
              <a:rPr lang="tr-TR" dirty="0"/>
              <a:t> AS </a:t>
            </a:r>
            <a:r>
              <a:rPr lang="tr-TR" dirty="0" err="1"/>
              <a:t>DersinKodu</a:t>
            </a:r>
            <a:r>
              <a:rPr lang="tr-TR" dirty="0"/>
              <a:t>, </a:t>
            </a:r>
          </a:p>
          <a:p>
            <a:pPr marL="914400" lvl="2" indent="0">
              <a:buNone/>
            </a:pPr>
            <a:r>
              <a:rPr lang="tr-TR" dirty="0"/>
              <a:t> </a:t>
            </a:r>
            <a:r>
              <a:rPr lang="tr-TR" dirty="0" smtClean="0"/>
              <a:t>   </a:t>
            </a:r>
            <a:r>
              <a:rPr lang="tr-TR" dirty="0" err="1" smtClean="0"/>
              <a:t>dersAd</a:t>
            </a:r>
            <a:r>
              <a:rPr lang="tr-TR" dirty="0" smtClean="0"/>
              <a:t> </a:t>
            </a:r>
            <a:r>
              <a:rPr lang="tr-TR" dirty="0"/>
              <a:t>AS 'Dersin Adı', </a:t>
            </a:r>
            <a:endParaRPr lang="tr-TR" dirty="0" smtClean="0"/>
          </a:p>
          <a:p>
            <a:pPr marL="914400" lvl="2" indent="0">
              <a:buNone/>
            </a:pPr>
            <a:r>
              <a:rPr lang="tr-TR" dirty="0" smtClean="0"/>
              <a:t>    </a:t>
            </a:r>
            <a:r>
              <a:rPr lang="tr-TR" dirty="0" err="1" smtClean="0"/>
              <a:t>dersVeren</a:t>
            </a:r>
            <a:r>
              <a:rPr lang="tr-TR" dirty="0" smtClean="0"/>
              <a:t> </a:t>
            </a:r>
            <a:r>
              <a:rPr lang="tr-TR" dirty="0"/>
              <a:t>[Dersi Veren </a:t>
            </a:r>
            <a:r>
              <a:rPr lang="tr-TR" dirty="0" smtClean="0"/>
              <a:t>Hoca] </a:t>
            </a:r>
          </a:p>
          <a:p>
            <a:pPr lvl="1"/>
            <a:r>
              <a:rPr lang="tr-TR" dirty="0"/>
              <a:t>FROM </a:t>
            </a:r>
            <a:r>
              <a:rPr lang="tr-TR" dirty="0" err="1"/>
              <a:t>tbl_ders</a:t>
            </a: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05949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Sütunlar </a:t>
            </a:r>
            <a:r>
              <a:rPr lang="tr-TR" dirty="0"/>
              <a:t>Üzerinde Matematiksel İşlemler Yapmak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tr-TR" dirty="0"/>
          </a:p>
          <a:p>
            <a:r>
              <a:rPr lang="tr-TR" b="1" dirty="0" smtClean="0"/>
              <a:t>+ </a:t>
            </a:r>
            <a:r>
              <a:rPr lang="tr-TR" dirty="0"/>
              <a:t>Toplama </a:t>
            </a:r>
          </a:p>
          <a:p>
            <a:r>
              <a:rPr lang="tr-TR" b="1" dirty="0" smtClean="0"/>
              <a:t>- </a:t>
            </a:r>
            <a:r>
              <a:rPr lang="tr-TR" dirty="0"/>
              <a:t>Çıkarma </a:t>
            </a:r>
          </a:p>
          <a:p>
            <a:r>
              <a:rPr lang="tr-TR" b="1" dirty="0" smtClean="0"/>
              <a:t>* </a:t>
            </a:r>
            <a:r>
              <a:rPr lang="tr-TR" dirty="0"/>
              <a:t>Çarpma </a:t>
            </a:r>
          </a:p>
          <a:p>
            <a:r>
              <a:rPr lang="tr-TR" b="1" dirty="0" smtClean="0"/>
              <a:t>/ </a:t>
            </a:r>
            <a:r>
              <a:rPr lang="tr-TR" dirty="0"/>
              <a:t>Bölme 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r>
              <a:rPr lang="tr-TR" dirty="0" smtClean="0"/>
              <a:t>SELECT </a:t>
            </a:r>
            <a:r>
              <a:rPr lang="tr-TR" dirty="0" err="1"/>
              <a:t>ogr_id,notu</a:t>
            </a:r>
            <a:r>
              <a:rPr lang="tr-TR" dirty="0"/>
              <a:t> ,notu + 10 </a:t>
            </a:r>
          </a:p>
          <a:p>
            <a:pPr marL="457200" lvl="1" indent="0">
              <a:buNone/>
            </a:pPr>
            <a:r>
              <a:rPr lang="tr-TR" dirty="0"/>
              <a:t>FROM </a:t>
            </a:r>
            <a:r>
              <a:rPr lang="tr-TR" dirty="0" err="1"/>
              <a:t>tbl_ogrenciNot</a:t>
            </a:r>
            <a:r>
              <a:rPr lang="tr-TR" dirty="0"/>
              <a:t> </a:t>
            </a:r>
            <a:endParaRPr lang="tr-TR" dirty="0" smtClean="0"/>
          </a:p>
          <a:p>
            <a:pPr lvl="1"/>
            <a:endParaRPr lang="tr-TR" dirty="0"/>
          </a:p>
          <a:p>
            <a:r>
              <a:rPr lang="tr-TR" dirty="0" smtClean="0"/>
              <a:t>SELECT </a:t>
            </a:r>
            <a:r>
              <a:rPr lang="tr-TR" dirty="0" err="1"/>
              <a:t>ogr_id,notu</a:t>
            </a:r>
            <a:r>
              <a:rPr lang="tr-TR" dirty="0"/>
              <a:t> ,notu + 10 AS 'Notuna 10 Eklenmiş' </a:t>
            </a:r>
          </a:p>
          <a:p>
            <a:pPr marL="457200" lvl="1" indent="0">
              <a:buNone/>
            </a:pPr>
            <a:r>
              <a:rPr lang="tr-TR" dirty="0"/>
              <a:t>FROM </a:t>
            </a:r>
            <a:r>
              <a:rPr lang="tr-TR" dirty="0" err="1"/>
              <a:t>tbl_ogrenciNot</a:t>
            </a:r>
            <a:r>
              <a:rPr lang="tr-TR" dirty="0"/>
              <a:t> </a:t>
            </a:r>
            <a:endParaRPr lang="tr-TR" dirty="0" smtClean="0"/>
          </a:p>
          <a:p>
            <a:pPr lvl="1"/>
            <a:endParaRPr lang="tr-TR" dirty="0"/>
          </a:p>
          <a:p>
            <a:r>
              <a:rPr lang="en-US" dirty="0" smtClean="0"/>
              <a:t>SELECT </a:t>
            </a:r>
            <a:r>
              <a:rPr lang="en-US" dirty="0" err="1"/>
              <a:t>ogr_id,notu</a:t>
            </a:r>
            <a:r>
              <a:rPr lang="en-US" dirty="0"/>
              <a:t> , </a:t>
            </a:r>
            <a:r>
              <a:rPr lang="en-US" dirty="0" err="1"/>
              <a:t>notu</a:t>
            </a:r>
            <a:r>
              <a:rPr lang="en-US" dirty="0"/>
              <a:t>*30/100 AS '</a:t>
            </a:r>
            <a:r>
              <a:rPr lang="en-US" dirty="0" err="1"/>
              <a:t>Notun</a:t>
            </a:r>
            <a:r>
              <a:rPr lang="en-US" dirty="0"/>
              <a:t> %30 u' </a:t>
            </a:r>
            <a:endParaRPr lang="tr-TR" dirty="0"/>
          </a:p>
          <a:p>
            <a:pPr marL="457200" lvl="1" indent="0">
              <a:buNone/>
            </a:pPr>
            <a:r>
              <a:rPr lang="tr-TR" dirty="0"/>
              <a:t>FROM </a:t>
            </a:r>
            <a:r>
              <a:rPr lang="tr-TR" dirty="0" err="1"/>
              <a:t>tbl_ogrenciNot</a:t>
            </a:r>
            <a:r>
              <a:rPr lang="tr-TR" dirty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91062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Sütunları </a:t>
            </a:r>
            <a:r>
              <a:rPr lang="tr-TR" dirty="0"/>
              <a:t>Birleştirmek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Birleştirme işlemi için + operatörü kullanılır. Metin tipinde veriler birleştirilebilir. 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r>
              <a:rPr lang="tr-TR" dirty="0" smtClean="0"/>
              <a:t>SELECT </a:t>
            </a:r>
            <a:r>
              <a:rPr lang="tr-TR" dirty="0" err="1"/>
              <a:t>dersKod</a:t>
            </a:r>
            <a:r>
              <a:rPr lang="tr-TR" dirty="0"/>
              <a:t> +' '+ </a:t>
            </a:r>
            <a:r>
              <a:rPr lang="tr-TR" dirty="0" err="1"/>
              <a:t>dersAd</a:t>
            </a:r>
            <a:r>
              <a:rPr lang="tr-TR" dirty="0"/>
              <a:t>+' '+ </a:t>
            </a:r>
            <a:r>
              <a:rPr lang="tr-TR" dirty="0" err="1"/>
              <a:t>dersVeren</a:t>
            </a:r>
            <a:r>
              <a:rPr lang="tr-TR" dirty="0"/>
              <a:t> </a:t>
            </a:r>
          </a:p>
          <a:p>
            <a:pPr marL="0" indent="0">
              <a:buNone/>
            </a:pPr>
            <a:r>
              <a:rPr lang="tr-TR" dirty="0" smtClean="0"/>
              <a:t>	FROM </a:t>
            </a:r>
            <a:r>
              <a:rPr lang="tr-TR" dirty="0" err="1"/>
              <a:t>tbl_ders</a:t>
            </a:r>
            <a:r>
              <a:rPr lang="tr-TR" dirty="0"/>
              <a:t> </a:t>
            </a:r>
          </a:p>
          <a:p>
            <a:r>
              <a:rPr lang="tr-TR" dirty="0" smtClean="0"/>
              <a:t>SELECT </a:t>
            </a:r>
            <a:r>
              <a:rPr lang="tr-TR" dirty="0" err="1"/>
              <a:t>dersKod</a:t>
            </a:r>
            <a:r>
              <a:rPr lang="tr-TR" dirty="0"/>
              <a:t> +' '+ </a:t>
            </a:r>
            <a:r>
              <a:rPr lang="tr-TR" dirty="0" err="1"/>
              <a:t>dersAd</a:t>
            </a:r>
            <a:r>
              <a:rPr lang="tr-TR" dirty="0"/>
              <a:t> </a:t>
            </a:r>
            <a:r>
              <a:rPr lang="tr-TR" dirty="0" err="1"/>
              <a:t>dersBilgileri</a:t>
            </a:r>
            <a:r>
              <a:rPr lang="tr-TR" dirty="0"/>
              <a:t>, </a:t>
            </a:r>
            <a:r>
              <a:rPr lang="tr-TR" dirty="0" err="1"/>
              <a:t>dersVeren</a:t>
            </a:r>
            <a:r>
              <a:rPr lang="tr-TR" dirty="0"/>
              <a:t> </a:t>
            </a:r>
          </a:p>
          <a:p>
            <a:pPr marL="457200" lvl="1" indent="0">
              <a:buNone/>
            </a:pPr>
            <a:r>
              <a:rPr lang="tr-TR" dirty="0" smtClean="0"/>
              <a:t>	FROM </a:t>
            </a:r>
            <a:r>
              <a:rPr lang="tr-TR" dirty="0" err="1"/>
              <a:t>tbl_ders</a:t>
            </a: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588991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Koşula Bağlı Sorgulamalar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Koşul belirtmek için </a:t>
            </a:r>
            <a:r>
              <a:rPr lang="tr-TR" dirty="0" err="1"/>
              <a:t>Where</a:t>
            </a:r>
            <a:r>
              <a:rPr lang="tr-TR" dirty="0"/>
              <a:t> kullanılır. </a:t>
            </a:r>
          </a:p>
          <a:p>
            <a:endParaRPr lang="tr-TR" dirty="0" smtClean="0"/>
          </a:p>
          <a:p>
            <a:r>
              <a:rPr lang="en-US" dirty="0" smtClean="0"/>
              <a:t>SELECT </a:t>
            </a:r>
            <a:r>
              <a:rPr lang="en-US" dirty="0"/>
              <a:t>* FROM </a:t>
            </a:r>
            <a:r>
              <a:rPr lang="en-US" dirty="0" err="1"/>
              <a:t>tbl_ders</a:t>
            </a:r>
            <a:r>
              <a:rPr lang="en-US" dirty="0"/>
              <a:t> WHERE </a:t>
            </a:r>
            <a:r>
              <a:rPr lang="en-US" dirty="0" err="1" smtClean="0"/>
              <a:t>dersKod</a:t>
            </a:r>
            <a:r>
              <a:rPr lang="en-US" dirty="0" smtClean="0"/>
              <a:t>=</a:t>
            </a:r>
            <a:r>
              <a:rPr lang="tr-TR" dirty="0" smtClean="0"/>
              <a:t>‘</a:t>
            </a:r>
            <a:r>
              <a:rPr lang="en-US" dirty="0" smtClean="0"/>
              <a:t>BPG 102</a:t>
            </a:r>
            <a:r>
              <a:rPr lang="tr-TR" dirty="0" smtClean="0"/>
              <a:t>’</a:t>
            </a:r>
            <a:r>
              <a:rPr lang="en-US" dirty="0" smtClean="0"/>
              <a:t> </a:t>
            </a:r>
            <a:endParaRPr lang="tr-TR" dirty="0"/>
          </a:p>
          <a:p>
            <a:endParaRPr lang="tr-TR" dirty="0"/>
          </a:p>
          <a:p>
            <a:r>
              <a:rPr lang="tr-TR" dirty="0"/>
              <a:t>–&lt;,&gt;,&lt;=,&gt;=, = , &lt;&gt; , != </a:t>
            </a:r>
          </a:p>
          <a:p>
            <a:r>
              <a:rPr lang="tr-TR" dirty="0"/>
              <a:t>–Tarih Sorgulama </a:t>
            </a:r>
          </a:p>
          <a:p>
            <a:r>
              <a:rPr lang="tr-TR" dirty="0"/>
              <a:t>–AND, OR , NOT </a:t>
            </a:r>
          </a:p>
          <a:p>
            <a:r>
              <a:rPr lang="tr-TR" dirty="0"/>
              <a:t>–IN </a:t>
            </a:r>
          </a:p>
          <a:p>
            <a:r>
              <a:rPr lang="tr-TR" dirty="0"/>
              <a:t>–BETWEEN … AND .. </a:t>
            </a:r>
          </a:p>
          <a:p>
            <a:r>
              <a:rPr lang="tr-TR" dirty="0"/>
              <a:t>–LIKE </a:t>
            </a:r>
          </a:p>
          <a:p>
            <a:r>
              <a:rPr lang="tr-TR" dirty="0"/>
              <a:t>–NULL Sorgulama </a:t>
            </a:r>
          </a:p>
          <a:p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70552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&lt;,&gt;,&lt;=,&gt;=, = , &lt;&gt; , != </a:t>
            </a:r>
          </a:p>
          <a:p>
            <a:r>
              <a:rPr lang="tr-TR" dirty="0" smtClean="0"/>
              <a:t>SELECT </a:t>
            </a:r>
            <a:r>
              <a:rPr lang="tr-TR" dirty="0"/>
              <a:t>* FROM </a:t>
            </a:r>
            <a:r>
              <a:rPr lang="tr-TR" dirty="0" err="1"/>
              <a:t>tbl_ders</a:t>
            </a:r>
            <a:r>
              <a:rPr lang="tr-TR" dirty="0"/>
              <a:t> </a:t>
            </a:r>
          </a:p>
          <a:p>
            <a:pPr marL="457200" lvl="1" indent="0">
              <a:buNone/>
            </a:pPr>
            <a:r>
              <a:rPr lang="tr-TR" dirty="0"/>
              <a:t>WHERE </a:t>
            </a:r>
            <a:r>
              <a:rPr lang="tr-TR" dirty="0" err="1"/>
              <a:t>dersKod</a:t>
            </a:r>
            <a:r>
              <a:rPr lang="tr-TR" dirty="0"/>
              <a:t>=' BPG 102‘ </a:t>
            </a:r>
          </a:p>
          <a:p>
            <a:r>
              <a:rPr lang="en-US" dirty="0" smtClean="0"/>
              <a:t>SELECT </a:t>
            </a:r>
            <a:r>
              <a:rPr lang="en-US" dirty="0"/>
              <a:t>* FROM </a:t>
            </a:r>
            <a:r>
              <a:rPr lang="en-US" dirty="0" err="1"/>
              <a:t>tbl_ogrenciNot</a:t>
            </a:r>
            <a:r>
              <a:rPr lang="en-US" dirty="0"/>
              <a:t> </a:t>
            </a:r>
            <a:endParaRPr lang="tr-TR" dirty="0" smtClean="0"/>
          </a:p>
          <a:p>
            <a:pPr marL="457200" lvl="1" indent="0">
              <a:buNone/>
            </a:pPr>
            <a:r>
              <a:rPr lang="en-US" dirty="0" smtClean="0"/>
              <a:t>WHERE </a:t>
            </a:r>
            <a:r>
              <a:rPr lang="en-US" dirty="0" err="1"/>
              <a:t>notu</a:t>
            </a:r>
            <a:r>
              <a:rPr lang="en-US" dirty="0"/>
              <a:t>&gt;50 </a:t>
            </a:r>
          </a:p>
          <a:p>
            <a:r>
              <a:rPr lang="en-US" dirty="0" smtClean="0"/>
              <a:t>SELECT </a:t>
            </a:r>
            <a:r>
              <a:rPr lang="en-US" dirty="0"/>
              <a:t>* FROM </a:t>
            </a:r>
            <a:r>
              <a:rPr lang="en-US" dirty="0" err="1"/>
              <a:t>tbl_ogrenciNot</a:t>
            </a:r>
            <a:r>
              <a:rPr lang="en-US" dirty="0"/>
              <a:t> </a:t>
            </a:r>
            <a:endParaRPr lang="tr-TR" dirty="0" smtClean="0"/>
          </a:p>
          <a:p>
            <a:pPr marL="457200" lvl="1" indent="0">
              <a:buNone/>
            </a:pPr>
            <a:r>
              <a:rPr lang="en-US" dirty="0" smtClean="0"/>
              <a:t>WHERE </a:t>
            </a:r>
            <a:r>
              <a:rPr lang="en-US" dirty="0" err="1"/>
              <a:t>ders_id</a:t>
            </a:r>
            <a:r>
              <a:rPr lang="en-US" dirty="0"/>
              <a:t>&lt;&gt;1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76441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Tarih </a:t>
            </a:r>
            <a:r>
              <a:rPr lang="tr-TR" dirty="0"/>
              <a:t>Sorgulama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Tarih tırnak içerisinde yazılır 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SELECT * FROM </a:t>
            </a:r>
            <a:r>
              <a:rPr lang="tr-TR" dirty="0" err="1"/>
              <a:t>tbl_ogrenciNot</a:t>
            </a:r>
            <a:r>
              <a:rPr lang="tr-TR" dirty="0"/>
              <a:t> </a:t>
            </a:r>
          </a:p>
          <a:p>
            <a:pPr marL="457200" lvl="1" indent="0">
              <a:buNone/>
            </a:pPr>
            <a:r>
              <a:rPr lang="tr-TR" dirty="0"/>
              <a:t>WHERE </a:t>
            </a:r>
            <a:r>
              <a:rPr lang="tr-TR" dirty="0" err="1"/>
              <a:t>notGirisTarihi</a:t>
            </a:r>
            <a:r>
              <a:rPr lang="tr-TR" dirty="0"/>
              <a:t> =‘19.03.2012‘ </a:t>
            </a:r>
            <a:endParaRPr lang="tr-TR" dirty="0" smtClean="0"/>
          </a:p>
          <a:p>
            <a:pPr marL="457200" lvl="1" indent="0">
              <a:buNone/>
            </a:pPr>
            <a:endParaRPr lang="tr-TR" dirty="0"/>
          </a:p>
          <a:p>
            <a:r>
              <a:rPr lang="tr-TR" dirty="0" smtClean="0"/>
              <a:t>SELECT </a:t>
            </a:r>
            <a:r>
              <a:rPr lang="tr-TR" dirty="0"/>
              <a:t>* FROM </a:t>
            </a:r>
            <a:r>
              <a:rPr lang="tr-TR" dirty="0" err="1"/>
              <a:t>tbl_ogrenciNot</a:t>
            </a:r>
            <a:r>
              <a:rPr lang="tr-TR" dirty="0"/>
              <a:t> </a:t>
            </a:r>
          </a:p>
          <a:p>
            <a:pPr marL="457200" lvl="1" indent="0">
              <a:buNone/>
            </a:pPr>
            <a:r>
              <a:rPr lang="tr-TR" dirty="0"/>
              <a:t>WHERE </a:t>
            </a:r>
            <a:r>
              <a:rPr lang="tr-TR" dirty="0" err="1"/>
              <a:t>notGirisTarihi</a:t>
            </a:r>
            <a:r>
              <a:rPr lang="tr-TR" dirty="0"/>
              <a:t> </a:t>
            </a:r>
            <a:r>
              <a:rPr lang="tr-TR" dirty="0" smtClean="0"/>
              <a:t>=‘19.03.2012 13:00’ </a:t>
            </a:r>
          </a:p>
          <a:p>
            <a:endParaRPr lang="tr-TR" dirty="0"/>
          </a:p>
          <a:p>
            <a:r>
              <a:rPr lang="en-US" dirty="0"/>
              <a:t>SELECT * FROM </a:t>
            </a:r>
            <a:r>
              <a:rPr lang="en-US" dirty="0" err="1"/>
              <a:t>tbl_ogrenciNot</a:t>
            </a:r>
            <a:r>
              <a:rPr lang="en-US" dirty="0"/>
              <a:t> </a:t>
            </a:r>
            <a:endParaRPr lang="tr-TR" dirty="0" smtClean="0"/>
          </a:p>
          <a:p>
            <a:pPr marL="457200" lvl="1" indent="0">
              <a:buNone/>
            </a:pPr>
            <a:r>
              <a:rPr lang="en-US" dirty="0" smtClean="0"/>
              <a:t>WHERE </a:t>
            </a:r>
            <a:r>
              <a:rPr lang="en-US" dirty="0" err="1"/>
              <a:t>notGirisTarihi</a:t>
            </a:r>
            <a:r>
              <a:rPr lang="en-US" dirty="0"/>
              <a:t> &gt;=‘19.03.2012' </a:t>
            </a:r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52617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AND</a:t>
            </a:r>
            <a:r>
              <a:rPr lang="tr-TR" dirty="0"/>
              <a:t>, </a:t>
            </a:r>
            <a:r>
              <a:rPr lang="tr-TR" dirty="0" smtClean="0"/>
              <a:t>OR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SELECT </a:t>
            </a:r>
            <a:r>
              <a:rPr lang="tr-TR" dirty="0"/>
              <a:t>* FROM P</a:t>
            </a:r>
            <a:r>
              <a:rPr lang="tr-TR" dirty="0" smtClean="0"/>
              <a:t>ersonel </a:t>
            </a:r>
            <a:endParaRPr lang="tr-TR" dirty="0"/>
          </a:p>
          <a:p>
            <a:pPr marL="457200" lvl="1" indent="0">
              <a:buNone/>
            </a:pPr>
            <a:r>
              <a:rPr lang="en-US" dirty="0"/>
              <a:t>WHERE </a:t>
            </a:r>
            <a:r>
              <a:rPr lang="en-US" dirty="0" err="1"/>
              <a:t>sehir</a:t>
            </a:r>
            <a:r>
              <a:rPr lang="en-US" dirty="0" smtClean="0"/>
              <a:t>=‘</a:t>
            </a:r>
            <a:r>
              <a:rPr lang="tr-TR" dirty="0" smtClean="0"/>
              <a:t>Kırıkkale</a:t>
            </a:r>
            <a:r>
              <a:rPr lang="en-US" dirty="0" smtClean="0"/>
              <a:t>' </a:t>
            </a:r>
            <a:r>
              <a:rPr lang="en-US" dirty="0"/>
              <a:t>AND </a:t>
            </a:r>
            <a:r>
              <a:rPr lang="en-US" dirty="0" err="1"/>
              <a:t>gorevi</a:t>
            </a:r>
            <a:r>
              <a:rPr lang="en-US" dirty="0"/>
              <a:t>='</a:t>
            </a:r>
            <a:r>
              <a:rPr lang="en-US" dirty="0" err="1"/>
              <a:t>Mühendis</a:t>
            </a:r>
            <a:r>
              <a:rPr lang="en-US" dirty="0"/>
              <a:t>' </a:t>
            </a:r>
            <a:endParaRPr lang="tr-TR" dirty="0" smtClean="0"/>
          </a:p>
          <a:p>
            <a:pPr marL="457200" lvl="1" indent="0">
              <a:buNone/>
            </a:pPr>
            <a:endParaRPr lang="tr-TR" dirty="0"/>
          </a:p>
          <a:p>
            <a:endParaRPr lang="tr-TR" dirty="0"/>
          </a:p>
          <a:p>
            <a:r>
              <a:rPr lang="tr-TR" dirty="0"/>
              <a:t>SELECT * FROM P</a:t>
            </a:r>
            <a:r>
              <a:rPr lang="tr-TR" dirty="0" smtClean="0"/>
              <a:t>ersonel </a:t>
            </a:r>
            <a:endParaRPr lang="tr-TR" dirty="0"/>
          </a:p>
          <a:p>
            <a:pPr marL="457200" lvl="1" indent="0">
              <a:buNone/>
            </a:pPr>
            <a:r>
              <a:rPr lang="en-US" dirty="0"/>
              <a:t>WHERE </a:t>
            </a:r>
            <a:r>
              <a:rPr lang="en-US" dirty="0" err="1" smtClean="0"/>
              <a:t>sehir</a:t>
            </a:r>
            <a:r>
              <a:rPr lang="en-US" dirty="0" smtClean="0"/>
              <a:t>=</a:t>
            </a:r>
            <a:r>
              <a:rPr lang="tr-TR" dirty="0" smtClean="0"/>
              <a:t>Kırıkkale</a:t>
            </a:r>
            <a:r>
              <a:rPr lang="en-US" dirty="0" smtClean="0"/>
              <a:t>' </a:t>
            </a:r>
            <a:r>
              <a:rPr lang="en-US" dirty="0"/>
              <a:t>OR </a:t>
            </a:r>
            <a:r>
              <a:rPr lang="en-US" dirty="0" err="1"/>
              <a:t>gorevi</a:t>
            </a:r>
            <a:r>
              <a:rPr lang="en-US" dirty="0"/>
              <a:t>='</a:t>
            </a:r>
            <a:r>
              <a:rPr lang="en-US" dirty="0" err="1"/>
              <a:t>Mühendis</a:t>
            </a:r>
            <a:r>
              <a:rPr lang="en-US" dirty="0"/>
              <a:t>'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39147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İşlem </a:t>
            </a:r>
            <a:r>
              <a:rPr lang="tr-TR" dirty="0"/>
              <a:t>Önceliği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tr-TR" dirty="0"/>
          </a:p>
          <a:p>
            <a:r>
              <a:rPr lang="tr-TR" dirty="0" smtClean="0"/>
              <a:t>↓</a:t>
            </a:r>
            <a:r>
              <a:rPr lang="tr-TR" b="1" dirty="0"/>
              <a:t>Karşılaştırma Operatörleri (&lt;,&gt;,&lt;=,&gt;=,&lt;&gt;, …) </a:t>
            </a:r>
            <a:endParaRPr lang="tr-TR" dirty="0"/>
          </a:p>
          <a:p>
            <a:r>
              <a:rPr lang="tr-TR" dirty="0"/>
              <a:t>↓</a:t>
            </a:r>
            <a:r>
              <a:rPr lang="tr-TR" b="1" dirty="0"/>
              <a:t>NOT </a:t>
            </a:r>
            <a:endParaRPr lang="tr-TR" dirty="0"/>
          </a:p>
          <a:p>
            <a:r>
              <a:rPr lang="tr-TR" dirty="0"/>
              <a:t>↓</a:t>
            </a:r>
            <a:r>
              <a:rPr lang="tr-TR" b="1" dirty="0"/>
              <a:t>AND </a:t>
            </a:r>
            <a:endParaRPr lang="tr-TR" dirty="0"/>
          </a:p>
          <a:p>
            <a:r>
              <a:rPr lang="tr-TR" dirty="0"/>
              <a:t>↓</a:t>
            </a:r>
            <a:r>
              <a:rPr lang="tr-TR" b="1" dirty="0"/>
              <a:t>OR </a:t>
            </a:r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en-US" dirty="0"/>
              <a:t>SELECT * FROM </a:t>
            </a:r>
            <a:r>
              <a:rPr lang="en-US" dirty="0" err="1"/>
              <a:t>tbl_personel</a:t>
            </a:r>
            <a:r>
              <a:rPr lang="en-US" dirty="0"/>
              <a:t> WHERE </a:t>
            </a:r>
            <a:r>
              <a:rPr lang="en-US" dirty="0" err="1"/>
              <a:t>sehir</a:t>
            </a:r>
            <a:r>
              <a:rPr lang="en-US" dirty="0" smtClean="0"/>
              <a:t>=‘</a:t>
            </a:r>
            <a:r>
              <a:rPr lang="tr-TR" dirty="0" smtClean="0"/>
              <a:t>Kırıkkale</a:t>
            </a:r>
            <a:r>
              <a:rPr lang="en-US" dirty="0" smtClean="0"/>
              <a:t>' </a:t>
            </a:r>
            <a:r>
              <a:rPr lang="en-US" dirty="0"/>
              <a:t>OR </a:t>
            </a:r>
            <a:r>
              <a:rPr lang="en-US" dirty="0" err="1"/>
              <a:t>adi</a:t>
            </a:r>
            <a:r>
              <a:rPr lang="en-US" dirty="0"/>
              <a:t>= </a:t>
            </a:r>
            <a:r>
              <a:rPr lang="en-US" dirty="0" smtClean="0"/>
              <a:t>‘</a:t>
            </a:r>
            <a:r>
              <a:rPr lang="tr-TR" dirty="0" smtClean="0"/>
              <a:t>Yunus</a:t>
            </a:r>
            <a:r>
              <a:rPr lang="en-US" dirty="0" smtClean="0"/>
              <a:t>' </a:t>
            </a:r>
            <a:r>
              <a:rPr lang="en-US" dirty="0"/>
              <a:t>AND </a:t>
            </a:r>
            <a:r>
              <a:rPr lang="en-US" dirty="0" err="1"/>
              <a:t>gorevi</a:t>
            </a:r>
            <a:r>
              <a:rPr lang="en-US" dirty="0"/>
              <a:t>='</a:t>
            </a:r>
            <a:r>
              <a:rPr lang="en-US" dirty="0" err="1"/>
              <a:t>Mühendis</a:t>
            </a:r>
            <a:r>
              <a:rPr lang="en-US" dirty="0"/>
              <a:t>' 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r>
              <a:rPr lang="en-US" dirty="0"/>
              <a:t>SELECT * FROM </a:t>
            </a:r>
            <a:r>
              <a:rPr lang="en-US" dirty="0" err="1"/>
              <a:t>tbl_personel</a:t>
            </a:r>
            <a:r>
              <a:rPr lang="en-US" dirty="0"/>
              <a:t> WHERE (</a:t>
            </a:r>
            <a:r>
              <a:rPr lang="en-US" dirty="0" err="1"/>
              <a:t>sehir</a:t>
            </a:r>
            <a:r>
              <a:rPr lang="en-US" dirty="0"/>
              <a:t>= </a:t>
            </a:r>
            <a:r>
              <a:rPr lang="en-US" dirty="0" smtClean="0"/>
              <a:t>‘</a:t>
            </a:r>
            <a:r>
              <a:rPr lang="tr-TR" dirty="0" smtClean="0"/>
              <a:t>Kırıkkale</a:t>
            </a:r>
            <a:r>
              <a:rPr lang="en-US" dirty="0" smtClean="0"/>
              <a:t>' </a:t>
            </a:r>
            <a:r>
              <a:rPr lang="en-US" dirty="0"/>
              <a:t>OR </a:t>
            </a:r>
            <a:r>
              <a:rPr lang="en-US" dirty="0" err="1"/>
              <a:t>adi</a:t>
            </a:r>
            <a:r>
              <a:rPr lang="en-US" dirty="0"/>
              <a:t>= </a:t>
            </a:r>
            <a:r>
              <a:rPr lang="en-US" dirty="0" smtClean="0"/>
              <a:t>‘</a:t>
            </a:r>
            <a:r>
              <a:rPr lang="tr-TR" dirty="0" smtClean="0"/>
              <a:t>Yunus</a:t>
            </a:r>
            <a:r>
              <a:rPr lang="en-US" dirty="0" smtClean="0"/>
              <a:t>' </a:t>
            </a:r>
            <a:r>
              <a:rPr lang="en-US" dirty="0"/>
              <a:t>) AND </a:t>
            </a:r>
            <a:r>
              <a:rPr lang="en-US" dirty="0" err="1"/>
              <a:t>gorevi</a:t>
            </a:r>
            <a:r>
              <a:rPr lang="en-US" dirty="0"/>
              <a:t>='</a:t>
            </a:r>
            <a:r>
              <a:rPr lang="en-US" dirty="0" err="1"/>
              <a:t>Mühendis</a:t>
            </a:r>
            <a:r>
              <a:rPr lang="en-US" dirty="0"/>
              <a:t>' </a:t>
            </a:r>
          </a:p>
          <a:p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73583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IN </a:t>
            </a:r>
            <a:r>
              <a:rPr lang="tr-TR" dirty="0"/>
              <a:t>Operatörü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b="1" dirty="0"/>
              <a:t>Aldığı değerlerin arasında </a:t>
            </a:r>
            <a:r>
              <a:rPr lang="tr-TR" b="1" dirty="0" err="1"/>
              <a:t>or</a:t>
            </a:r>
            <a:r>
              <a:rPr lang="tr-TR" b="1" dirty="0"/>
              <a:t> operatörü olduğu düşünülür. 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b="1" dirty="0"/>
              <a:t>Kullanımı ; SELECT </a:t>
            </a:r>
            <a:r>
              <a:rPr lang="tr-TR" b="1" dirty="0" err="1"/>
              <a:t>sutun_isimleri</a:t>
            </a:r>
            <a:r>
              <a:rPr lang="tr-TR" b="1" dirty="0"/>
              <a:t> </a:t>
            </a:r>
            <a:endParaRPr lang="tr-TR" dirty="0"/>
          </a:p>
          <a:p>
            <a:r>
              <a:rPr lang="tr-TR" b="1" dirty="0"/>
              <a:t>FROM </a:t>
            </a:r>
            <a:r>
              <a:rPr lang="tr-TR" b="1" dirty="0" err="1"/>
              <a:t>tablo_ismi</a:t>
            </a:r>
            <a:r>
              <a:rPr lang="tr-TR" b="1" dirty="0"/>
              <a:t> WHERE </a:t>
            </a:r>
            <a:r>
              <a:rPr lang="tr-TR" b="1" dirty="0" err="1"/>
              <a:t>sutun_adi</a:t>
            </a:r>
            <a:r>
              <a:rPr lang="tr-TR" b="1" dirty="0"/>
              <a:t> IN (değer1,değer2,…)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69594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SELECT </a:t>
            </a:r>
            <a:r>
              <a:rPr lang="tr-TR" dirty="0"/>
              <a:t>* FROM </a:t>
            </a:r>
            <a:r>
              <a:rPr lang="tr-TR" dirty="0" err="1"/>
              <a:t>tbl_personel</a:t>
            </a:r>
            <a:r>
              <a:rPr lang="tr-TR" dirty="0"/>
              <a:t> </a:t>
            </a:r>
          </a:p>
          <a:p>
            <a:r>
              <a:rPr lang="sv-SE" dirty="0"/>
              <a:t>WHERE sehir IN ('Ankara' , </a:t>
            </a:r>
            <a:r>
              <a:rPr lang="sv-SE" dirty="0" smtClean="0"/>
              <a:t>‘</a:t>
            </a:r>
            <a:r>
              <a:rPr lang="tr-TR" dirty="0" smtClean="0"/>
              <a:t>Kırıkkale</a:t>
            </a:r>
            <a:r>
              <a:rPr lang="sv-SE" dirty="0" smtClean="0"/>
              <a:t>' </a:t>
            </a:r>
            <a:r>
              <a:rPr lang="sv-SE" dirty="0"/>
              <a:t>, 'Antalya' ) 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r>
              <a:rPr lang="tr-TR" dirty="0" smtClean="0"/>
              <a:t>SELECT </a:t>
            </a:r>
            <a:r>
              <a:rPr lang="tr-TR" dirty="0"/>
              <a:t>* FROM </a:t>
            </a:r>
            <a:r>
              <a:rPr lang="tr-TR" dirty="0" err="1"/>
              <a:t>tbl_personel</a:t>
            </a:r>
            <a:r>
              <a:rPr lang="tr-TR" dirty="0"/>
              <a:t> </a:t>
            </a:r>
          </a:p>
          <a:p>
            <a:r>
              <a:rPr lang="en-US" dirty="0"/>
              <a:t>WHERE </a:t>
            </a:r>
            <a:r>
              <a:rPr lang="en-US" dirty="0" err="1"/>
              <a:t>sehir</a:t>
            </a:r>
            <a:r>
              <a:rPr lang="en-US" dirty="0"/>
              <a:t> &lt;&gt; 'Ankara' and </a:t>
            </a:r>
            <a:r>
              <a:rPr lang="en-US" dirty="0" err="1"/>
              <a:t>sehir</a:t>
            </a:r>
            <a:r>
              <a:rPr lang="en-US" dirty="0"/>
              <a:t> &lt;&gt; </a:t>
            </a:r>
            <a:r>
              <a:rPr lang="en-US" dirty="0" smtClean="0"/>
              <a:t>‘</a:t>
            </a:r>
            <a:r>
              <a:rPr lang="tr-TR" dirty="0" smtClean="0"/>
              <a:t>Kırıkkale</a:t>
            </a:r>
            <a:r>
              <a:rPr lang="en-US" dirty="0" smtClean="0"/>
              <a:t>' 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SELECT * FROM </a:t>
            </a:r>
            <a:r>
              <a:rPr lang="tr-TR" dirty="0" err="1"/>
              <a:t>tbl_personel</a:t>
            </a:r>
            <a:r>
              <a:rPr lang="tr-TR" dirty="0"/>
              <a:t> </a:t>
            </a:r>
          </a:p>
          <a:p>
            <a:r>
              <a:rPr lang="en-US" dirty="0"/>
              <a:t>WHERE </a:t>
            </a:r>
            <a:r>
              <a:rPr lang="en-US" dirty="0" err="1"/>
              <a:t>sehir</a:t>
            </a:r>
            <a:r>
              <a:rPr lang="en-US" dirty="0"/>
              <a:t> NOT IN ('Ankara' , </a:t>
            </a:r>
            <a:r>
              <a:rPr lang="en-US" dirty="0" smtClean="0"/>
              <a:t>‘</a:t>
            </a:r>
            <a:r>
              <a:rPr lang="tr-TR" dirty="0" smtClean="0"/>
              <a:t>Kırıkkale</a:t>
            </a:r>
            <a:r>
              <a:rPr lang="en-US" dirty="0" smtClean="0"/>
              <a:t>' </a:t>
            </a:r>
            <a:r>
              <a:rPr lang="en-US" dirty="0"/>
              <a:t>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5426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 </a:t>
            </a:r>
            <a:r>
              <a:rPr lang="tr-TR" b="1" dirty="0"/>
              <a:t>Sorgulama İşlemleri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1077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BETWEEN … AND … Operatörü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b="1" dirty="0"/>
              <a:t>Aldığı değerlerin arasındaki değerleri içeren sütunları döndürür. 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r>
              <a:rPr lang="tr-TR" b="1" dirty="0"/>
              <a:t>Kullanımı ; SELECT * FROM </a:t>
            </a:r>
            <a:r>
              <a:rPr lang="tr-TR" b="1" dirty="0" err="1"/>
              <a:t>tablo_ismi</a:t>
            </a:r>
            <a:r>
              <a:rPr lang="tr-TR" b="1" dirty="0"/>
              <a:t> WHERE </a:t>
            </a:r>
            <a:r>
              <a:rPr lang="tr-TR" b="1" dirty="0" err="1"/>
              <a:t>sutun_adi</a:t>
            </a:r>
            <a:r>
              <a:rPr lang="tr-TR" b="1" dirty="0"/>
              <a:t> BETWEEN </a:t>
            </a:r>
            <a:r>
              <a:rPr lang="tr-TR" b="1" dirty="0" err="1"/>
              <a:t>ilk_değer</a:t>
            </a:r>
            <a:r>
              <a:rPr lang="tr-TR" b="1" dirty="0"/>
              <a:t> AND </a:t>
            </a:r>
            <a:r>
              <a:rPr lang="tr-TR" b="1" dirty="0" err="1"/>
              <a:t>son_değer</a:t>
            </a:r>
            <a:r>
              <a:rPr lang="tr-TR" b="1" dirty="0"/>
              <a:t>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03412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SELECT * FROM </a:t>
            </a:r>
            <a:r>
              <a:rPr lang="tr-TR" dirty="0" err="1"/>
              <a:t>tbl_ogrenciNot</a:t>
            </a:r>
            <a:r>
              <a:rPr lang="tr-TR" dirty="0"/>
              <a:t> </a:t>
            </a:r>
          </a:p>
          <a:p>
            <a:pPr marL="457200" lvl="1" indent="0">
              <a:buNone/>
            </a:pPr>
            <a:r>
              <a:rPr lang="en-US" dirty="0"/>
              <a:t>WHERE </a:t>
            </a:r>
            <a:r>
              <a:rPr lang="en-US" dirty="0" err="1"/>
              <a:t>notu</a:t>
            </a:r>
            <a:r>
              <a:rPr lang="en-US" dirty="0"/>
              <a:t> BETWEEN 60 AND 100 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SELECT * FROM </a:t>
            </a:r>
            <a:r>
              <a:rPr lang="tr-TR" dirty="0" err="1"/>
              <a:t>tbl_ogrenciNot</a:t>
            </a:r>
            <a:r>
              <a:rPr lang="tr-TR" dirty="0"/>
              <a:t> </a:t>
            </a:r>
          </a:p>
          <a:p>
            <a:pPr marL="457200" lvl="1" indent="0">
              <a:buNone/>
            </a:pPr>
            <a:r>
              <a:rPr lang="en-US" dirty="0"/>
              <a:t>WHERE </a:t>
            </a:r>
            <a:r>
              <a:rPr lang="en-US" dirty="0" err="1"/>
              <a:t>notu</a:t>
            </a:r>
            <a:r>
              <a:rPr lang="en-US" dirty="0"/>
              <a:t> &gt;= 60 AND </a:t>
            </a:r>
            <a:r>
              <a:rPr lang="en-US" dirty="0" err="1"/>
              <a:t>notu</a:t>
            </a:r>
            <a:r>
              <a:rPr lang="en-US" dirty="0"/>
              <a:t> &lt;= 100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35303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LIKE </a:t>
            </a:r>
            <a:r>
              <a:rPr lang="tr-TR" dirty="0"/>
              <a:t>(Karakter Sorgulama)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Bir veri kümesi içerisinde belirttiğimiz değere benzeyen verilerin olup olmadığını kontrol etmek için kullanılır. </a:t>
            </a:r>
          </a:p>
          <a:p>
            <a:r>
              <a:rPr lang="tr-TR" dirty="0" smtClean="0"/>
              <a:t>% 	0 </a:t>
            </a:r>
            <a:r>
              <a:rPr lang="tr-TR" dirty="0"/>
              <a:t>veya daha fazla karakter </a:t>
            </a:r>
          </a:p>
          <a:p>
            <a:r>
              <a:rPr lang="tr-TR" dirty="0" smtClean="0"/>
              <a:t>_ 	Sadece </a:t>
            </a:r>
            <a:r>
              <a:rPr lang="tr-TR" dirty="0"/>
              <a:t>tek bir karakter </a:t>
            </a:r>
          </a:p>
          <a:p>
            <a:r>
              <a:rPr lang="tr-TR" dirty="0" smtClean="0"/>
              <a:t>[ </a:t>
            </a:r>
            <a:r>
              <a:rPr lang="tr-TR" dirty="0"/>
              <a:t>] </a:t>
            </a:r>
            <a:r>
              <a:rPr lang="tr-TR" dirty="0" smtClean="0"/>
              <a:t>	Belirtilen </a:t>
            </a:r>
            <a:r>
              <a:rPr lang="tr-TR" dirty="0"/>
              <a:t>karakterler arasında sadece tek bir karakter </a:t>
            </a:r>
          </a:p>
          <a:p>
            <a:r>
              <a:rPr lang="tr-TR" dirty="0" smtClean="0"/>
              <a:t>[^</a:t>
            </a:r>
            <a:r>
              <a:rPr lang="tr-TR" dirty="0"/>
              <a:t>a] </a:t>
            </a:r>
            <a:r>
              <a:rPr lang="tr-TR" dirty="0" smtClean="0"/>
              <a:t>	Belirtilen </a:t>
            </a:r>
            <a:r>
              <a:rPr lang="tr-TR" dirty="0"/>
              <a:t>karakterler arasında olmayan tek bir karakter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07546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tr-TR" dirty="0"/>
          </a:p>
          <a:p>
            <a:r>
              <a:rPr lang="tr-TR" dirty="0"/>
              <a:t>Örnekler; </a:t>
            </a:r>
          </a:p>
          <a:p>
            <a:r>
              <a:rPr lang="tr-TR" dirty="0"/>
              <a:t>LIKE ‘A%’ </a:t>
            </a:r>
            <a:r>
              <a:rPr lang="tr-TR" dirty="0" smtClean="0"/>
              <a:t>		A </a:t>
            </a:r>
            <a:r>
              <a:rPr lang="tr-TR" dirty="0"/>
              <a:t>ile başlayan tüm isimler LIKE </a:t>
            </a:r>
            <a:r>
              <a:rPr lang="tr-TR" dirty="0" smtClean="0"/>
              <a:t>			‘%</a:t>
            </a:r>
            <a:r>
              <a:rPr lang="tr-TR" dirty="0"/>
              <a:t>n’ n ile biten tüm isimler </a:t>
            </a:r>
            <a:endParaRPr lang="tr-TR" dirty="0" smtClean="0"/>
          </a:p>
          <a:p>
            <a:r>
              <a:rPr lang="tr-TR" dirty="0" smtClean="0"/>
              <a:t>LIKE </a:t>
            </a:r>
            <a:r>
              <a:rPr lang="tr-TR" dirty="0"/>
              <a:t>‘%y%’ </a:t>
            </a:r>
            <a:r>
              <a:rPr lang="tr-TR" dirty="0" smtClean="0"/>
              <a:t>		y </a:t>
            </a:r>
            <a:r>
              <a:rPr lang="tr-TR" dirty="0"/>
              <a:t>karakterlerini içeren tüm </a:t>
            </a:r>
            <a:r>
              <a:rPr lang="tr-TR" dirty="0" smtClean="0"/>
              <a:t>				isimler </a:t>
            </a:r>
          </a:p>
          <a:p>
            <a:r>
              <a:rPr lang="tr-TR" dirty="0" smtClean="0"/>
              <a:t>LIKE </a:t>
            </a:r>
            <a:r>
              <a:rPr lang="tr-TR" dirty="0"/>
              <a:t>‘____n’ </a:t>
            </a:r>
            <a:r>
              <a:rPr lang="tr-TR" dirty="0" smtClean="0"/>
              <a:t>		n </a:t>
            </a:r>
            <a:r>
              <a:rPr lang="tr-TR" dirty="0"/>
              <a:t>ile biten tüm 5 karakterli </a:t>
            </a:r>
            <a:r>
              <a:rPr lang="tr-TR" dirty="0" smtClean="0"/>
              <a:t>				isimler </a:t>
            </a:r>
          </a:p>
          <a:p>
            <a:r>
              <a:rPr lang="tr-TR" dirty="0" smtClean="0"/>
              <a:t>LIKE </a:t>
            </a:r>
            <a:r>
              <a:rPr lang="tr-TR" dirty="0"/>
              <a:t>‘[FH]%’ </a:t>
            </a:r>
            <a:r>
              <a:rPr lang="tr-TR" dirty="0" smtClean="0"/>
              <a:t>		F </a:t>
            </a:r>
            <a:r>
              <a:rPr lang="tr-TR" dirty="0"/>
              <a:t>veya H ile başlayan tüm isimler </a:t>
            </a:r>
          </a:p>
          <a:p>
            <a:r>
              <a:rPr lang="tr-TR" dirty="0"/>
              <a:t>LIKE ‘[A-K]%’ </a:t>
            </a:r>
            <a:r>
              <a:rPr lang="tr-TR" dirty="0" smtClean="0"/>
              <a:t>		A </a:t>
            </a:r>
            <a:r>
              <a:rPr lang="tr-TR" dirty="0"/>
              <a:t>ve K arasındaki harfler ile </a:t>
            </a:r>
            <a:r>
              <a:rPr lang="tr-TR" dirty="0" smtClean="0"/>
              <a:t>			başlayan </a:t>
            </a:r>
            <a:r>
              <a:rPr lang="tr-TR" dirty="0"/>
              <a:t>tüm isimler </a:t>
            </a:r>
          </a:p>
          <a:p>
            <a:r>
              <a:rPr lang="tr-TR" dirty="0"/>
              <a:t>LIKE ‘[^M-Z]%’ </a:t>
            </a:r>
            <a:r>
              <a:rPr lang="tr-TR" dirty="0" smtClean="0"/>
              <a:t>		M </a:t>
            </a:r>
            <a:r>
              <a:rPr lang="tr-TR" dirty="0"/>
              <a:t>ve Z arasındaki harfler ile </a:t>
            </a:r>
            <a:r>
              <a:rPr lang="tr-TR" dirty="0" smtClean="0"/>
              <a:t>			başlamayan </a:t>
            </a:r>
            <a:r>
              <a:rPr lang="tr-TR" dirty="0"/>
              <a:t>tüm isimler </a:t>
            </a:r>
            <a:endParaRPr lang="tr-TR" dirty="0" smtClean="0"/>
          </a:p>
          <a:p>
            <a:r>
              <a:rPr lang="tr-TR" dirty="0" smtClean="0"/>
              <a:t>LIKE </a:t>
            </a:r>
            <a:r>
              <a:rPr lang="tr-TR" dirty="0"/>
              <a:t>‘[^U]%’ </a:t>
            </a:r>
            <a:r>
              <a:rPr lang="tr-TR" dirty="0" smtClean="0"/>
              <a:t>		Baş </a:t>
            </a:r>
            <a:r>
              <a:rPr lang="tr-TR" dirty="0"/>
              <a:t>harfi U olmayan tüm isimler </a:t>
            </a:r>
          </a:p>
        </p:txBody>
      </p:sp>
    </p:spTree>
    <p:extLst>
      <p:ext uri="{BB962C8B-B14F-4D97-AF65-F5344CB8AC3E}">
        <p14:creationId xmlns:p14="http://schemas.microsoft.com/office/powerpoint/2010/main" val="21338728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NULL </a:t>
            </a:r>
            <a:r>
              <a:rPr lang="tr-TR" dirty="0"/>
              <a:t>Değer Sorgulama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 smtClean="0"/>
              <a:t>IS </a:t>
            </a:r>
            <a:r>
              <a:rPr lang="tr-TR" dirty="0"/>
              <a:t>NULL </a:t>
            </a:r>
          </a:p>
          <a:p>
            <a:r>
              <a:rPr lang="tr-TR" dirty="0" smtClean="0"/>
              <a:t>IS </a:t>
            </a:r>
            <a:r>
              <a:rPr lang="tr-TR" dirty="0"/>
              <a:t>NOT NULL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SELECT * FROM </a:t>
            </a:r>
            <a:r>
              <a:rPr lang="tr-TR" dirty="0" err="1"/>
              <a:t>tbl_ogrenciNot</a:t>
            </a:r>
            <a:r>
              <a:rPr lang="tr-TR" dirty="0"/>
              <a:t> </a:t>
            </a:r>
          </a:p>
          <a:p>
            <a:pPr marL="457200" lvl="1" indent="0">
              <a:buNone/>
            </a:pPr>
            <a:r>
              <a:rPr lang="tr-TR" dirty="0"/>
              <a:t>WHERE notu IS NULL </a:t>
            </a:r>
          </a:p>
        </p:txBody>
      </p:sp>
    </p:spTree>
    <p:extLst>
      <p:ext uri="{BB962C8B-B14F-4D97-AF65-F5344CB8AC3E}">
        <p14:creationId xmlns:p14="http://schemas.microsoft.com/office/powerpoint/2010/main" val="34900434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KAYNAKLAR:</a:t>
            </a:r>
          </a:p>
          <a:p>
            <a:r>
              <a:rPr lang="en-US" dirty="0"/>
              <a:t>Introducing Microsoft SQL Server 2012 by Ross Mistry and </a:t>
            </a:r>
            <a:r>
              <a:rPr lang="en-US" dirty="0" err="1"/>
              <a:t>Stacia</a:t>
            </a:r>
            <a:r>
              <a:rPr lang="en-US" dirty="0"/>
              <a:t> </a:t>
            </a:r>
            <a:r>
              <a:rPr lang="en-US" dirty="0" err="1"/>
              <a:t>Misner</a:t>
            </a:r>
            <a:endParaRPr lang="tr-TR" dirty="0"/>
          </a:p>
          <a:p>
            <a:r>
              <a:rPr lang="en-US" dirty="0"/>
              <a:t>The Language of SQL: How to Access Data in Relational Databases by Larry </a:t>
            </a:r>
            <a:r>
              <a:rPr lang="en-US" dirty="0" err="1"/>
              <a:t>Rockoff</a:t>
            </a:r>
            <a:endParaRPr lang="tr-TR" dirty="0"/>
          </a:p>
          <a:p>
            <a:r>
              <a:rPr lang="nn-NO" dirty="0"/>
              <a:t>Veritabanı Yönetim Sistemleri 1: Turgut Özseven, Ekin Basım Yayın</a:t>
            </a:r>
            <a:endParaRPr lang="tr-TR"/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8278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Select </a:t>
            </a:r>
            <a:r>
              <a:rPr lang="tr-TR" dirty="0"/>
              <a:t>İ</a:t>
            </a:r>
            <a:r>
              <a:rPr lang="tr-TR" dirty="0" smtClean="0"/>
              <a:t>şlemleri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SELECT </a:t>
            </a:r>
            <a:r>
              <a:rPr lang="tr-TR" dirty="0"/>
              <a:t>sütunlar FROM </a:t>
            </a:r>
            <a:r>
              <a:rPr lang="tr-TR" dirty="0" err="1"/>
              <a:t>tablo_adi</a:t>
            </a:r>
            <a:r>
              <a:rPr lang="tr-TR" dirty="0"/>
              <a:t> </a:t>
            </a:r>
          </a:p>
          <a:p>
            <a:r>
              <a:rPr lang="tr-TR" dirty="0" smtClean="0"/>
              <a:t>SELECT </a:t>
            </a:r>
            <a:r>
              <a:rPr lang="tr-TR" dirty="0"/>
              <a:t>* FROM P</a:t>
            </a:r>
            <a:r>
              <a:rPr lang="tr-TR" dirty="0" smtClean="0"/>
              <a:t>ersonel </a:t>
            </a:r>
            <a:endParaRPr lang="tr-TR" dirty="0"/>
          </a:p>
          <a:p>
            <a:r>
              <a:rPr lang="tr-TR" dirty="0" smtClean="0"/>
              <a:t>SELECT </a:t>
            </a:r>
            <a:r>
              <a:rPr lang="tr-TR" dirty="0" err="1"/>
              <a:t>adi,soyadi,gorevi</a:t>
            </a:r>
            <a:r>
              <a:rPr lang="tr-TR" dirty="0"/>
              <a:t> FROM P</a:t>
            </a:r>
            <a:r>
              <a:rPr lang="tr-TR" dirty="0" smtClean="0"/>
              <a:t>ersonel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0221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Distinct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Tekrar </a:t>
            </a:r>
            <a:r>
              <a:rPr lang="tr-TR" dirty="0"/>
              <a:t>eden satırları kaldırmak için kullanılır. 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 smtClean="0"/>
              <a:t>SELECT </a:t>
            </a:r>
            <a:r>
              <a:rPr lang="tr-TR" dirty="0"/>
              <a:t>DISTINCT </a:t>
            </a:r>
            <a:r>
              <a:rPr lang="tr-TR" dirty="0" err="1"/>
              <a:t>dersAd</a:t>
            </a:r>
            <a:r>
              <a:rPr lang="tr-TR" dirty="0"/>
              <a:t>, </a:t>
            </a:r>
            <a:r>
              <a:rPr lang="tr-TR" dirty="0" err="1"/>
              <a:t>dersVeren</a:t>
            </a:r>
            <a:r>
              <a:rPr lang="tr-TR" dirty="0"/>
              <a:t> </a:t>
            </a:r>
            <a:endParaRPr lang="tr-TR" dirty="0" smtClean="0"/>
          </a:p>
          <a:p>
            <a:pPr marL="457200" lvl="1" indent="0">
              <a:buNone/>
            </a:pPr>
            <a:r>
              <a:rPr lang="tr-TR" dirty="0" smtClean="0"/>
              <a:t>FROM </a:t>
            </a:r>
            <a:r>
              <a:rPr lang="tr-TR" dirty="0" err="1"/>
              <a:t>tbl_ders</a:t>
            </a:r>
            <a:r>
              <a:rPr lang="tr-TR" dirty="0"/>
              <a:t> </a:t>
            </a:r>
            <a:endParaRPr lang="tr-TR" dirty="0" smtClean="0"/>
          </a:p>
          <a:p>
            <a:pPr marL="457200" lvl="1" indent="0">
              <a:buNone/>
            </a:pPr>
            <a:endParaRPr lang="tr-TR" dirty="0"/>
          </a:p>
          <a:p>
            <a:r>
              <a:rPr lang="tr-TR" dirty="0" smtClean="0"/>
              <a:t>SELECT </a:t>
            </a:r>
            <a:r>
              <a:rPr lang="tr-TR" dirty="0"/>
              <a:t>DISTINCT </a:t>
            </a:r>
            <a:r>
              <a:rPr lang="tr-TR" dirty="0" err="1"/>
              <a:t>dersVeren</a:t>
            </a:r>
            <a:r>
              <a:rPr lang="tr-TR" dirty="0"/>
              <a:t> </a:t>
            </a:r>
          </a:p>
          <a:p>
            <a:pPr marL="457200" lvl="1" indent="0">
              <a:buNone/>
            </a:pPr>
            <a:r>
              <a:rPr lang="tr-TR" dirty="0"/>
              <a:t>FROM </a:t>
            </a:r>
            <a:r>
              <a:rPr lang="tr-TR" dirty="0" err="1"/>
              <a:t>tbl_ders</a:t>
            </a:r>
            <a:r>
              <a:rPr lang="tr-TR" dirty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074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Order</a:t>
            </a:r>
            <a:r>
              <a:rPr lang="tr-TR" dirty="0" smtClean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Seçilen satırların istenilen sırada görüntülenmesini sağlar. 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SELECT </a:t>
            </a:r>
            <a:r>
              <a:rPr lang="tr-TR" dirty="0" err="1"/>
              <a:t>dersKod</a:t>
            </a:r>
            <a:r>
              <a:rPr lang="tr-TR" dirty="0"/>
              <a:t>, </a:t>
            </a:r>
            <a:r>
              <a:rPr lang="tr-TR" dirty="0" err="1"/>
              <a:t>dersAd</a:t>
            </a:r>
            <a:r>
              <a:rPr lang="tr-TR" dirty="0"/>
              <a:t>, </a:t>
            </a:r>
            <a:r>
              <a:rPr lang="tr-TR" dirty="0" err="1"/>
              <a:t>dersVeren</a:t>
            </a:r>
            <a:r>
              <a:rPr lang="tr-TR" dirty="0"/>
              <a:t> </a:t>
            </a:r>
          </a:p>
          <a:p>
            <a:r>
              <a:rPr lang="tr-TR" dirty="0"/>
              <a:t>FROM </a:t>
            </a:r>
            <a:r>
              <a:rPr lang="tr-TR" dirty="0" err="1"/>
              <a:t>tbl_ders</a:t>
            </a:r>
            <a:r>
              <a:rPr lang="tr-TR" dirty="0"/>
              <a:t> ORDER BY </a:t>
            </a:r>
            <a:r>
              <a:rPr lang="tr-TR" dirty="0" err="1"/>
              <a:t>dersKod</a:t>
            </a:r>
            <a:r>
              <a:rPr lang="tr-TR" dirty="0"/>
              <a:t> -- hiç bir şey yazmazsak ASC </a:t>
            </a:r>
            <a:endParaRPr lang="tr-TR" dirty="0" smtClean="0"/>
          </a:p>
          <a:p>
            <a:endParaRPr lang="tr-TR" dirty="0" smtClean="0"/>
          </a:p>
          <a:p>
            <a:pPr marL="914400" lvl="2" indent="0">
              <a:buNone/>
            </a:pPr>
            <a:endParaRPr lang="tr-TR" dirty="0"/>
          </a:p>
          <a:p>
            <a:pPr marL="914400" lvl="2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5246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ASC </a:t>
            </a:r>
            <a:r>
              <a:rPr lang="tr-TR" dirty="0"/>
              <a:t>: Artan sırada sıralama (A-Z ye doğru) </a:t>
            </a:r>
          </a:p>
          <a:p>
            <a:pPr marL="457200" lvl="1" indent="0">
              <a:buNone/>
            </a:pPr>
            <a:r>
              <a:rPr lang="tr-TR" dirty="0"/>
              <a:t>SELECT </a:t>
            </a:r>
            <a:r>
              <a:rPr lang="tr-TR" dirty="0" err="1"/>
              <a:t>dersKod</a:t>
            </a:r>
            <a:r>
              <a:rPr lang="tr-TR" dirty="0"/>
              <a:t>, </a:t>
            </a:r>
            <a:r>
              <a:rPr lang="tr-TR" dirty="0" err="1"/>
              <a:t>dersAd</a:t>
            </a:r>
            <a:r>
              <a:rPr lang="tr-TR" dirty="0"/>
              <a:t>, </a:t>
            </a:r>
            <a:r>
              <a:rPr lang="tr-TR" dirty="0" err="1"/>
              <a:t>dersVeren</a:t>
            </a:r>
            <a:r>
              <a:rPr lang="tr-TR" dirty="0"/>
              <a:t> </a:t>
            </a:r>
          </a:p>
          <a:p>
            <a:pPr marL="914400" lvl="2" indent="0">
              <a:buNone/>
            </a:pPr>
            <a:r>
              <a:rPr lang="en-US" dirty="0"/>
              <a:t>FROM </a:t>
            </a:r>
            <a:r>
              <a:rPr lang="en-US" dirty="0" err="1"/>
              <a:t>tbl_ders</a:t>
            </a:r>
            <a:r>
              <a:rPr lang="en-US" dirty="0"/>
              <a:t> ORDER BY </a:t>
            </a:r>
            <a:r>
              <a:rPr lang="en-US" dirty="0" err="1"/>
              <a:t>dersVeren</a:t>
            </a:r>
            <a:r>
              <a:rPr lang="en-US" dirty="0"/>
              <a:t> ASC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1830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b="1" dirty="0" smtClean="0"/>
              <a:t>DESC </a:t>
            </a:r>
            <a:r>
              <a:rPr lang="tr-TR" dirty="0"/>
              <a:t>: Azalan sırada sıralama (Z-A ya doğru) </a:t>
            </a:r>
          </a:p>
          <a:p>
            <a:pPr lvl="1"/>
            <a:r>
              <a:rPr lang="tr-TR" dirty="0" smtClean="0"/>
              <a:t>SELECT </a:t>
            </a:r>
            <a:r>
              <a:rPr lang="tr-TR" dirty="0" err="1"/>
              <a:t>dersKod</a:t>
            </a:r>
            <a:r>
              <a:rPr lang="tr-TR" dirty="0"/>
              <a:t>, </a:t>
            </a:r>
            <a:r>
              <a:rPr lang="tr-TR" dirty="0" err="1"/>
              <a:t>dersAd</a:t>
            </a:r>
            <a:r>
              <a:rPr lang="tr-TR" dirty="0"/>
              <a:t>, </a:t>
            </a:r>
            <a:r>
              <a:rPr lang="tr-TR" dirty="0" err="1"/>
              <a:t>dersVeren</a:t>
            </a:r>
            <a:r>
              <a:rPr lang="tr-TR" dirty="0"/>
              <a:t> </a:t>
            </a:r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en-US" dirty="0" smtClean="0"/>
              <a:t>FROM </a:t>
            </a:r>
            <a:r>
              <a:rPr lang="en-US" dirty="0" err="1"/>
              <a:t>tbl_ders</a:t>
            </a:r>
            <a:r>
              <a:rPr lang="en-US" dirty="0"/>
              <a:t> ORDER BY </a:t>
            </a:r>
            <a:r>
              <a:rPr lang="en-US" dirty="0" err="1"/>
              <a:t>dersKod</a:t>
            </a:r>
            <a:r>
              <a:rPr lang="en-US" dirty="0"/>
              <a:t> DESC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807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SELECT </a:t>
            </a:r>
            <a:r>
              <a:rPr lang="tr-TR" dirty="0" err="1"/>
              <a:t>dersKod</a:t>
            </a:r>
            <a:r>
              <a:rPr lang="tr-TR" dirty="0"/>
              <a:t>, </a:t>
            </a:r>
            <a:r>
              <a:rPr lang="tr-TR" dirty="0" err="1"/>
              <a:t>dersAd</a:t>
            </a:r>
            <a:r>
              <a:rPr lang="tr-TR" dirty="0"/>
              <a:t>, </a:t>
            </a:r>
            <a:r>
              <a:rPr lang="tr-TR" dirty="0" err="1"/>
              <a:t>dersVeren</a:t>
            </a:r>
            <a:r>
              <a:rPr lang="tr-TR" dirty="0"/>
              <a:t> </a:t>
            </a:r>
          </a:p>
          <a:p>
            <a:pPr lvl="1"/>
            <a:r>
              <a:rPr lang="en-US" dirty="0"/>
              <a:t>FROM </a:t>
            </a:r>
            <a:r>
              <a:rPr lang="en-US" dirty="0" err="1"/>
              <a:t>tbl_ders</a:t>
            </a:r>
            <a:r>
              <a:rPr lang="en-US" dirty="0"/>
              <a:t> ORDER BY </a:t>
            </a:r>
            <a:r>
              <a:rPr lang="en-US" dirty="0" err="1"/>
              <a:t>dersVeren</a:t>
            </a:r>
            <a:r>
              <a:rPr lang="en-US" dirty="0"/>
              <a:t> ASC, </a:t>
            </a:r>
            <a:r>
              <a:rPr lang="en-US" dirty="0" err="1"/>
              <a:t>dersKod</a:t>
            </a:r>
            <a:r>
              <a:rPr lang="en-US" dirty="0"/>
              <a:t> DESC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7627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Sütunlara </a:t>
            </a:r>
            <a:r>
              <a:rPr lang="tr-TR" dirty="0"/>
              <a:t>Takma İsim Ekleme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Seçilen sütunların istenilen isimde görüntülenmesini sağlar. 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 smtClean="0"/>
              <a:t>Kullanımı </a:t>
            </a:r>
            <a:endParaRPr lang="tr-TR" dirty="0"/>
          </a:p>
          <a:p>
            <a:pPr lvl="1"/>
            <a:r>
              <a:rPr lang="tr-TR" dirty="0" smtClean="0"/>
              <a:t>SELECT </a:t>
            </a:r>
            <a:r>
              <a:rPr lang="tr-TR" dirty="0"/>
              <a:t>sütun_adi1 AS takma_isim1, … </a:t>
            </a:r>
          </a:p>
          <a:p>
            <a:pPr lvl="2"/>
            <a:r>
              <a:rPr lang="tr-TR" dirty="0"/>
              <a:t>FROM </a:t>
            </a:r>
            <a:r>
              <a:rPr lang="tr-TR" dirty="0" err="1"/>
              <a:t>tablo_ismi</a:t>
            </a: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49757722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26</TotalTime>
  <Words>628</Words>
  <Application>Microsoft Office PowerPoint</Application>
  <PresentationFormat>Geniş ekran</PresentationFormat>
  <Paragraphs>201</Paragraphs>
  <Slides>25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29" baseType="lpstr">
      <vt:lpstr>Calibri Light</vt:lpstr>
      <vt:lpstr>Rockwell</vt:lpstr>
      <vt:lpstr>Wingdings</vt:lpstr>
      <vt:lpstr>Atlas</vt:lpstr>
      <vt:lpstr>VERİ TABANI I</vt:lpstr>
      <vt:lpstr> Sorgulama İşlemleri </vt:lpstr>
      <vt:lpstr>Select İşlemleri </vt:lpstr>
      <vt:lpstr>Distinct </vt:lpstr>
      <vt:lpstr>Order By </vt:lpstr>
      <vt:lpstr>PowerPoint Sunusu</vt:lpstr>
      <vt:lpstr>PowerPoint Sunusu</vt:lpstr>
      <vt:lpstr>PowerPoint Sunusu</vt:lpstr>
      <vt:lpstr>Sütunlara Takma İsim Ekleme </vt:lpstr>
      <vt:lpstr>PowerPoint Sunusu</vt:lpstr>
      <vt:lpstr>Sütunlar Üzerinde Matematiksel İşlemler Yapmak </vt:lpstr>
      <vt:lpstr>Sütunları Birleştirmek </vt:lpstr>
      <vt:lpstr>Koşula Bağlı Sorgulamalar </vt:lpstr>
      <vt:lpstr>PowerPoint Sunusu</vt:lpstr>
      <vt:lpstr>Tarih Sorgulama </vt:lpstr>
      <vt:lpstr>AND, OR</vt:lpstr>
      <vt:lpstr>İşlem Önceliği </vt:lpstr>
      <vt:lpstr>IN Operatörü </vt:lpstr>
      <vt:lpstr>PowerPoint Sunusu</vt:lpstr>
      <vt:lpstr> BETWEEN … AND … Operatörü </vt:lpstr>
      <vt:lpstr>PowerPoint Sunusu</vt:lpstr>
      <vt:lpstr>LIKE (Karakter Sorgulama) </vt:lpstr>
      <vt:lpstr>PowerPoint Sunusu</vt:lpstr>
      <vt:lpstr>NULL Değer Sorgulama </vt:lpstr>
      <vt:lpstr>PowerPoint Sunusu</vt:lpstr>
    </vt:vector>
  </TitlesOfParts>
  <Company>Silentall Unattended Installer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VERİ TABANI I</dc:title>
  <dc:creator>yunus</dc:creator>
  <cp:lastModifiedBy>yunus</cp:lastModifiedBy>
  <cp:revision>9</cp:revision>
  <dcterms:created xsi:type="dcterms:W3CDTF">2017-10-26T14:07:57Z</dcterms:created>
  <dcterms:modified xsi:type="dcterms:W3CDTF">2017-12-14T09:24:02Z</dcterms:modified>
</cp:coreProperties>
</file>