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58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92" d="100"/>
          <a:sy n="92" d="100"/>
        </p:scale>
        <p:origin x="92" y="3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4BF5CE-23C6-4C22-923E-E7984052275D}" type="datetimeFigureOut">
              <a:rPr lang="en-GB" smtClean="0"/>
              <a:t>23/07/2020</a:t>
            </a:fld>
            <a:endParaRPr lang="en-GB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438F4B-2430-4A83-9B74-7D2D7611A8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7522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438F4B-2430-4A83-9B74-7D2D7611A8FD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84010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34CF0-35FB-49EE-A6CD-64122A1BF757}" type="datetime1">
              <a:rPr lang="en-GB" smtClean="0"/>
              <a:t>23/07/2020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4EFFB-C1A9-45E3-8168-A7B080048F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884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4DA9C-73DE-44A0-A548-16D7AD0F971B}" type="datetime1">
              <a:rPr lang="en-GB" smtClean="0"/>
              <a:t>23/07/2020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4EFFB-C1A9-45E3-8168-A7B080048F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56001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BD354-17E1-4D33-8B93-084605DB71E8}" type="datetime1">
              <a:rPr lang="en-GB" smtClean="0"/>
              <a:t>23/07/2020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4EFFB-C1A9-45E3-8168-A7B080048F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405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031D7-F5B4-4AF4-AF7F-C0B0EB4FA89F}" type="datetime1">
              <a:rPr lang="en-GB" smtClean="0"/>
              <a:t>23/07/2020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4EFFB-C1A9-45E3-8168-A7B080048F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94087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1DEF2-6F38-484A-A935-B823FE8965AC}" type="datetime1">
              <a:rPr lang="en-GB" smtClean="0"/>
              <a:t>23/07/2020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4EFFB-C1A9-45E3-8168-A7B080048F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6097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30348-FF91-47B9-B631-B959C1839D04}" type="datetime1">
              <a:rPr lang="en-GB" smtClean="0"/>
              <a:t>23/07/2020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4EFFB-C1A9-45E3-8168-A7B080048F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4484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67600-CF7F-4CB2-9874-84967965E931}" type="datetime1">
              <a:rPr lang="en-GB" smtClean="0"/>
              <a:t>23/07/2020</a:t>
            </a:fld>
            <a:endParaRPr lang="en-GB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4EFFB-C1A9-45E3-8168-A7B080048F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68826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C5707-B0B9-4614-8FC2-047C89DE6837}" type="datetime1">
              <a:rPr lang="en-GB" smtClean="0"/>
              <a:t>23/07/2020</a:t>
            </a:fld>
            <a:endParaRPr lang="en-GB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4EFFB-C1A9-45E3-8168-A7B080048F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6960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3FB80-99F3-4F33-8737-B361B41014A5}" type="datetime1">
              <a:rPr lang="en-GB" smtClean="0"/>
              <a:t>23/07/2020</a:t>
            </a:fld>
            <a:endParaRPr lang="en-GB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4EFFB-C1A9-45E3-8168-A7B080048F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9453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70777-B02A-4FE5-B39B-53F275E73F82}" type="datetime1">
              <a:rPr lang="en-GB" smtClean="0"/>
              <a:t>23/07/2020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4EFFB-C1A9-45E3-8168-A7B080048F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713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54986-1FD3-4925-B1F4-60885606A4F7}" type="datetime1">
              <a:rPr lang="en-GB" smtClean="0"/>
              <a:t>23/07/2020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4EFFB-C1A9-45E3-8168-A7B080048F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70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071620-F249-4C5B-879D-BCF2C86E7A9C}" type="datetime1">
              <a:rPr lang="en-GB" smtClean="0"/>
              <a:t>23/07/2020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94EFFB-C1A9-45E3-8168-A7B080048F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8706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7030A0"/>
                </a:solidFill>
              </a:rPr>
              <a:t>PSİKOMETRİNİN </a:t>
            </a:r>
            <a:br>
              <a:rPr lang="en-GB" b="1" dirty="0" smtClean="0">
                <a:solidFill>
                  <a:srgbClr val="7030A0"/>
                </a:solidFill>
              </a:rPr>
            </a:br>
            <a:r>
              <a:rPr lang="en-GB" b="1" dirty="0" smtClean="0">
                <a:solidFill>
                  <a:srgbClr val="7030A0"/>
                </a:solidFill>
              </a:rPr>
              <a:t>TARİHSEL GELİŞİMİ</a:t>
            </a:r>
            <a:endParaRPr lang="en-GB" b="1" dirty="0">
              <a:solidFill>
                <a:srgbClr val="7030A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4065678"/>
            <a:ext cx="9144000" cy="1655762"/>
          </a:xfrm>
        </p:spPr>
        <p:txBody>
          <a:bodyPr>
            <a:normAutofit fontScale="92500" lnSpcReduction="10000"/>
          </a:bodyPr>
          <a:lstStyle/>
          <a:p>
            <a:r>
              <a:rPr lang="en-GB" dirty="0" err="1" smtClean="0"/>
              <a:t>Dr.Ergül</a:t>
            </a:r>
            <a:r>
              <a:rPr lang="en-GB" dirty="0" smtClean="0"/>
              <a:t> </a:t>
            </a:r>
            <a:r>
              <a:rPr lang="en-GB" dirty="0" err="1" smtClean="0"/>
              <a:t>Demir</a:t>
            </a:r>
            <a:endParaRPr lang="en-GB" dirty="0" smtClean="0"/>
          </a:p>
          <a:p>
            <a:endParaRPr lang="en-GB" dirty="0"/>
          </a:p>
          <a:p>
            <a:r>
              <a:rPr lang="en-GB" dirty="0" smtClean="0"/>
              <a:t>Ankara</a:t>
            </a:r>
          </a:p>
          <a:p>
            <a:r>
              <a:rPr lang="en-GB" dirty="0" err="1" smtClean="0"/>
              <a:t>Eylül</a:t>
            </a:r>
            <a:r>
              <a:rPr lang="en-GB" dirty="0" smtClean="0"/>
              <a:t> 2017</a:t>
            </a:r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4EFFB-C1A9-45E3-8168-A7B080048FFA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81329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err="1" smtClean="0">
                <a:solidFill>
                  <a:srgbClr val="7030A0"/>
                </a:solidFill>
              </a:rPr>
              <a:t>Kuruluşlar</a:t>
            </a:r>
            <a:endParaRPr lang="en-GB" b="1" dirty="0">
              <a:solidFill>
                <a:srgbClr val="7030A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481070"/>
            <a:ext cx="10515600" cy="4875279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AutoNum type="arabicPeriod"/>
            </a:pPr>
            <a:r>
              <a:rPr lang="en-GB" dirty="0" smtClean="0"/>
              <a:t>1935’te L.L. </a:t>
            </a:r>
            <a:r>
              <a:rPr lang="en-GB" dirty="0" err="1" smtClean="0"/>
              <a:t>Thurstone</a:t>
            </a:r>
            <a:r>
              <a:rPr lang="en-GB" dirty="0" smtClean="0"/>
              <a:t> “</a:t>
            </a:r>
            <a:r>
              <a:rPr lang="en-GB" b="1" i="1" dirty="0" smtClean="0"/>
              <a:t>Psychometric Society</a:t>
            </a:r>
            <a:r>
              <a:rPr lang="en-GB" dirty="0" smtClean="0"/>
              <a:t>” </a:t>
            </a:r>
            <a:r>
              <a:rPr lang="en-GB" dirty="0" err="1" smtClean="0"/>
              <a:t>kurdu</a:t>
            </a:r>
            <a:r>
              <a:rPr lang="en-GB" dirty="0" smtClean="0"/>
              <a:t>. 1936’dan </a:t>
            </a:r>
            <a:r>
              <a:rPr lang="en-GB" dirty="0" err="1" smtClean="0"/>
              <a:t>itibaren</a:t>
            </a:r>
            <a:r>
              <a:rPr lang="en-GB" dirty="0" smtClean="0"/>
              <a:t> “</a:t>
            </a:r>
            <a:r>
              <a:rPr lang="en-GB" dirty="0" err="1" smtClean="0"/>
              <a:t>Psychometrica</a:t>
            </a:r>
            <a:r>
              <a:rPr lang="en-GB" dirty="0" smtClean="0"/>
              <a:t>” </a:t>
            </a:r>
            <a:r>
              <a:rPr lang="en-GB" dirty="0" err="1" smtClean="0"/>
              <a:t>dergisini</a:t>
            </a:r>
            <a:r>
              <a:rPr lang="en-GB" dirty="0" smtClean="0"/>
              <a:t> </a:t>
            </a:r>
            <a:r>
              <a:rPr lang="en-GB" dirty="0" err="1" smtClean="0"/>
              <a:t>çıkarmaya</a:t>
            </a:r>
            <a:r>
              <a:rPr lang="en-GB" dirty="0" smtClean="0"/>
              <a:t> </a:t>
            </a:r>
            <a:r>
              <a:rPr lang="en-GB" dirty="0" err="1" smtClean="0"/>
              <a:t>başladı</a:t>
            </a:r>
            <a:r>
              <a:rPr lang="en-GB" dirty="0" smtClean="0"/>
              <a:t>.</a:t>
            </a:r>
          </a:p>
          <a:p>
            <a:pPr marL="514350" indent="-514350">
              <a:buAutoNum type="arabicPeriod"/>
            </a:pPr>
            <a:endParaRPr lang="en-GB" dirty="0"/>
          </a:p>
          <a:p>
            <a:pPr marL="514350" indent="-514350">
              <a:buAutoNum type="arabicPeriod"/>
            </a:pPr>
            <a:r>
              <a:rPr lang="en-GB" dirty="0" smtClean="0"/>
              <a:t>1946’da “</a:t>
            </a:r>
            <a:r>
              <a:rPr lang="en-GB" b="1" i="1" dirty="0" err="1" smtClean="0"/>
              <a:t>Amerikan</a:t>
            </a:r>
            <a:r>
              <a:rPr lang="en-GB" b="1" i="1" dirty="0" smtClean="0"/>
              <a:t> Psychological Association (APA)</a:t>
            </a:r>
            <a:r>
              <a:rPr lang="en-GB" dirty="0" smtClean="0"/>
              <a:t>” </a:t>
            </a:r>
            <a:r>
              <a:rPr lang="en-GB" dirty="0" err="1" smtClean="0"/>
              <a:t>kuruldu</a:t>
            </a:r>
            <a:r>
              <a:rPr lang="en-GB" dirty="0" smtClean="0"/>
              <a:t>. </a:t>
            </a:r>
            <a:r>
              <a:rPr lang="en-GB" dirty="0" err="1" smtClean="0"/>
              <a:t>APA’nın</a:t>
            </a:r>
            <a:r>
              <a:rPr lang="en-GB" dirty="0" smtClean="0"/>
              <a:t> </a:t>
            </a:r>
            <a:r>
              <a:rPr lang="en-GB" dirty="0" err="1" smtClean="0"/>
              <a:t>Ölçme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Değerlendirme</a:t>
            </a:r>
            <a:r>
              <a:rPr lang="en-GB" dirty="0" smtClean="0"/>
              <a:t> </a:t>
            </a:r>
            <a:r>
              <a:rPr lang="en-GB" dirty="0" err="1" smtClean="0"/>
              <a:t>Bölüm</a:t>
            </a:r>
            <a:r>
              <a:rPr lang="en-GB" dirty="0" smtClean="0"/>
              <a:t> </a:t>
            </a:r>
            <a:r>
              <a:rPr lang="en-GB" dirty="0" err="1" smtClean="0"/>
              <a:t>Başkanlığına</a:t>
            </a:r>
            <a:r>
              <a:rPr lang="en-GB" dirty="0" smtClean="0"/>
              <a:t> </a:t>
            </a:r>
            <a:r>
              <a:rPr lang="en-GB" dirty="0" err="1" smtClean="0"/>
              <a:t>Thurstone</a:t>
            </a:r>
            <a:r>
              <a:rPr lang="en-GB" dirty="0" smtClean="0"/>
              <a:t> </a:t>
            </a:r>
            <a:r>
              <a:rPr lang="en-GB" dirty="0" err="1" smtClean="0"/>
              <a:t>getirildi</a:t>
            </a:r>
            <a:r>
              <a:rPr lang="en-GB" dirty="0" smtClean="0"/>
              <a:t>.</a:t>
            </a:r>
          </a:p>
          <a:p>
            <a:pPr marL="514350" indent="-514350">
              <a:buAutoNum type="arabicPeriod"/>
            </a:pPr>
            <a:endParaRPr lang="en-GB" dirty="0"/>
          </a:p>
          <a:p>
            <a:pPr marL="514350" indent="-514350">
              <a:buAutoNum type="arabicPeriod"/>
            </a:pPr>
            <a:r>
              <a:rPr lang="en-GB" dirty="0" smtClean="0"/>
              <a:t>1960’da “</a:t>
            </a:r>
            <a:r>
              <a:rPr lang="en-GB" b="1" i="1" dirty="0" smtClean="0"/>
              <a:t>The Society of Multivariate Experimental Psychology</a:t>
            </a:r>
            <a:r>
              <a:rPr lang="en-GB" dirty="0" smtClean="0"/>
              <a:t>” kuruldu.1968’ten </a:t>
            </a:r>
            <a:r>
              <a:rPr lang="en-GB" dirty="0" err="1" smtClean="0"/>
              <a:t>itibaren</a:t>
            </a:r>
            <a:r>
              <a:rPr lang="en-GB" dirty="0" smtClean="0"/>
              <a:t> “Multivariate </a:t>
            </a:r>
            <a:r>
              <a:rPr lang="en-GB" dirty="0" err="1" smtClean="0"/>
              <a:t>Behavioral</a:t>
            </a:r>
            <a:r>
              <a:rPr lang="en-GB" dirty="0" smtClean="0"/>
              <a:t> Research” </a:t>
            </a:r>
            <a:r>
              <a:rPr lang="en-GB" dirty="0" err="1" smtClean="0"/>
              <a:t>dergisi</a:t>
            </a:r>
            <a:r>
              <a:rPr lang="en-GB" dirty="0" smtClean="0"/>
              <a:t> </a:t>
            </a:r>
            <a:r>
              <a:rPr lang="en-GB" dirty="0" err="1" smtClean="0"/>
              <a:t>yayımlanmaya</a:t>
            </a:r>
            <a:r>
              <a:rPr lang="en-GB" dirty="0" smtClean="0"/>
              <a:t> </a:t>
            </a:r>
            <a:r>
              <a:rPr lang="en-GB" dirty="0" err="1" smtClean="0"/>
              <a:t>başlandı</a:t>
            </a:r>
            <a:r>
              <a:rPr lang="en-GB" dirty="0" smtClean="0"/>
              <a:t>.</a:t>
            </a:r>
          </a:p>
          <a:p>
            <a:pPr marL="514350" indent="-514350">
              <a:buAutoNum type="arabicPeriod"/>
            </a:pPr>
            <a:endParaRPr lang="en-GB" dirty="0"/>
          </a:p>
          <a:p>
            <a:pPr marL="514350" indent="-514350">
              <a:buAutoNum type="arabicPeriod"/>
            </a:pPr>
            <a:r>
              <a:rPr lang="en-GB" dirty="0" smtClean="0"/>
              <a:t>1964’te “</a:t>
            </a:r>
            <a:r>
              <a:rPr lang="en-GB" b="1" i="1" dirty="0" smtClean="0"/>
              <a:t>National Council on Measurement in Education (NCME)</a:t>
            </a:r>
            <a:r>
              <a:rPr lang="en-GB" dirty="0" smtClean="0"/>
              <a:t>” </a:t>
            </a:r>
            <a:r>
              <a:rPr lang="en-GB" dirty="0" err="1" smtClean="0"/>
              <a:t>kuruldu</a:t>
            </a:r>
            <a:r>
              <a:rPr lang="en-GB" dirty="0" smtClean="0"/>
              <a:t>. </a:t>
            </a:r>
            <a:r>
              <a:rPr lang="en-GB" dirty="0" err="1" smtClean="0"/>
              <a:t>Aynı</a:t>
            </a:r>
            <a:r>
              <a:rPr lang="en-GB" dirty="0" smtClean="0"/>
              <a:t> </a:t>
            </a:r>
            <a:r>
              <a:rPr lang="en-GB" dirty="0" err="1" smtClean="0"/>
              <a:t>zamanda</a:t>
            </a:r>
            <a:r>
              <a:rPr lang="en-GB" dirty="0" smtClean="0"/>
              <a:t> “Journal of Educational Measurement” </a:t>
            </a:r>
            <a:r>
              <a:rPr lang="en-GB" dirty="0" err="1" smtClean="0"/>
              <a:t>dergisini</a:t>
            </a:r>
            <a:r>
              <a:rPr lang="en-GB" dirty="0" smtClean="0"/>
              <a:t> </a:t>
            </a:r>
            <a:r>
              <a:rPr lang="en-GB" dirty="0" err="1" smtClean="0"/>
              <a:t>yayımlamaya</a:t>
            </a:r>
            <a:r>
              <a:rPr lang="en-GB" dirty="0" smtClean="0"/>
              <a:t> </a:t>
            </a:r>
            <a:r>
              <a:rPr lang="en-GB" dirty="0" err="1" smtClean="0"/>
              <a:t>başladı</a:t>
            </a:r>
            <a:r>
              <a:rPr lang="en-GB" dirty="0" smtClean="0"/>
              <a:t>.</a:t>
            </a:r>
          </a:p>
          <a:p>
            <a:pPr marL="514350" indent="-514350">
              <a:buAutoNum type="arabicPeriod"/>
            </a:pPr>
            <a:endParaRPr lang="en-GB" dirty="0"/>
          </a:p>
          <a:p>
            <a:pPr marL="514350" indent="-514350">
              <a:buAutoNum type="arabicPeriod"/>
            </a:pPr>
            <a:r>
              <a:rPr lang="en-GB" dirty="0" smtClean="0"/>
              <a:t>1968’de “</a:t>
            </a:r>
            <a:r>
              <a:rPr lang="en-GB" b="1" i="1" dirty="0" smtClean="0"/>
              <a:t>The Society for Mathematical Psychology</a:t>
            </a:r>
            <a:r>
              <a:rPr lang="en-GB" dirty="0" smtClean="0"/>
              <a:t>” </a:t>
            </a:r>
            <a:r>
              <a:rPr lang="en-GB" dirty="0" err="1" smtClean="0"/>
              <a:t>kuruldu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“Journal of Mathematical Psychology” </a:t>
            </a:r>
            <a:r>
              <a:rPr lang="en-GB" dirty="0" err="1" smtClean="0"/>
              <a:t>yayımlanmaya</a:t>
            </a:r>
            <a:r>
              <a:rPr lang="en-GB" dirty="0" smtClean="0"/>
              <a:t> </a:t>
            </a:r>
            <a:r>
              <a:rPr lang="en-GB" dirty="0" err="1" smtClean="0"/>
              <a:t>başlandı</a:t>
            </a:r>
            <a:r>
              <a:rPr lang="en-GB" dirty="0" smtClean="0"/>
              <a:t>.</a:t>
            </a:r>
          </a:p>
          <a:p>
            <a:pPr marL="0" indent="0" algn="r">
              <a:buNone/>
            </a:pPr>
            <a:r>
              <a:rPr lang="en-GB" dirty="0" err="1" smtClean="0"/>
              <a:t>Jones&amp;Thissen</a:t>
            </a:r>
            <a:r>
              <a:rPr lang="en-GB" dirty="0" smtClean="0"/>
              <a:t>, 2007, s.8</a:t>
            </a:r>
            <a:endParaRPr lang="en-GB" dirty="0"/>
          </a:p>
          <a:p>
            <a:pPr marL="514350" indent="-514350">
              <a:buAutoNum type="arabicPeriod"/>
            </a:pPr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4EFFB-C1A9-45E3-8168-A7B080048FFA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11345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7030A0"/>
                </a:solidFill>
              </a:rPr>
              <a:t>KAYNAKLAR</a:t>
            </a:r>
            <a:endParaRPr lang="en-GB" b="1" dirty="0">
              <a:solidFill>
                <a:srgbClr val="7030A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Jones, L.V., &amp; </a:t>
            </a:r>
            <a:r>
              <a:rPr lang="en-GB" dirty="0" err="1" smtClean="0"/>
              <a:t>Thissen</a:t>
            </a:r>
            <a:r>
              <a:rPr lang="en-GB" dirty="0" smtClean="0"/>
              <a:t>, D. (2007). A History and Overview of Psychometrics. </a:t>
            </a:r>
            <a:r>
              <a:rPr lang="en-GB" dirty="0" err="1" smtClean="0"/>
              <a:t>C.R.Rao</a:t>
            </a:r>
            <a:r>
              <a:rPr lang="en-GB" dirty="0" smtClean="0"/>
              <a:t> &amp; </a:t>
            </a:r>
            <a:r>
              <a:rPr lang="en-GB" dirty="0" err="1" smtClean="0"/>
              <a:t>S.Sinharay</a:t>
            </a:r>
            <a:r>
              <a:rPr lang="en-GB" dirty="0" smtClean="0"/>
              <a:t> (Eds.). </a:t>
            </a:r>
            <a:r>
              <a:rPr lang="en-GB" i="1" dirty="0" smtClean="0"/>
              <a:t>Handbook of Statistics, Vol.26.</a:t>
            </a:r>
            <a:r>
              <a:rPr lang="en-GB" dirty="0" smtClean="0"/>
              <a:t> p.1-27</a:t>
            </a:r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4EFFB-C1A9-45E3-8168-A7B080048FFA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66061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err="1" smtClean="0">
                <a:solidFill>
                  <a:srgbClr val="7030A0"/>
                </a:solidFill>
              </a:rPr>
              <a:t>Psikometri</a:t>
            </a:r>
            <a:r>
              <a:rPr lang="en-GB" b="1" dirty="0" smtClean="0">
                <a:solidFill>
                  <a:srgbClr val="7030A0"/>
                </a:solidFill>
              </a:rPr>
              <a:t> </a:t>
            </a:r>
            <a:r>
              <a:rPr lang="en-GB" b="1" dirty="0" err="1" smtClean="0">
                <a:solidFill>
                  <a:srgbClr val="7030A0"/>
                </a:solidFill>
              </a:rPr>
              <a:t>Nedir</a:t>
            </a:r>
            <a:r>
              <a:rPr lang="en-GB" b="1" dirty="0" smtClean="0">
                <a:solidFill>
                  <a:srgbClr val="7030A0"/>
                </a:solidFill>
              </a:rPr>
              <a:t>?</a:t>
            </a:r>
            <a:endParaRPr lang="en-GB" b="1" dirty="0">
              <a:solidFill>
                <a:srgbClr val="7030A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dirty="0" err="1" smtClean="0"/>
              <a:t>Psikolojik</a:t>
            </a:r>
            <a:r>
              <a:rPr lang="en-GB" dirty="0" smtClean="0"/>
              <a:t> </a:t>
            </a:r>
            <a:r>
              <a:rPr lang="en-GB" dirty="0" err="1" smtClean="0"/>
              <a:t>özelliklerin</a:t>
            </a:r>
            <a:r>
              <a:rPr lang="en-GB" dirty="0" smtClean="0"/>
              <a:t> </a:t>
            </a:r>
            <a:r>
              <a:rPr lang="en-GB" dirty="0" err="1" smtClean="0"/>
              <a:t>ölçülmesi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değerlendirilmesi</a:t>
            </a:r>
            <a:r>
              <a:rPr lang="en-GB" dirty="0" smtClean="0"/>
              <a:t> </a:t>
            </a:r>
            <a:r>
              <a:rPr lang="en-GB" dirty="0" err="1" smtClean="0"/>
              <a:t>ile</a:t>
            </a:r>
            <a:r>
              <a:rPr lang="en-GB" dirty="0" smtClean="0"/>
              <a:t> </a:t>
            </a:r>
            <a:r>
              <a:rPr lang="en-GB" dirty="0" err="1" smtClean="0"/>
              <a:t>ilgilenen</a:t>
            </a:r>
            <a:r>
              <a:rPr lang="en-GB" dirty="0" smtClean="0"/>
              <a:t> </a:t>
            </a:r>
            <a:r>
              <a:rPr lang="en-GB" dirty="0" err="1" smtClean="0"/>
              <a:t>özel</a:t>
            </a:r>
            <a:r>
              <a:rPr lang="en-GB" dirty="0" smtClean="0"/>
              <a:t> </a:t>
            </a:r>
            <a:r>
              <a:rPr lang="en-GB" dirty="0" err="1" smtClean="0"/>
              <a:t>uzmanlık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bilim</a:t>
            </a:r>
            <a:r>
              <a:rPr lang="en-GB" dirty="0" smtClean="0"/>
              <a:t> </a:t>
            </a:r>
            <a:r>
              <a:rPr lang="en-GB" dirty="0" err="1" smtClean="0"/>
              <a:t>alanı</a:t>
            </a:r>
            <a:r>
              <a:rPr lang="en-GB" dirty="0" smtClean="0"/>
              <a:t>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err="1" smtClean="0"/>
              <a:t>Daha</a:t>
            </a:r>
            <a:r>
              <a:rPr lang="en-GB" dirty="0" smtClean="0"/>
              <a:t> </a:t>
            </a:r>
            <a:r>
              <a:rPr lang="en-GB" dirty="0" err="1" smtClean="0"/>
              <a:t>ayrıntılı</a:t>
            </a:r>
            <a:r>
              <a:rPr lang="en-GB" dirty="0" smtClean="0"/>
              <a:t> </a:t>
            </a:r>
            <a:r>
              <a:rPr lang="en-GB" dirty="0" err="1" smtClean="0"/>
              <a:t>olarak</a:t>
            </a:r>
            <a:r>
              <a:rPr lang="en-GB" dirty="0" smtClean="0"/>
              <a:t> </a:t>
            </a:r>
            <a:r>
              <a:rPr lang="en-GB" dirty="0" err="1" smtClean="0"/>
              <a:t>psikometri</a:t>
            </a:r>
            <a:r>
              <a:rPr lang="en-GB" dirty="0" smtClean="0"/>
              <a:t>, </a:t>
            </a:r>
            <a:r>
              <a:rPr lang="en-GB" dirty="0" err="1" smtClean="0"/>
              <a:t>psikolojik</a:t>
            </a:r>
            <a:r>
              <a:rPr lang="en-GB" dirty="0" smtClean="0"/>
              <a:t> </a:t>
            </a:r>
            <a:r>
              <a:rPr lang="en-GB" dirty="0" err="1" smtClean="0"/>
              <a:t>özelliklerin</a:t>
            </a:r>
            <a:r>
              <a:rPr lang="en-GB" dirty="0" smtClean="0"/>
              <a:t>:</a:t>
            </a:r>
          </a:p>
          <a:p>
            <a:r>
              <a:rPr lang="en-GB" dirty="0" err="1" smtClean="0"/>
              <a:t>Kavramsal</a:t>
            </a:r>
            <a:r>
              <a:rPr lang="en-GB" dirty="0" smtClean="0"/>
              <a:t> </a:t>
            </a:r>
            <a:r>
              <a:rPr lang="en-GB" dirty="0" err="1" smtClean="0"/>
              <a:t>olarak</a:t>
            </a:r>
            <a:r>
              <a:rPr lang="en-GB" dirty="0" smtClean="0"/>
              <a:t> </a:t>
            </a:r>
            <a:r>
              <a:rPr lang="en-GB" dirty="0" err="1" smtClean="0"/>
              <a:t>tanımlanması</a:t>
            </a:r>
            <a:r>
              <a:rPr lang="en-GB" dirty="0" smtClean="0"/>
              <a:t>,</a:t>
            </a:r>
          </a:p>
          <a:p>
            <a:r>
              <a:rPr lang="en-GB" dirty="0" err="1" smtClean="0"/>
              <a:t>Olgusal</a:t>
            </a:r>
            <a:r>
              <a:rPr lang="en-GB" dirty="0" smtClean="0"/>
              <a:t> </a:t>
            </a:r>
            <a:r>
              <a:rPr lang="en-GB" dirty="0" err="1" smtClean="0"/>
              <a:t>olarak</a:t>
            </a:r>
            <a:r>
              <a:rPr lang="en-GB" dirty="0" smtClean="0"/>
              <a:t> </a:t>
            </a:r>
            <a:r>
              <a:rPr lang="en-GB" dirty="0" err="1" smtClean="0"/>
              <a:t>ölçülmesine</a:t>
            </a:r>
            <a:r>
              <a:rPr lang="en-GB" dirty="0" smtClean="0"/>
              <a:t> </a:t>
            </a:r>
            <a:r>
              <a:rPr lang="en-GB" dirty="0" err="1" smtClean="0"/>
              <a:t>yönelik</a:t>
            </a:r>
            <a:r>
              <a:rPr lang="en-GB" dirty="0" smtClean="0"/>
              <a:t> </a:t>
            </a:r>
            <a:r>
              <a:rPr lang="en-GB" dirty="0" err="1" smtClean="0"/>
              <a:t>araç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yöntemlerin</a:t>
            </a:r>
            <a:r>
              <a:rPr lang="en-GB" dirty="0" smtClean="0"/>
              <a:t> </a:t>
            </a:r>
            <a:r>
              <a:rPr lang="en-GB" dirty="0" err="1" smtClean="0"/>
              <a:t>geliştirilmesi</a:t>
            </a:r>
            <a:r>
              <a:rPr lang="en-GB" dirty="0" smtClean="0"/>
              <a:t>,</a:t>
            </a:r>
          </a:p>
          <a:p>
            <a:r>
              <a:rPr lang="en-GB" dirty="0" err="1" smtClean="0"/>
              <a:t>Ölçme</a:t>
            </a:r>
            <a:r>
              <a:rPr lang="en-GB" dirty="0" smtClean="0"/>
              <a:t> </a:t>
            </a:r>
            <a:r>
              <a:rPr lang="en-GB" dirty="0" err="1" smtClean="0"/>
              <a:t>sonuçları</a:t>
            </a:r>
            <a:r>
              <a:rPr lang="en-GB" dirty="0" smtClean="0"/>
              <a:t> </a:t>
            </a:r>
            <a:r>
              <a:rPr lang="en-GB" dirty="0" err="1" smtClean="0"/>
              <a:t>üzerinde</a:t>
            </a:r>
            <a:r>
              <a:rPr lang="en-GB" dirty="0" smtClean="0"/>
              <a:t> </a:t>
            </a:r>
            <a:r>
              <a:rPr lang="en-GB" dirty="0" err="1" smtClean="0"/>
              <a:t>yürütülecek</a:t>
            </a:r>
            <a:r>
              <a:rPr lang="en-GB" dirty="0" smtClean="0"/>
              <a:t> </a:t>
            </a:r>
            <a:r>
              <a:rPr lang="en-GB" dirty="0" err="1" smtClean="0"/>
              <a:t>yöntem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tekniklerin</a:t>
            </a:r>
            <a:r>
              <a:rPr lang="en-GB" dirty="0" smtClean="0"/>
              <a:t> </a:t>
            </a:r>
            <a:r>
              <a:rPr lang="en-GB" dirty="0" err="1" smtClean="0"/>
              <a:t>geliştirilmesi</a:t>
            </a:r>
            <a:r>
              <a:rPr lang="en-GB" dirty="0" smtClean="0"/>
              <a:t>,</a:t>
            </a:r>
          </a:p>
          <a:p>
            <a:r>
              <a:rPr lang="en-GB" dirty="0" err="1" smtClean="0"/>
              <a:t>Değerlendirme</a:t>
            </a:r>
            <a:r>
              <a:rPr lang="en-GB" dirty="0" smtClean="0"/>
              <a:t> </a:t>
            </a:r>
            <a:r>
              <a:rPr lang="en-GB" dirty="0" err="1" smtClean="0"/>
              <a:t>yöntem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tekniklerinin</a:t>
            </a:r>
            <a:r>
              <a:rPr lang="en-GB" dirty="0" smtClean="0"/>
              <a:t> </a:t>
            </a:r>
            <a:r>
              <a:rPr lang="en-GB" dirty="0" err="1" smtClean="0"/>
              <a:t>geliştirilmesi</a:t>
            </a:r>
            <a:endParaRPr lang="en-GB" dirty="0" smtClean="0"/>
          </a:p>
          <a:p>
            <a:pPr marL="0" indent="0">
              <a:buNone/>
            </a:pPr>
            <a:r>
              <a:rPr lang="en-GB" dirty="0" err="1"/>
              <a:t>i</a:t>
            </a:r>
            <a:r>
              <a:rPr lang="en-GB" dirty="0" err="1" smtClean="0"/>
              <a:t>le</a:t>
            </a:r>
            <a:r>
              <a:rPr lang="en-GB" dirty="0" smtClean="0"/>
              <a:t> </a:t>
            </a:r>
            <a:r>
              <a:rPr lang="en-GB" dirty="0" err="1" smtClean="0"/>
              <a:t>ilgilenir</a:t>
            </a:r>
            <a:r>
              <a:rPr lang="en-GB" dirty="0" smtClean="0"/>
              <a:t>. </a:t>
            </a:r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4EFFB-C1A9-45E3-8168-A7B080048FFA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38724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4102" y="126696"/>
            <a:ext cx="9745458" cy="6229654"/>
          </a:xfrm>
          <a:prstGeom prst="rect">
            <a:avLst/>
          </a:prstGeom>
        </p:spPr>
      </p:pic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4EFFB-C1A9-45E3-8168-A7B080048FFA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67021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err="1" smtClean="0">
                <a:solidFill>
                  <a:srgbClr val="7030A0"/>
                </a:solidFill>
              </a:rPr>
              <a:t>Erken</a:t>
            </a:r>
            <a:r>
              <a:rPr lang="en-GB" b="1" dirty="0" smtClean="0">
                <a:solidFill>
                  <a:srgbClr val="7030A0"/>
                </a:solidFill>
              </a:rPr>
              <a:t> </a:t>
            </a:r>
            <a:r>
              <a:rPr lang="en-GB" b="1" dirty="0" err="1" smtClean="0">
                <a:solidFill>
                  <a:srgbClr val="7030A0"/>
                </a:solidFill>
              </a:rPr>
              <a:t>Dönem</a:t>
            </a:r>
            <a:r>
              <a:rPr lang="en-GB" b="1" dirty="0" smtClean="0">
                <a:solidFill>
                  <a:srgbClr val="7030A0"/>
                </a:solidFill>
              </a:rPr>
              <a:t> (1750-1900)</a:t>
            </a:r>
            <a:endParaRPr lang="en-GB" b="1" dirty="0">
              <a:solidFill>
                <a:srgbClr val="7030A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665661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AutoNum type="arabicPeriod"/>
            </a:pPr>
            <a:r>
              <a:rPr lang="en-GB" dirty="0" smtClean="0"/>
              <a:t>1800 </a:t>
            </a:r>
            <a:r>
              <a:rPr lang="en-GB" dirty="0" err="1" smtClean="0"/>
              <a:t>öncesinde</a:t>
            </a:r>
            <a:r>
              <a:rPr lang="en-GB" dirty="0" smtClean="0"/>
              <a:t> </a:t>
            </a:r>
            <a:r>
              <a:rPr lang="en-GB" b="1" i="1" dirty="0" smtClean="0"/>
              <a:t>Carl Friedrich GAUSS, </a:t>
            </a:r>
            <a:r>
              <a:rPr lang="en-GB" dirty="0" smtClean="0"/>
              <a:t>“</a:t>
            </a:r>
            <a:r>
              <a:rPr lang="en-GB" dirty="0" err="1" smtClean="0"/>
              <a:t>Gausyen</a:t>
            </a:r>
            <a:r>
              <a:rPr lang="en-GB" dirty="0" smtClean="0"/>
              <a:t> </a:t>
            </a:r>
            <a:r>
              <a:rPr lang="en-GB" dirty="0" err="1" smtClean="0"/>
              <a:t>eğri</a:t>
            </a:r>
            <a:r>
              <a:rPr lang="en-GB" dirty="0" smtClean="0"/>
              <a:t>” </a:t>
            </a:r>
            <a:r>
              <a:rPr lang="en-GB" dirty="0" err="1" smtClean="0"/>
              <a:t>olarak</a:t>
            </a:r>
            <a:r>
              <a:rPr lang="en-GB" dirty="0" smtClean="0"/>
              <a:t> </a:t>
            </a:r>
            <a:r>
              <a:rPr lang="en-GB" dirty="0" err="1" smtClean="0"/>
              <a:t>bilinen</a:t>
            </a:r>
            <a:r>
              <a:rPr lang="en-GB" dirty="0" smtClean="0"/>
              <a:t> normal </a:t>
            </a:r>
            <a:r>
              <a:rPr lang="en-GB" dirty="0" err="1" smtClean="0"/>
              <a:t>dağılım</a:t>
            </a:r>
            <a:r>
              <a:rPr lang="en-GB" dirty="0" smtClean="0"/>
              <a:t> </a:t>
            </a:r>
            <a:r>
              <a:rPr lang="en-GB" dirty="0" err="1" smtClean="0"/>
              <a:t>eğrisini</a:t>
            </a:r>
            <a:r>
              <a:rPr lang="en-GB" dirty="0" smtClean="0"/>
              <a:t> </a:t>
            </a:r>
            <a:r>
              <a:rPr lang="en-GB" dirty="0" err="1" smtClean="0"/>
              <a:t>fonksiyon</a:t>
            </a:r>
            <a:r>
              <a:rPr lang="en-GB" dirty="0" smtClean="0"/>
              <a:t> </a:t>
            </a:r>
            <a:r>
              <a:rPr lang="en-GB" dirty="0" err="1" smtClean="0"/>
              <a:t>olarak</a:t>
            </a:r>
            <a:r>
              <a:rPr lang="en-GB" dirty="0" smtClean="0"/>
              <a:t> </a:t>
            </a:r>
            <a:r>
              <a:rPr lang="en-GB" dirty="0" err="1" smtClean="0"/>
              <a:t>tanımladı</a:t>
            </a:r>
            <a:r>
              <a:rPr lang="en-GB" dirty="0" smtClean="0"/>
              <a:t>.</a:t>
            </a:r>
          </a:p>
          <a:p>
            <a:pPr marL="514350" indent="-514350">
              <a:buAutoNum type="arabicPeriod"/>
            </a:pPr>
            <a:endParaRPr lang="en-GB" dirty="0"/>
          </a:p>
          <a:p>
            <a:pPr marL="514350" indent="-514350">
              <a:buAutoNum type="arabicPeriod"/>
            </a:pPr>
            <a:r>
              <a:rPr lang="en-GB" dirty="0" smtClean="0"/>
              <a:t>1809’da </a:t>
            </a:r>
            <a:r>
              <a:rPr lang="en-GB" b="1" i="1" dirty="0" smtClean="0"/>
              <a:t>Wilhelm BESSEL</a:t>
            </a:r>
            <a:r>
              <a:rPr lang="en-GB" dirty="0"/>
              <a:t>,</a:t>
            </a:r>
            <a:r>
              <a:rPr lang="en-GB" dirty="0" smtClean="0"/>
              <a:t> </a:t>
            </a:r>
            <a:r>
              <a:rPr lang="en-GB" dirty="0" err="1" smtClean="0"/>
              <a:t>Gauss’un</a:t>
            </a:r>
            <a:r>
              <a:rPr lang="en-GB" dirty="0" smtClean="0"/>
              <a:t> normal </a:t>
            </a:r>
            <a:r>
              <a:rPr lang="en-GB" dirty="0" err="1" smtClean="0"/>
              <a:t>dağılım</a:t>
            </a:r>
            <a:r>
              <a:rPr lang="en-GB" dirty="0" smtClean="0"/>
              <a:t> </a:t>
            </a:r>
            <a:r>
              <a:rPr lang="en-GB" dirty="0" err="1" smtClean="0"/>
              <a:t>modelini</a:t>
            </a:r>
            <a:r>
              <a:rPr lang="en-GB" dirty="0" smtClean="0"/>
              <a:t> </a:t>
            </a:r>
            <a:r>
              <a:rPr lang="en-GB" dirty="0" err="1" smtClean="0"/>
              <a:t>ölçme</a:t>
            </a:r>
            <a:r>
              <a:rPr lang="en-GB" dirty="0" smtClean="0"/>
              <a:t> </a:t>
            </a:r>
            <a:r>
              <a:rPr lang="en-GB" dirty="0" err="1" smtClean="0"/>
              <a:t>hatalarının</a:t>
            </a:r>
            <a:r>
              <a:rPr lang="en-GB" dirty="0" smtClean="0"/>
              <a:t> </a:t>
            </a:r>
            <a:r>
              <a:rPr lang="en-GB" dirty="0" err="1" smtClean="0"/>
              <a:t>dağılımına</a:t>
            </a:r>
            <a:r>
              <a:rPr lang="en-GB" dirty="0" smtClean="0"/>
              <a:t> </a:t>
            </a:r>
            <a:r>
              <a:rPr lang="en-GB" dirty="0" err="1" smtClean="0"/>
              <a:t>uyarladı</a:t>
            </a:r>
            <a:r>
              <a:rPr lang="en-GB" dirty="0" smtClean="0"/>
              <a:t>. “</a:t>
            </a:r>
            <a:r>
              <a:rPr lang="en-GB" dirty="0" err="1" smtClean="0"/>
              <a:t>Hatalar</a:t>
            </a:r>
            <a:r>
              <a:rPr lang="en-GB" dirty="0" smtClean="0"/>
              <a:t> </a:t>
            </a:r>
            <a:r>
              <a:rPr lang="en-GB" dirty="0" err="1" smtClean="0"/>
              <a:t>teorisi</a:t>
            </a:r>
            <a:r>
              <a:rPr lang="en-GB" dirty="0" smtClean="0"/>
              <a:t> (theory of errors)” </a:t>
            </a:r>
            <a:r>
              <a:rPr lang="en-GB" dirty="0" err="1" smtClean="0"/>
              <a:t>geliştirdi</a:t>
            </a:r>
            <a:r>
              <a:rPr lang="en-GB" dirty="0" smtClean="0"/>
              <a:t>.</a:t>
            </a:r>
          </a:p>
          <a:p>
            <a:pPr marL="514350" indent="-514350">
              <a:buAutoNum type="arabicPeriod"/>
            </a:pPr>
            <a:endParaRPr lang="en-GB" dirty="0" smtClean="0"/>
          </a:p>
          <a:p>
            <a:pPr marL="514350" indent="-514350">
              <a:buAutoNum type="arabicPeriod"/>
            </a:pPr>
            <a:r>
              <a:rPr lang="en-GB" b="1" i="1" dirty="0" smtClean="0"/>
              <a:t>Adolph QUETELET, </a:t>
            </a:r>
            <a:r>
              <a:rPr lang="en-GB" dirty="0" err="1" smtClean="0"/>
              <a:t>Bessel’in</a:t>
            </a:r>
            <a:r>
              <a:rPr lang="en-GB" dirty="0" smtClean="0"/>
              <a:t> </a:t>
            </a:r>
            <a:r>
              <a:rPr lang="en-GB" dirty="0" err="1" smtClean="0"/>
              <a:t>hatalar</a:t>
            </a:r>
            <a:r>
              <a:rPr lang="en-GB" dirty="0" smtClean="0"/>
              <a:t> </a:t>
            </a:r>
            <a:r>
              <a:rPr lang="en-GB" dirty="0" err="1" smtClean="0"/>
              <a:t>teorisini</a:t>
            </a:r>
            <a:r>
              <a:rPr lang="en-GB" dirty="0" smtClean="0"/>
              <a:t> </a:t>
            </a:r>
            <a:r>
              <a:rPr lang="en-GB" dirty="0" err="1" smtClean="0"/>
              <a:t>insan</a:t>
            </a:r>
            <a:r>
              <a:rPr lang="en-GB" dirty="0" smtClean="0"/>
              <a:t> </a:t>
            </a:r>
            <a:r>
              <a:rPr lang="en-GB" dirty="0" err="1" smtClean="0"/>
              <a:t>davranışlarına</a:t>
            </a:r>
            <a:r>
              <a:rPr lang="en-GB" dirty="0" smtClean="0"/>
              <a:t> </a:t>
            </a:r>
            <a:r>
              <a:rPr lang="en-GB" dirty="0" err="1" smtClean="0"/>
              <a:t>yönelik</a:t>
            </a:r>
            <a:r>
              <a:rPr lang="en-GB" dirty="0" smtClean="0"/>
              <a:t> </a:t>
            </a:r>
            <a:r>
              <a:rPr lang="en-GB" dirty="0" err="1" smtClean="0"/>
              <a:t>verilere</a:t>
            </a:r>
            <a:r>
              <a:rPr lang="en-GB" dirty="0" smtClean="0"/>
              <a:t> </a:t>
            </a:r>
            <a:r>
              <a:rPr lang="en-GB" dirty="0" err="1" smtClean="0"/>
              <a:t>uyarladı</a:t>
            </a:r>
            <a:r>
              <a:rPr lang="en-GB" dirty="0" smtClean="0"/>
              <a:t>.</a:t>
            </a:r>
          </a:p>
          <a:p>
            <a:pPr marL="514350" indent="-514350">
              <a:buAutoNum type="arabicPeriod"/>
            </a:pPr>
            <a:endParaRPr lang="en-GB" dirty="0"/>
          </a:p>
          <a:p>
            <a:pPr marL="514350" indent="-514350">
              <a:buAutoNum type="arabicPeriod"/>
            </a:pPr>
            <a:r>
              <a:rPr lang="en-GB" dirty="0" smtClean="0"/>
              <a:t>1800’lerin </a:t>
            </a:r>
            <a:r>
              <a:rPr lang="en-GB" dirty="0" err="1" smtClean="0"/>
              <a:t>sonlarında</a:t>
            </a:r>
            <a:r>
              <a:rPr lang="en-GB" dirty="0" smtClean="0"/>
              <a:t> </a:t>
            </a:r>
            <a:r>
              <a:rPr lang="en-GB" b="1" i="1" dirty="0" smtClean="0"/>
              <a:t>Frances GALTON, </a:t>
            </a:r>
            <a:r>
              <a:rPr lang="en-GB" dirty="0" err="1" smtClean="0"/>
              <a:t>insan</a:t>
            </a:r>
            <a:r>
              <a:rPr lang="en-GB" dirty="0" smtClean="0"/>
              <a:t> </a:t>
            </a:r>
            <a:r>
              <a:rPr lang="en-GB" dirty="0" err="1" smtClean="0"/>
              <a:t>genetik</a:t>
            </a:r>
            <a:r>
              <a:rPr lang="en-GB" dirty="0" smtClean="0"/>
              <a:t> </a:t>
            </a:r>
            <a:r>
              <a:rPr lang="en-GB" dirty="0" err="1" smtClean="0"/>
              <a:t>bozuklukları</a:t>
            </a:r>
            <a:r>
              <a:rPr lang="en-GB" dirty="0" smtClean="0"/>
              <a:t> </a:t>
            </a:r>
            <a:r>
              <a:rPr lang="en-GB" dirty="0" err="1" smtClean="0"/>
              <a:t>başta</a:t>
            </a:r>
            <a:r>
              <a:rPr lang="en-GB" dirty="0" smtClean="0"/>
              <a:t> </a:t>
            </a:r>
            <a:r>
              <a:rPr lang="en-GB" dirty="0" err="1" smtClean="0"/>
              <a:t>olmak</a:t>
            </a:r>
            <a:r>
              <a:rPr lang="en-GB" dirty="0" smtClean="0"/>
              <a:t> </a:t>
            </a:r>
            <a:r>
              <a:rPr lang="en-GB" dirty="0" err="1" smtClean="0"/>
              <a:t>üzere</a:t>
            </a:r>
            <a:r>
              <a:rPr lang="en-GB" dirty="0" smtClean="0"/>
              <a:t> </a:t>
            </a:r>
            <a:r>
              <a:rPr lang="en-GB" dirty="0" err="1" smtClean="0"/>
              <a:t>insan</a:t>
            </a:r>
            <a:r>
              <a:rPr lang="en-GB" dirty="0" smtClean="0"/>
              <a:t> </a:t>
            </a:r>
            <a:r>
              <a:rPr lang="en-GB" dirty="0" err="1" smtClean="0"/>
              <a:t>özelliklerine</a:t>
            </a:r>
            <a:r>
              <a:rPr lang="en-GB" dirty="0" smtClean="0"/>
              <a:t> </a:t>
            </a:r>
            <a:r>
              <a:rPr lang="en-GB" dirty="0" err="1" smtClean="0"/>
              <a:t>yönelik</a:t>
            </a:r>
            <a:r>
              <a:rPr lang="en-GB" dirty="0" smtClean="0"/>
              <a:t> </a:t>
            </a:r>
            <a:r>
              <a:rPr lang="en-GB" dirty="0" err="1" smtClean="0"/>
              <a:t>pek</a:t>
            </a:r>
            <a:r>
              <a:rPr lang="en-GB" dirty="0" smtClean="0"/>
              <a:t> </a:t>
            </a:r>
            <a:r>
              <a:rPr lang="en-GB" dirty="0" err="1" smtClean="0"/>
              <a:t>çok</a:t>
            </a:r>
            <a:r>
              <a:rPr lang="en-GB" dirty="0" smtClean="0"/>
              <a:t> </a:t>
            </a:r>
            <a:r>
              <a:rPr lang="en-GB" dirty="0" err="1" smtClean="0"/>
              <a:t>gözlem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ölçme</a:t>
            </a:r>
            <a:r>
              <a:rPr lang="en-GB" dirty="0" smtClean="0"/>
              <a:t> </a:t>
            </a:r>
            <a:r>
              <a:rPr lang="en-GB" dirty="0" err="1" smtClean="0"/>
              <a:t>yaptı</a:t>
            </a:r>
            <a:r>
              <a:rPr lang="en-GB" dirty="0" smtClean="0"/>
              <a:t>. “</a:t>
            </a:r>
            <a:r>
              <a:rPr lang="en-GB" dirty="0" err="1" smtClean="0"/>
              <a:t>Bireyler</a:t>
            </a:r>
            <a:r>
              <a:rPr lang="en-GB" dirty="0" smtClean="0"/>
              <a:t> </a:t>
            </a:r>
            <a:r>
              <a:rPr lang="en-GB" dirty="0" err="1" smtClean="0"/>
              <a:t>arası</a:t>
            </a:r>
            <a:r>
              <a:rPr lang="en-GB" dirty="0" smtClean="0"/>
              <a:t> </a:t>
            </a:r>
            <a:r>
              <a:rPr lang="en-GB" dirty="0" err="1" smtClean="0"/>
              <a:t>farklılıkların</a:t>
            </a:r>
            <a:r>
              <a:rPr lang="en-GB" dirty="0" smtClean="0"/>
              <a:t> </a:t>
            </a:r>
            <a:r>
              <a:rPr lang="en-GB" dirty="0" err="1" smtClean="0"/>
              <a:t>ölçülmesi</a:t>
            </a:r>
            <a:r>
              <a:rPr lang="en-GB" dirty="0" smtClean="0"/>
              <a:t>” </a:t>
            </a:r>
            <a:r>
              <a:rPr lang="en-GB" dirty="0" err="1" smtClean="0"/>
              <a:t>vurgusuyla</a:t>
            </a:r>
            <a:r>
              <a:rPr lang="en-GB" dirty="0" smtClean="0"/>
              <a:t> </a:t>
            </a:r>
            <a:r>
              <a:rPr lang="en-GB" dirty="0" err="1" smtClean="0"/>
              <a:t>öne</a:t>
            </a:r>
            <a:r>
              <a:rPr lang="en-GB" dirty="0" smtClean="0"/>
              <a:t> </a:t>
            </a:r>
            <a:r>
              <a:rPr lang="en-GB" dirty="0" err="1" smtClean="0"/>
              <a:t>çıktı</a:t>
            </a:r>
            <a:r>
              <a:rPr lang="en-GB" dirty="0" smtClean="0"/>
              <a:t>. 1884’te “</a:t>
            </a:r>
            <a:r>
              <a:rPr lang="en-GB" dirty="0" err="1" smtClean="0"/>
              <a:t>Antropometrik</a:t>
            </a:r>
            <a:r>
              <a:rPr lang="en-GB" dirty="0" smtClean="0"/>
              <a:t> Laboratory” </a:t>
            </a:r>
            <a:r>
              <a:rPr lang="en-GB" dirty="0" err="1" smtClean="0"/>
              <a:t>kurdu</a:t>
            </a:r>
            <a:r>
              <a:rPr lang="en-GB" dirty="0" smtClean="0"/>
              <a:t>. 6 </a:t>
            </a:r>
            <a:r>
              <a:rPr lang="en-GB" dirty="0" err="1" smtClean="0"/>
              <a:t>yıl</a:t>
            </a:r>
            <a:r>
              <a:rPr lang="en-GB" dirty="0" smtClean="0"/>
              <a:t> </a:t>
            </a:r>
            <a:r>
              <a:rPr lang="en-GB" dirty="0" err="1" smtClean="0"/>
              <a:t>içinde</a:t>
            </a:r>
            <a:r>
              <a:rPr lang="en-GB" dirty="0" smtClean="0"/>
              <a:t> 10.000 </a:t>
            </a:r>
            <a:r>
              <a:rPr lang="en-GB" dirty="0" err="1" smtClean="0"/>
              <a:t>civarı</a:t>
            </a:r>
            <a:r>
              <a:rPr lang="en-GB" dirty="0" smtClean="0"/>
              <a:t> </a:t>
            </a:r>
            <a:r>
              <a:rPr lang="en-GB" dirty="0" err="1" smtClean="0"/>
              <a:t>bireyden</a:t>
            </a:r>
            <a:r>
              <a:rPr lang="en-GB" dirty="0" smtClean="0"/>
              <a:t> </a:t>
            </a:r>
            <a:r>
              <a:rPr lang="en-GB" dirty="0" err="1" smtClean="0"/>
              <a:t>veri</a:t>
            </a:r>
            <a:r>
              <a:rPr lang="en-GB" dirty="0" smtClean="0"/>
              <a:t> </a:t>
            </a:r>
            <a:r>
              <a:rPr lang="en-GB" dirty="0" err="1" smtClean="0"/>
              <a:t>topladı</a:t>
            </a:r>
            <a:r>
              <a:rPr lang="en-GB" dirty="0" smtClean="0"/>
              <a:t>.</a:t>
            </a:r>
          </a:p>
          <a:p>
            <a:pPr marL="0" indent="0" algn="r">
              <a:buNone/>
            </a:pPr>
            <a:r>
              <a:rPr lang="en-GB" dirty="0" err="1" smtClean="0"/>
              <a:t>Jones&amp;Thissen</a:t>
            </a:r>
            <a:r>
              <a:rPr lang="en-GB" dirty="0" smtClean="0"/>
              <a:t>, 2007, s.4</a:t>
            </a:r>
            <a:endParaRPr lang="en-GB" dirty="0"/>
          </a:p>
          <a:p>
            <a:pPr marL="514350" indent="-514350">
              <a:buAutoNum type="arabicPeriod"/>
            </a:pPr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4EFFB-C1A9-45E3-8168-A7B080048FFA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49057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err="1" smtClean="0">
                <a:solidFill>
                  <a:srgbClr val="7030A0"/>
                </a:solidFill>
              </a:rPr>
              <a:t>Psikofizik</a:t>
            </a:r>
            <a:r>
              <a:rPr lang="en-GB" b="1" dirty="0" smtClean="0">
                <a:solidFill>
                  <a:srgbClr val="7030A0"/>
                </a:solidFill>
              </a:rPr>
              <a:t> </a:t>
            </a:r>
            <a:r>
              <a:rPr lang="en-GB" b="1" dirty="0" err="1" smtClean="0">
                <a:solidFill>
                  <a:srgbClr val="7030A0"/>
                </a:solidFill>
              </a:rPr>
              <a:t>ve</a:t>
            </a:r>
            <a:r>
              <a:rPr lang="en-GB" b="1" dirty="0" smtClean="0">
                <a:solidFill>
                  <a:srgbClr val="7030A0"/>
                </a:solidFill>
              </a:rPr>
              <a:t> </a:t>
            </a:r>
            <a:r>
              <a:rPr lang="en-GB" b="1" dirty="0" err="1" smtClean="0">
                <a:solidFill>
                  <a:srgbClr val="7030A0"/>
                </a:solidFill>
              </a:rPr>
              <a:t>Deneysel</a:t>
            </a:r>
            <a:r>
              <a:rPr lang="en-GB" b="1" dirty="0" smtClean="0">
                <a:solidFill>
                  <a:srgbClr val="7030A0"/>
                </a:solidFill>
              </a:rPr>
              <a:t> </a:t>
            </a:r>
            <a:r>
              <a:rPr lang="en-GB" b="1" dirty="0" err="1" smtClean="0">
                <a:solidFill>
                  <a:srgbClr val="7030A0"/>
                </a:solidFill>
              </a:rPr>
              <a:t>Psikoloji</a:t>
            </a:r>
            <a:r>
              <a:rPr lang="en-GB" b="1" dirty="0" smtClean="0">
                <a:solidFill>
                  <a:srgbClr val="7030A0"/>
                </a:solidFill>
              </a:rPr>
              <a:t> (1850-1900)</a:t>
            </a:r>
            <a:endParaRPr lang="en-GB" b="1" dirty="0">
              <a:solidFill>
                <a:srgbClr val="7030A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665661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GB" dirty="0" smtClean="0"/>
              <a:t>1860’ta </a:t>
            </a:r>
            <a:r>
              <a:rPr lang="en-GB" b="1" i="1" dirty="0" smtClean="0"/>
              <a:t>Gustav FECHNER </a:t>
            </a:r>
            <a:r>
              <a:rPr lang="en-GB" dirty="0" smtClean="0"/>
              <a:t>“</a:t>
            </a:r>
            <a:r>
              <a:rPr lang="en-GB" dirty="0" err="1" smtClean="0"/>
              <a:t>Psikofiziğin</a:t>
            </a:r>
            <a:r>
              <a:rPr lang="en-GB" dirty="0" smtClean="0"/>
              <a:t> </a:t>
            </a:r>
            <a:r>
              <a:rPr lang="en-GB" dirty="0" err="1" smtClean="0"/>
              <a:t>Unsurları</a:t>
            </a:r>
            <a:r>
              <a:rPr lang="en-GB" dirty="0" smtClean="0"/>
              <a:t>” </a:t>
            </a:r>
            <a:r>
              <a:rPr lang="en-GB" dirty="0" err="1" smtClean="0"/>
              <a:t>adlı</a:t>
            </a:r>
            <a:r>
              <a:rPr lang="en-GB" dirty="0" smtClean="0"/>
              <a:t> </a:t>
            </a:r>
            <a:r>
              <a:rPr lang="en-GB" dirty="0" err="1" smtClean="0"/>
              <a:t>kitabını</a:t>
            </a:r>
            <a:r>
              <a:rPr lang="en-GB" dirty="0" smtClean="0"/>
              <a:t> </a:t>
            </a:r>
            <a:r>
              <a:rPr lang="en-GB" dirty="0" err="1" smtClean="0"/>
              <a:t>yayımladı</a:t>
            </a:r>
            <a:r>
              <a:rPr lang="en-GB" dirty="0" smtClean="0"/>
              <a:t>. </a:t>
            </a:r>
            <a:r>
              <a:rPr lang="en-GB" dirty="0" err="1" smtClean="0"/>
              <a:t>Psikofiziği</a:t>
            </a:r>
            <a:r>
              <a:rPr lang="en-GB" dirty="0" smtClean="0"/>
              <a:t>, “</a:t>
            </a:r>
            <a:r>
              <a:rPr lang="en-GB" dirty="0" err="1" smtClean="0"/>
              <a:t>beden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zihin</a:t>
            </a:r>
            <a:r>
              <a:rPr lang="en-GB" dirty="0" smtClean="0"/>
              <a:t> (body-mind) </a:t>
            </a:r>
            <a:r>
              <a:rPr lang="en-GB" dirty="0" err="1" smtClean="0"/>
              <a:t>ilişkisini</a:t>
            </a:r>
            <a:r>
              <a:rPr lang="en-GB" dirty="0" smtClean="0"/>
              <a:t> </a:t>
            </a:r>
            <a:r>
              <a:rPr lang="en-GB" dirty="0" err="1" smtClean="0"/>
              <a:t>inceleyen</a:t>
            </a:r>
            <a:r>
              <a:rPr lang="en-GB" dirty="0" smtClean="0"/>
              <a:t> </a:t>
            </a:r>
            <a:r>
              <a:rPr lang="en-GB" dirty="0" err="1" smtClean="0"/>
              <a:t>kesin</a:t>
            </a:r>
            <a:r>
              <a:rPr lang="en-GB" dirty="0" smtClean="0"/>
              <a:t>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bilim</a:t>
            </a:r>
            <a:r>
              <a:rPr lang="en-GB" dirty="0" smtClean="0"/>
              <a:t>” </a:t>
            </a:r>
            <a:r>
              <a:rPr lang="en-GB" dirty="0" err="1" smtClean="0"/>
              <a:t>olarak</a:t>
            </a:r>
            <a:r>
              <a:rPr lang="en-GB" dirty="0" smtClean="0"/>
              <a:t> </a:t>
            </a:r>
            <a:r>
              <a:rPr lang="en-GB" dirty="0" err="1" smtClean="0"/>
              <a:t>tanımladı</a:t>
            </a:r>
            <a:r>
              <a:rPr lang="en-GB" dirty="0" smtClean="0"/>
              <a:t>.</a:t>
            </a:r>
          </a:p>
          <a:p>
            <a:pPr marL="514350" indent="-514350">
              <a:buAutoNum type="arabicPeriod"/>
            </a:pPr>
            <a:endParaRPr lang="en-GB" dirty="0"/>
          </a:p>
          <a:p>
            <a:pPr marL="514350" indent="-514350">
              <a:buAutoNum type="arabicPeriod"/>
            </a:pPr>
            <a:r>
              <a:rPr lang="en-GB" dirty="0" smtClean="0"/>
              <a:t>1879’da </a:t>
            </a:r>
            <a:r>
              <a:rPr lang="en-GB" b="1" i="1" dirty="0" smtClean="0"/>
              <a:t>Wilhelm WUNDT</a:t>
            </a:r>
            <a:r>
              <a:rPr lang="en-GB" dirty="0" smtClean="0"/>
              <a:t>, </a:t>
            </a:r>
            <a:r>
              <a:rPr lang="en-GB" dirty="0" err="1" smtClean="0"/>
              <a:t>dünyadaki</a:t>
            </a:r>
            <a:r>
              <a:rPr lang="en-GB" dirty="0" smtClean="0"/>
              <a:t> ilk </a:t>
            </a:r>
            <a:r>
              <a:rPr lang="en-GB" dirty="0" err="1" smtClean="0"/>
              <a:t>psikoloji</a:t>
            </a:r>
            <a:r>
              <a:rPr lang="en-GB" dirty="0" smtClean="0"/>
              <a:t> </a:t>
            </a:r>
            <a:r>
              <a:rPr lang="en-GB" dirty="0" err="1" smtClean="0"/>
              <a:t>laboratuvarı</a:t>
            </a:r>
            <a:r>
              <a:rPr lang="en-GB" dirty="0" smtClean="0"/>
              <a:t> </a:t>
            </a:r>
            <a:r>
              <a:rPr lang="en-GB" dirty="0" err="1" smtClean="0"/>
              <a:t>olarak</a:t>
            </a:r>
            <a:r>
              <a:rPr lang="en-GB" dirty="0" smtClean="0"/>
              <a:t> </a:t>
            </a:r>
            <a:r>
              <a:rPr lang="en-GB" dirty="0" err="1" smtClean="0"/>
              <a:t>bilinen</a:t>
            </a:r>
            <a:r>
              <a:rPr lang="en-GB" dirty="0" smtClean="0"/>
              <a:t> “Leipzig Laboratory” </a:t>
            </a:r>
            <a:r>
              <a:rPr lang="en-GB" dirty="0" err="1" smtClean="0"/>
              <a:t>kurdu</a:t>
            </a:r>
            <a:r>
              <a:rPr lang="en-GB" dirty="0" smtClean="0"/>
              <a:t>. </a:t>
            </a:r>
            <a:r>
              <a:rPr lang="en-GB" dirty="0" err="1" smtClean="0"/>
              <a:t>Devamında</a:t>
            </a:r>
            <a:r>
              <a:rPr lang="en-GB" dirty="0" smtClean="0"/>
              <a:t> </a:t>
            </a:r>
            <a:r>
              <a:rPr lang="en-GB" dirty="0" err="1" smtClean="0"/>
              <a:t>deneysel</a:t>
            </a:r>
            <a:r>
              <a:rPr lang="en-GB" dirty="0" smtClean="0"/>
              <a:t> </a:t>
            </a:r>
            <a:r>
              <a:rPr lang="en-GB" dirty="0" err="1" smtClean="0"/>
              <a:t>psikolojinin</a:t>
            </a:r>
            <a:r>
              <a:rPr lang="en-GB" dirty="0" smtClean="0"/>
              <a:t> </a:t>
            </a:r>
            <a:r>
              <a:rPr lang="en-GB" dirty="0" err="1" smtClean="0"/>
              <a:t>temel</a:t>
            </a:r>
            <a:r>
              <a:rPr lang="en-GB" dirty="0" smtClean="0"/>
              <a:t> </a:t>
            </a:r>
            <a:r>
              <a:rPr lang="en-GB" dirty="0" err="1" smtClean="0"/>
              <a:t>araç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yöntemlerini</a:t>
            </a:r>
            <a:r>
              <a:rPr lang="en-GB" dirty="0" smtClean="0"/>
              <a:t> </a:t>
            </a:r>
            <a:r>
              <a:rPr lang="en-GB" dirty="0" err="1" smtClean="0"/>
              <a:t>geliştirdi</a:t>
            </a:r>
            <a:r>
              <a:rPr lang="en-GB" dirty="0" smtClean="0"/>
              <a:t>.</a:t>
            </a:r>
          </a:p>
          <a:p>
            <a:pPr marL="514350" indent="-514350">
              <a:buAutoNum type="arabicPeriod"/>
            </a:pPr>
            <a:endParaRPr lang="en-GB" dirty="0" smtClean="0"/>
          </a:p>
          <a:p>
            <a:pPr marL="0" indent="0" algn="r">
              <a:buNone/>
            </a:pPr>
            <a:r>
              <a:rPr lang="en-GB" dirty="0" err="1" smtClean="0"/>
              <a:t>Jones&amp;Thissen</a:t>
            </a:r>
            <a:r>
              <a:rPr lang="en-GB" dirty="0" smtClean="0"/>
              <a:t>, 2007, s.3-4</a:t>
            </a:r>
            <a:endParaRPr lang="en-GB" dirty="0"/>
          </a:p>
          <a:p>
            <a:pPr marL="514350" indent="-514350">
              <a:buAutoNum type="arabicPeriod"/>
            </a:pPr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4EFFB-C1A9-45E3-8168-A7B080048FFA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92961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err="1" smtClean="0">
                <a:solidFill>
                  <a:srgbClr val="7030A0"/>
                </a:solidFill>
              </a:rPr>
              <a:t>Zihinsel</a:t>
            </a:r>
            <a:r>
              <a:rPr lang="en-GB" b="1" dirty="0" smtClean="0">
                <a:solidFill>
                  <a:srgbClr val="7030A0"/>
                </a:solidFill>
              </a:rPr>
              <a:t> </a:t>
            </a:r>
            <a:r>
              <a:rPr lang="en-GB" b="1" dirty="0" err="1" smtClean="0">
                <a:solidFill>
                  <a:srgbClr val="7030A0"/>
                </a:solidFill>
              </a:rPr>
              <a:t>Testler</a:t>
            </a:r>
            <a:r>
              <a:rPr lang="en-GB" b="1" dirty="0" smtClean="0">
                <a:solidFill>
                  <a:srgbClr val="7030A0"/>
                </a:solidFill>
              </a:rPr>
              <a:t> </a:t>
            </a:r>
            <a:r>
              <a:rPr lang="en-GB" b="1" dirty="0" err="1" smtClean="0">
                <a:solidFill>
                  <a:srgbClr val="7030A0"/>
                </a:solidFill>
              </a:rPr>
              <a:t>ve</a:t>
            </a:r>
            <a:r>
              <a:rPr lang="en-GB" b="1" dirty="0" smtClean="0">
                <a:solidFill>
                  <a:srgbClr val="7030A0"/>
                </a:solidFill>
              </a:rPr>
              <a:t> </a:t>
            </a:r>
            <a:r>
              <a:rPr lang="en-GB" b="1" dirty="0" err="1" smtClean="0">
                <a:solidFill>
                  <a:srgbClr val="7030A0"/>
                </a:solidFill>
              </a:rPr>
              <a:t>Zeka</a:t>
            </a:r>
            <a:r>
              <a:rPr lang="en-GB" b="1" dirty="0" smtClean="0">
                <a:solidFill>
                  <a:srgbClr val="7030A0"/>
                </a:solidFill>
              </a:rPr>
              <a:t> </a:t>
            </a:r>
            <a:r>
              <a:rPr lang="en-GB" b="1" dirty="0" err="1" smtClean="0">
                <a:solidFill>
                  <a:srgbClr val="7030A0"/>
                </a:solidFill>
              </a:rPr>
              <a:t>Testleri</a:t>
            </a:r>
            <a:r>
              <a:rPr lang="en-GB" b="1" dirty="0" smtClean="0">
                <a:solidFill>
                  <a:srgbClr val="7030A0"/>
                </a:solidFill>
              </a:rPr>
              <a:t> (1890-1920)</a:t>
            </a:r>
            <a:endParaRPr lang="en-GB" b="1" dirty="0">
              <a:solidFill>
                <a:srgbClr val="7030A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665661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n-GB" dirty="0" smtClean="0"/>
              <a:t>1890’da, Wundt </a:t>
            </a:r>
            <a:r>
              <a:rPr lang="en-GB" dirty="0" err="1" smtClean="0"/>
              <a:t>okullarından</a:t>
            </a:r>
            <a:r>
              <a:rPr lang="en-GB" dirty="0" smtClean="0"/>
              <a:t> </a:t>
            </a:r>
            <a:r>
              <a:rPr lang="en-GB" dirty="0" err="1" smtClean="0"/>
              <a:t>yetişmiş</a:t>
            </a:r>
            <a:r>
              <a:rPr lang="en-GB" dirty="0" smtClean="0"/>
              <a:t> </a:t>
            </a:r>
            <a:r>
              <a:rPr lang="en-GB" dirty="0" err="1" smtClean="0"/>
              <a:t>olan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aynı</a:t>
            </a:r>
            <a:r>
              <a:rPr lang="en-GB" dirty="0" smtClean="0"/>
              <a:t> </a:t>
            </a:r>
            <a:r>
              <a:rPr lang="en-GB" dirty="0" err="1" smtClean="0"/>
              <a:t>ekolden</a:t>
            </a:r>
            <a:r>
              <a:rPr lang="en-GB" dirty="0" smtClean="0"/>
              <a:t> </a:t>
            </a:r>
            <a:r>
              <a:rPr lang="en-GB" dirty="0" err="1" smtClean="0"/>
              <a:t>gelen</a:t>
            </a:r>
            <a:r>
              <a:rPr lang="en-GB" dirty="0" smtClean="0"/>
              <a:t>  </a:t>
            </a:r>
            <a:r>
              <a:rPr lang="en-GB" b="1" i="1" dirty="0" smtClean="0"/>
              <a:t>James </a:t>
            </a:r>
            <a:r>
              <a:rPr lang="en-GB" b="1" i="1" dirty="0" err="1" smtClean="0"/>
              <a:t>McKeen</a:t>
            </a:r>
            <a:r>
              <a:rPr lang="en-GB" b="1" i="1" dirty="0" smtClean="0"/>
              <a:t> CATTELL</a:t>
            </a:r>
            <a:r>
              <a:rPr lang="en-GB" dirty="0" smtClean="0"/>
              <a:t>, “mental tests program” </a:t>
            </a:r>
            <a:r>
              <a:rPr lang="en-GB" dirty="0" err="1" smtClean="0"/>
              <a:t>olarak</a:t>
            </a:r>
            <a:r>
              <a:rPr lang="en-GB" dirty="0" smtClean="0"/>
              <a:t> </a:t>
            </a:r>
            <a:r>
              <a:rPr lang="en-GB" dirty="0" err="1" smtClean="0"/>
              <a:t>isimlendirdiği</a:t>
            </a:r>
            <a:r>
              <a:rPr lang="en-GB" dirty="0" smtClean="0"/>
              <a:t> </a:t>
            </a:r>
            <a:r>
              <a:rPr lang="en-GB" dirty="0" err="1" smtClean="0"/>
              <a:t>çalışmaları</a:t>
            </a:r>
            <a:r>
              <a:rPr lang="en-GB" dirty="0" smtClean="0"/>
              <a:t> </a:t>
            </a:r>
            <a:r>
              <a:rPr lang="en-GB" dirty="0" err="1" smtClean="0"/>
              <a:t>başlattı</a:t>
            </a:r>
            <a:r>
              <a:rPr lang="en-GB" dirty="0" smtClean="0"/>
              <a:t>. </a:t>
            </a:r>
            <a:r>
              <a:rPr lang="en-GB" dirty="0" err="1" smtClean="0"/>
              <a:t>Cattell’in</a:t>
            </a:r>
            <a:r>
              <a:rPr lang="en-GB" dirty="0" smtClean="0"/>
              <a:t> </a:t>
            </a:r>
            <a:r>
              <a:rPr lang="en-GB" dirty="0" err="1" smtClean="0"/>
              <a:t>zihinsel</a:t>
            </a:r>
            <a:r>
              <a:rPr lang="en-GB" dirty="0" smtClean="0"/>
              <a:t> </a:t>
            </a:r>
            <a:r>
              <a:rPr lang="en-GB" dirty="0" err="1" smtClean="0"/>
              <a:t>ölçmeleri</a:t>
            </a:r>
            <a:r>
              <a:rPr lang="en-GB" dirty="0" smtClean="0"/>
              <a:t> </a:t>
            </a:r>
            <a:r>
              <a:rPr lang="en-GB" dirty="0" err="1" smtClean="0"/>
              <a:t>genel</a:t>
            </a:r>
            <a:r>
              <a:rPr lang="en-GB" dirty="0" smtClean="0"/>
              <a:t> </a:t>
            </a:r>
            <a:r>
              <a:rPr lang="en-GB" dirty="0" err="1" smtClean="0"/>
              <a:t>olarak</a:t>
            </a:r>
            <a:r>
              <a:rPr lang="en-GB" dirty="0" smtClean="0"/>
              <a:t> “sensory reactions and motor abilities” </a:t>
            </a:r>
            <a:r>
              <a:rPr lang="en-GB" dirty="0" err="1" smtClean="0"/>
              <a:t>tabanlıydı</a:t>
            </a:r>
            <a:r>
              <a:rPr lang="en-GB" dirty="0" smtClean="0"/>
              <a:t>. </a:t>
            </a:r>
            <a:r>
              <a:rPr lang="en-GB" dirty="0" err="1" smtClean="0"/>
              <a:t>Acı</a:t>
            </a:r>
            <a:r>
              <a:rPr lang="en-GB" dirty="0" smtClean="0"/>
              <a:t> </a:t>
            </a:r>
            <a:r>
              <a:rPr lang="en-GB" dirty="0" err="1" smtClean="0"/>
              <a:t>eşiği</a:t>
            </a:r>
            <a:r>
              <a:rPr lang="en-GB" dirty="0" smtClean="0"/>
              <a:t>, </a:t>
            </a:r>
            <a:r>
              <a:rPr lang="en-GB" dirty="0" err="1" smtClean="0"/>
              <a:t>tepki</a:t>
            </a:r>
            <a:r>
              <a:rPr lang="en-GB" dirty="0" smtClean="0"/>
              <a:t> </a:t>
            </a:r>
            <a:r>
              <a:rPr lang="en-GB" dirty="0" err="1" smtClean="0"/>
              <a:t>verme</a:t>
            </a:r>
            <a:r>
              <a:rPr lang="en-GB" dirty="0" smtClean="0"/>
              <a:t> </a:t>
            </a:r>
            <a:r>
              <a:rPr lang="en-GB" dirty="0" err="1" smtClean="0"/>
              <a:t>süresi</a:t>
            </a:r>
            <a:r>
              <a:rPr lang="en-GB" dirty="0" smtClean="0"/>
              <a:t>, </a:t>
            </a:r>
            <a:r>
              <a:rPr lang="en-GB" dirty="0" err="1" smtClean="0"/>
              <a:t>durdurma</a:t>
            </a:r>
            <a:r>
              <a:rPr lang="en-GB" dirty="0" smtClean="0"/>
              <a:t>/</a:t>
            </a:r>
            <a:r>
              <a:rPr lang="en-GB" dirty="0" err="1" smtClean="0"/>
              <a:t>kesme</a:t>
            </a:r>
            <a:r>
              <a:rPr lang="en-GB" dirty="0" smtClean="0"/>
              <a:t> </a:t>
            </a:r>
            <a:r>
              <a:rPr lang="en-GB" dirty="0" err="1" smtClean="0"/>
              <a:t>zamanı</a:t>
            </a:r>
            <a:r>
              <a:rPr lang="en-GB" dirty="0" smtClean="0"/>
              <a:t>,…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endParaRPr lang="en-GB" dirty="0" smtClean="0"/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n-GB" dirty="0" smtClean="0"/>
              <a:t>1905’te </a:t>
            </a:r>
            <a:r>
              <a:rPr lang="en-GB" b="1" i="1" dirty="0" smtClean="0"/>
              <a:t>Alfred BINET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b="1" i="1" dirty="0" err="1" smtClean="0"/>
              <a:t>Theophile</a:t>
            </a:r>
            <a:r>
              <a:rPr lang="en-GB" b="1" i="1" dirty="0" smtClean="0"/>
              <a:t> SIMON</a:t>
            </a:r>
            <a:r>
              <a:rPr lang="en-GB" dirty="0" smtClean="0"/>
              <a:t>, ilk </a:t>
            </a:r>
            <a:r>
              <a:rPr lang="en-GB" dirty="0" err="1" smtClean="0"/>
              <a:t>standart</a:t>
            </a:r>
            <a:r>
              <a:rPr lang="en-GB" dirty="0" smtClean="0"/>
              <a:t> </a:t>
            </a:r>
            <a:r>
              <a:rPr lang="en-GB" dirty="0" err="1" smtClean="0"/>
              <a:t>zeka</a:t>
            </a:r>
            <a:r>
              <a:rPr lang="en-GB" dirty="0" smtClean="0"/>
              <a:t> </a:t>
            </a:r>
            <a:r>
              <a:rPr lang="en-GB" dirty="0" err="1" smtClean="0"/>
              <a:t>testini</a:t>
            </a:r>
            <a:r>
              <a:rPr lang="en-GB" dirty="0" smtClean="0"/>
              <a:t> </a:t>
            </a:r>
            <a:r>
              <a:rPr lang="en-GB" dirty="0" err="1" smtClean="0"/>
              <a:t>geliştirdi</a:t>
            </a:r>
            <a:r>
              <a:rPr lang="en-GB" dirty="0" smtClean="0"/>
              <a:t>. </a:t>
            </a:r>
            <a:r>
              <a:rPr lang="en-GB" dirty="0" err="1" smtClean="0"/>
              <a:t>Çocuklara</a:t>
            </a:r>
            <a:r>
              <a:rPr lang="en-GB" dirty="0" smtClean="0"/>
              <a:t> </a:t>
            </a:r>
            <a:r>
              <a:rPr lang="en-GB" dirty="0" err="1" smtClean="0"/>
              <a:t>yönelik</a:t>
            </a:r>
            <a:r>
              <a:rPr lang="en-GB" dirty="0" smtClean="0"/>
              <a:t> </a:t>
            </a:r>
            <a:r>
              <a:rPr lang="en-GB" dirty="0" err="1" smtClean="0"/>
              <a:t>olarak</a:t>
            </a:r>
            <a:r>
              <a:rPr lang="en-GB" dirty="0" smtClean="0"/>
              <a:t> </a:t>
            </a:r>
            <a:r>
              <a:rPr lang="en-GB" dirty="0" err="1" smtClean="0"/>
              <a:t>geliştirilen</a:t>
            </a:r>
            <a:r>
              <a:rPr lang="en-GB" dirty="0" smtClean="0"/>
              <a:t> ilk form </a:t>
            </a:r>
            <a:r>
              <a:rPr lang="en-GB" dirty="0" err="1" smtClean="0"/>
              <a:t>sonraki</a:t>
            </a:r>
            <a:r>
              <a:rPr lang="en-GB" dirty="0" smtClean="0"/>
              <a:t> </a:t>
            </a:r>
            <a:r>
              <a:rPr lang="en-GB" dirty="0" err="1" smtClean="0"/>
              <a:t>formlarda</a:t>
            </a:r>
            <a:r>
              <a:rPr lang="en-GB" dirty="0" smtClean="0"/>
              <a:t> </a:t>
            </a:r>
            <a:r>
              <a:rPr lang="en-GB" dirty="0" err="1" smtClean="0"/>
              <a:t>diğer</a:t>
            </a:r>
            <a:r>
              <a:rPr lang="en-GB" dirty="0" smtClean="0"/>
              <a:t> </a:t>
            </a:r>
            <a:r>
              <a:rPr lang="en-GB" dirty="0" err="1" smtClean="0"/>
              <a:t>yaş</a:t>
            </a:r>
            <a:r>
              <a:rPr lang="en-GB" dirty="0" smtClean="0"/>
              <a:t> </a:t>
            </a:r>
            <a:r>
              <a:rPr lang="en-GB" dirty="0" err="1" smtClean="0"/>
              <a:t>gruplarına</a:t>
            </a:r>
            <a:r>
              <a:rPr lang="en-GB" dirty="0" smtClean="0"/>
              <a:t> </a:t>
            </a:r>
            <a:r>
              <a:rPr lang="en-GB" dirty="0" err="1" smtClean="0"/>
              <a:t>genişletildi</a:t>
            </a:r>
            <a:r>
              <a:rPr lang="en-GB" dirty="0" smtClean="0"/>
              <a:t>. </a:t>
            </a:r>
            <a:r>
              <a:rPr lang="en-GB" dirty="0" err="1" smtClean="0"/>
              <a:t>Üst</a:t>
            </a:r>
            <a:r>
              <a:rPr lang="en-GB" dirty="0" smtClean="0"/>
              <a:t> </a:t>
            </a:r>
            <a:r>
              <a:rPr lang="en-GB" dirty="0" err="1" smtClean="0"/>
              <a:t>düzey</a:t>
            </a:r>
            <a:r>
              <a:rPr lang="en-GB" dirty="0" smtClean="0"/>
              <a:t> </a:t>
            </a:r>
            <a:r>
              <a:rPr lang="en-GB" dirty="0" err="1" smtClean="0"/>
              <a:t>bilişsel</a:t>
            </a:r>
            <a:r>
              <a:rPr lang="en-GB" dirty="0" smtClean="0"/>
              <a:t> </a:t>
            </a:r>
            <a:r>
              <a:rPr lang="en-GB" dirty="0" err="1" smtClean="0"/>
              <a:t>becerilerin</a:t>
            </a:r>
            <a:r>
              <a:rPr lang="en-GB" dirty="0" smtClean="0"/>
              <a:t> “</a:t>
            </a:r>
            <a:r>
              <a:rPr lang="en-GB" dirty="0" err="1" smtClean="0"/>
              <a:t>zihin</a:t>
            </a:r>
            <a:r>
              <a:rPr lang="en-GB" dirty="0" smtClean="0"/>
              <a:t> </a:t>
            </a:r>
            <a:r>
              <a:rPr lang="en-GB" dirty="0" err="1" smtClean="0"/>
              <a:t>yaşı</a:t>
            </a:r>
            <a:r>
              <a:rPr lang="en-GB" dirty="0" smtClean="0"/>
              <a:t> (mental age)” </a:t>
            </a:r>
            <a:r>
              <a:rPr lang="en-GB" dirty="0" err="1" smtClean="0"/>
              <a:t>ve</a:t>
            </a:r>
            <a:r>
              <a:rPr lang="en-GB" dirty="0" smtClean="0"/>
              <a:t> “</a:t>
            </a:r>
            <a:r>
              <a:rPr lang="en-GB" dirty="0" err="1" smtClean="0"/>
              <a:t>kronolojik</a:t>
            </a:r>
            <a:r>
              <a:rPr lang="en-GB" dirty="0" smtClean="0"/>
              <a:t> </a:t>
            </a:r>
            <a:r>
              <a:rPr lang="en-GB" dirty="0" err="1" smtClean="0"/>
              <a:t>yaş</a:t>
            </a:r>
            <a:r>
              <a:rPr lang="en-GB" dirty="0" smtClean="0"/>
              <a:t>” </a:t>
            </a:r>
            <a:r>
              <a:rPr lang="en-GB" dirty="0" err="1" smtClean="0"/>
              <a:t>karşılaştırması</a:t>
            </a:r>
            <a:r>
              <a:rPr lang="en-GB" dirty="0" smtClean="0"/>
              <a:t> </a:t>
            </a:r>
            <a:r>
              <a:rPr lang="en-GB" dirty="0" err="1" smtClean="0"/>
              <a:t>ile</a:t>
            </a:r>
            <a:r>
              <a:rPr lang="en-GB" dirty="0" smtClean="0"/>
              <a:t> </a:t>
            </a:r>
            <a:r>
              <a:rPr lang="en-GB" dirty="0" err="1" smtClean="0"/>
              <a:t>değerlendirilmesine</a:t>
            </a:r>
            <a:r>
              <a:rPr lang="en-GB" dirty="0" smtClean="0"/>
              <a:t> </a:t>
            </a:r>
            <a:r>
              <a:rPr lang="en-GB" dirty="0" err="1" smtClean="0"/>
              <a:t>dayalı</a:t>
            </a:r>
            <a:r>
              <a:rPr lang="en-GB" dirty="0" smtClean="0"/>
              <a:t>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yaklaşım</a:t>
            </a:r>
            <a:r>
              <a:rPr lang="en-GB" dirty="0" smtClean="0"/>
              <a:t> </a:t>
            </a:r>
            <a:r>
              <a:rPr lang="en-GB" dirty="0" err="1" smtClean="0"/>
              <a:t>kullandılar</a:t>
            </a:r>
            <a:r>
              <a:rPr lang="en-GB" dirty="0" smtClean="0"/>
              <a:t>. </a:t>
            </a:r>
          </a:p>
          <a:p>
            <a:pPr marL="0" indent="0" algn="r">
              <a:buNone/>
            </a:pPr>
            <a:r>
              <a:rPr lang="en-GB" dirty="0" err="1" smtClean="0"/>
              <a:t>Jones&amp;Thissen</a:t>
            </a:r>
            <a:r>
              <a:rPr lang="en-GB" dirty="0" smtClean="0"/>
              <a:t>, 2007, s.5</a:t>
            </a:r>
          </a:p>
          <a:p>
            <a:pPr marL="514350" indent="-514350">
              <a:buAutoNum type="arabicPeriod"/>
            </a:pPr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4EFFB-C1A9-45E3-8168-A7B080048FFA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54320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528034"/>
            <a:ext cx="10515600" cy="5648929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en-GB" dirty="0" smtClean="0"/>
              <a:t>1916’da </a:t>
            </a:r>
            <a:r>
              <a:rPr lang="en-GB" b="1" i="1" dirty="0" smtClean="0"/>
              <a:t>Lewis M. </a:t>
            </a:r>
            <a:r>
              <a:rPr lang="en-GB" b="1" i="1" dirty="0" err="1" smtClean="0"/>
              <a:t>Terman</a:t>
            </a:r>
            <a:r>
              <a:rPr lang="en-GB" dirty="0" smtClean="0"/>
              <a:t>, </a:t>
            </a:r>
            <a:r>
              <a:rPr lang="en-GB" dirty="0" err="1" smtClean="0"/>
              <a:t>Binet</a:t>
            </a:r>
            <a:r>
              <a:rPr lang="en-GB" dirty="0" smtClean="0"/>
              <a:t>-Simon </a:t>
            </a:r>
            <a:r>
              <a:rPr lang="en-GB" dirty="0" err="1" smtClean="0"/>
              <a:t>testinin</a:t>
            </a:r>
            <a:r>
              <a:rPr lang="en-GB" dirty="0" smtClean="0"/>
              <a:t> </a:t>
            </a:r>
            <a:r>
              <a:rPr lang="en-GB" dirty="0" err="1" smtClean="0"/>
              <a:t>İngilizce</a:t>
            </a:r>
            <a:r>
              <a:rPr lang="en-GB" dirty="0" smtClean="0"/>
              <a:t> </a:t>
            </a:r>
            <a:r>
              <a:rPr lang="en-GB" dirty="0" err="1" smtClean="0"/>
              <a:t>uyarlamasından</a:t>
            </a:r>
            <a:r>
              <a:rPr lang="en-GB" dirty="0" smtClean="0"/>
              <a:t> </a:t>
            </a:r>
            <a:r>
              <a:rPr lang="en-GB" dirty="0" err="1" smtClean="0"/>
              <a:t>yararlanarak</a:t>
            </a:r>
            <a:r>
              <a:rPr lang="en-GB" dirty="0" smtClean="0"/>
              <a:t> IQ </a:t>
            </a:r>
            <a:r>
              <a:rPr lang="en-GB" dirty="0" err="1" smtClean="0"/>
              <a:t>testini</a:t>
            </a:r>
            <a:r>
              <a:rPr lang="en-GB" dirty="0" smtClean="0"/>
              <a:t> </a:t>
            </a:r>
            <a:r>
              <a:rPr lang="en-GB" dirty="0" err="1" smtClean="0"/>
              <a:t>geliştirdi</a:t>
            </a:r>
            <a:r>
              <a:rPr lang="en-GB" dirty="0" smtClean="0"/>
              <a:t>.</a:t>
            </a:r>
          </a:p>
          <a:p>
            <a:pPr marL="514350" indent="-514350">
              <a:buFont typeface="+mj-lt"/>
              <a:buAutoNum type="arabicPeriod" startAt="3"/>
            </a:pPr>
            <a:endParaRPr lang="en-GB" dirty="0"/>
          </a:p>
          <a:p>
            <a:pPr marL="514350" indent="-514350">
              <a:buFont typeface="+mj-lt"/>
              <a:buAutoNum type="arabicPeriod" startAt="3"/>
            </a:pPr>
            <a:r>
              <a:rPr lang="en-GB" dirty="0" smtClean="0"/>
              <a:t>1918’de </a:t>
            </a:r>
            <a:r>
              <a:rPr lang="en-GB" b="1" i="1" dirty="0" smtClean="0"/>
              <a:t>Arthur S. OTIS, </a:t>
            </a:r>
            <a:r>
              <a:rPr lang="en-GB" dirty="0" err="1" smtClean="0"/>
              <a:t>çoktan</a:t>
            </a:r>
            <a:r>
              <a:rPr lang="en-GB" dirty="0" smtClean="0"/>
              <a:t> </a:t>
            </a:r>
            <a:r>
              <a:rPr lang="en-GB" dirty="0" err="1" smtClean="0"/>
              <a:t>seçmeli</a:t>
            </a:r>
            <a:r>
              <a:rPr lang="en-GB" dirty="0" smtClean="0"/>
              <a:t> </a:t>
            </a:r>
            <a:r>
              <a:rPr lang="en-GB" dirty="0" err="1" smtClean="0"/>
              <a:t>madde</a:t>
            </a:r>
            <a:r>
              <a:rPr lang="en-GB" dirty="0" smtClean="0"/>
              <a:t> </a:t>
            </a:r>
            <a:r>
              <a:rPr lang="en-GB" dirty="0" err="1" smtClean="0"/>
              <a:t>tanımlamasını</a:t>
            </a:r>
            <a:r>
              <a:rPr lang="en-GB" dirty="0" smtClean="0"/>
              <a:t> </a:t>
            </a:r>
            <a:r>
              <a:rPr lang="en-GB" dirty="0" err="1" smtClean="0"/>
              <a:t>grup</a:t>
            </a:r>
            <a:r>
              <a:rPr lang="en-GB" dirty="0" smtClean="0"/>
              <a:t> </a:t>
            </a:r>
            <a:r>
              <a:rPr lang="en-GB" dirty="0" err="1" smtClean="0"/>
              <a:t>uyulamalarına</a:t>
            </a:r>
            <a:r>
              <a:rPr lang="en-GB" dirty="0" smtClean="0"/>
              <a:t> </a:t>
            </a:r>
            <a:r>
              <a:rPr lang="en-GB" dirty="0" err="1" smtClean="0"/>
              <a:t>yönelik</a:t>
            </a:r>
            <a:r>
              <a:rPr lang="en-GB" dirty="0" smtClean="0"/>
              <a:t> </a:t>
            </a:r>
            <a:r>
              <a:rPr lang="en-GB" dirty="0" err="1" smtClean="0"/>
              <a:t>olarak</a:t>
            </a:r>
            <a:r>
              <a:rPr lang="en-GB" dirty="0" smtClean="0"/>
              <a:t> </a:t>
            </a:r>
            <a:r>
              <a:rPr lang="en-GB" dirty="0" err="1" smtClean="0"/>
              <a:t>düzenledi</a:t>
            </a:r>
            <a:r>
              <a:rPr lang="en-GB" dirty="0" smtClean="0"/>
              <a:t>, </a:t>
            </a:r>
            <a:r>
              <a:rPr lang="en-GB" dirty="0" err="1" smtClean="0"/>
              <a:t>sonrasında</a:t>
            </a:r>
            <a:r>
              <a:rPr lang="en-GB" dirty="0" smtClean="0"/>
              <a:t> </a:t>
            </a:r>
            <a:r>
              <a:rPr lang="en-GB" dirty="0" err="1" smtClean="0"/>
              <a:t>Ordu</a:t>
            </a:r>
            <a:r>
              <a:rPr lang="en-GB" dirty="0" smtClean="0"/>
              <a:t> </a:t>
            </a:r>
            <a:r>
              <a:rPr lang="el-GR" dirty="0" smtClean="0"/>
              <a:t>α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Ordu</a:t>
            </a:r>
            <a:r>
              <a:rPr lang="en-GB" dirty="0" smtClean="0"/>
              <a:t> </a:t>
            </a:r>
            <a:r>
              <a:rPr lang="el-GR" dirty="0" smtClean="0"/>
              <a:t>β</a:t>
            </a:r>
            <a:r>
              <a:rPr lang="en-GB" dirty="0" smtClean="0"/>
              <a:t> </a:t>
            </a:r>
            <a:r>
              <a:rPr lang="en-GB" dirty="0" err="1" smtClean="0"/>
              <a:t>testlerinden</a:t>
            </a:r>
            <a:r>
              <a:rPr lang="en-GB" dirty="0" smtClean="0"/>
              <a:t> </a:t>
            </a:r>
            <a:r>
              <a:rPr lang="en-GB" dirty="0" err="1" smtClean="0"/>
              <a:t>yararlanarak</a:t>
            </a:r>
            <a:r>
              <a:rPr lang="en-GB" dirty="0" smtClean="0"/>
              <a:t> ilk </a:t>
            </a:r>
            <a:r>
              <a:rPr lang="en-GB" dirty="0" err="1" smtClean="0"/>
              <a:t>grupla</a:t>
            </a:r>
            <a:r>
              <a:rPr lang="en-GB" dirty="0" smtClean="0"/>
              <a:t> </a:t>
            </a:r>
            <a:r>
              <a:rPr lang="en-GB" dirty="0" err="1" smtClean="0"/>
              <a:t>uygulanan</a:t>
            </a:r>
            <a:r>
              <a:rPr lang="en-GB" dirty="0" smtClean="0"/>
              <a:t> </a:t>
            </a:r>
            <a:r>
              <a:rPr lang="en-GB" dirty="0" err="1" smtClean="0"/>
              <a:t>zeka</a:t>
            </a:r>
            <a:r>
              <a:rPr lang="en-GB" dirty="0" smtClean="0"/>
              <a:t> </a:t>
            </a:r>
            <a:r>
              <a:rPr lang="en-GB" dirty="0" err="1" smtClean="0"/>
              <a:t>testini</a:t>
            </a:r>
            <a:r>
              <a:rPr lang="en-GB" dirty="0" smtClean="0"/>
              <a:t> </a:t>
            </a:r>
            <a:r>
              <a:rPr lang="en-GB" dirty="0" err="1" smtClean="0"/>
              <a:t>geliştirdi</a:t>
            </a:r>
            <a:r>
              <a:rPr lang="en-GB" dirty="0"/>
              <a:t> </a:t>
            </a:r>
            <a:r>
              <a:rPr lang="en-GB" dirty="0" smtClean="0"/>
              <a:t>(Otis’ Group Intelligence Scale).</a:t>
            </a:r>
          </a:p>
          <a:p>
            <a:pPr marL="514350" indent="-514350">
              <a:buFont typeface="+mj-lt"/>
              <a:buAutoNum type="arabicPeriod" startAt="3"/>
            </a:pPr>
            <a:endParaRPr lang="en-GB" dirty="0"/>
          </a:p>
          <a:p>
            <a:pPr marL="514350" indent="-514350">
              <a:buFont typeface="+mj-lt"/>
              <a:buAutoNum type="arabicPeriod" startAt="3"/>
            </a:pPr>
            <a:r>
              <a:rPr lang="en-GB" dirty="0" smtClean="0"/>
              <a:t>1920’de </a:t>
            </a:r>
            <a:r>
              <a:rPr lang="en-GB" dirty="0" err="1" smtClean="0"/>
              <a:t>Terman</a:t>
            </a:r>
            <a:r>
              <a:rPr lang="en-GB" dirty="0" smtClean="0"/>
              <a:t>, </a:t>
            </a:r>
            <a:r>
              <a:rPr lang="en-GB" dirty="0" err="1" smtClean="0"/>
              <a:t>Otis’ten</a:t>
            </a:r>
            <a:r>
              <a:rPr lang="en-GB" dirty="0" smtClean="0"/>
              <a:t> </a:t>
            </a:r>
            <a:r>
              <a:rPr lang="en-GB" dirty="0" err="1" smtClean="0"/>
              <a:t>sonra</a:t>
            </a:r>
            <a:r>
              <a:rPr lang="en-GB" dirty="0" smtClean="0"/>
              <a:t> </a:t>
            </a:r>
            <a:r>
              <a:rPr lang="en-GB" dirty="0" err="1" smtClean="0"/>
              <a:t>benzer</a:t>
            </a:r>
            <a:r>
              <a:rPr lang="en-GB" dirty="0" smtClean="0"/>
              <a:t> </a:t>
            </a:r>
            <a:r>
              <a:rPr lang="en-GB" dirty="0" err="1" smtClean="0"/>
              <a:t>şekilde</a:t>
            </a:r>
            <a:r>
              <a:rPr lang="en-GB" dirty="0" smtClean="0"/>
              <a:t> </a:t>
            </a:r>
            <a:r>
              <a:rPr lang="en-GB" dirty="0" err="1" smtClean="0"/>
              <a:t>Ordu</a:t>
            </a:r>
            <a:r>
              <a:rPr lang="en-GB" dirty="0" smtClean="0"/>
              <a:t> </a:t>
            </a:r>
            <a:r>
              <a:rPr lang="el-GR" dirty="0" smtClean="0"/>
              <a:t>α </a:t>
            </a:r>
            <a:r>
              <a:rPr lang="en-GB" dirty="0" err="1" smtClean="0"/>
              <a:t>testini</a:t>
            </a:r>
            <a:r>
              <a:rPr lang="en-GB" dirty="0" smtClean="0"/>
              <a:t> </a:t>
            </a:r>
            <a:r>
              <a:rPr lang="en-GB" dirty="0" err="1" smtClean="0"/>
              <a:t>düzenleyerek</a:t>
            </a:r>
            <a:r>
              <a:rPr lang="en-GB" dirty="0" smtClean="0"/>
              <a:t> “</a:t>
            </a:r>
            <a:r>
              <a:rPr lang="en-GB" dirty="0" err="1" smtClean="0"/>
              <a:t>Terman</a:t>
            </a:r>
            <a:r>
              <a:rPr lang="en-GB" dirty="0" smtClean="0"/>
              <a:t> Group Test of Mental Ability” </a:t>
            </a:r>
            <a:r>
              <a:rPr lang="en-GB" dirty="0" err="1" smtClean="0"/>
              <a:t>adıyla</a:t>
            </a:r>
            <a:r>
              <a:rPr lang="en-GB" dirty="0" smtClean="0"/>
              <a:t> </a:t>
            </a:r>
            <a:r>
              <a:rPr lang="en-GB" dirty="0" err="1" smtClean="0"/>
              <a:t>yayımladı</a:t>
            </a:r>
            <a:r>
              <a:rPr lang="en-GB" dirty="0" smtClean="0"/>
              <a:t>.</a:t>
            </a:r>
            <a:endParaRPr lang="en-GB" dirty="0"/>
          </a:p>
          <a:p>
            <a:pPr marL="0" indent="0" algn="r">
              <a:buNone/>
            </a:pPr>
            <a:r>
              <a:rPr lang="en-GB" dirty="0" err="1" smtClean="0"/>
              <a:t>Jones&amp;Thissen</a:t>
            </a:r>
            <a:r>
              <a:rPr lang="en-GB" dirty="0" smtClean="0"/>
              <a:t>, 2007, s.5-6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4EFFB-C1A9-45E3-8168-A7B080048FFA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65544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err="1" smtClean="0">
                <a:solidFill>
                  <a:srgbClr val="7030A0"/>
                </a:solidFill>
              </a:rPr>
              <a:t>Savaşlar</a:t>
            </a:r>
            <a:r>
              <a:rPr lang="en-GB" b="1" dirty="0" smtClean="0">
                <a:solidFill>
                  <a:srgbClr val="7030A0"/>
                </a:solidFill>
              </a:rPr>
              <a:t> </a:t>
            </a:r>
            <a:r>
              <a:rPr lang="en-GB" b="1" dirty="0" err="1" smtClean="0">
                <a:solidFill>
                  <a:srgbClr val="7030A0"/>
                </a:solidFill>
              </a:rPr>
              <a:t>Dönemi</a:t>
            </a:r>
            <a:r>
              <a:rPr lang="en-GB" b="1" dirty="0" smtClean="0">
                <a:solidFill>
                  <a:srgbClr val="7030A0"/>
                </a:solidFill>
              </a:rPr>
              <a:t> (1915-1950)</a:t>
            </a:r>
            <a:endParaRPr lang="en-GB" b="1" dirty="0">
              <a:solidFill>
                <a:srgbClr val="7030A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665661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AutoNum type="arabicPeriod"/>
            </a:pPr>
            <a:r>
              <a:rPr lang="en-GB" dirty="0" smtClean="0"/>
              <a:t>1917’de Edward L. THORNDIKE, L.L. THURSTONE </a:t>
            </a:r>
            <a:r>
              <a:rPr lang="en-GB" dirty="0" err="1" smtClean="0"/>
              <a:t>ve</a:t>
            </a:r>
            <a:r>
              <a:rPr lang="en-GB" dirty="0" smtClean="0"/>
              <a:t> Arthur S. OTIS, General Robert </a:t>
            </a:r>
            <a:r>
              <a:rPr lang="en-GB" dirty="0" err="1" smtClean="0"/>
              <a:t>YERKES’in</a:t>
            </a:r>
            <a:r>
              <a:rPr lang="en-GB" dirty="0" smtClean="0"/>
              <a:t> </a:t>
            </a:r>
            <a:r>
              <a:rPr lang="en-GB" dirty="0" err="1" smtClean="0"/>
              <a:t>desteğiyle</a:t>
            </a:r>
            <a:r>
              <a:rPr lang="en-GB" dirty="0" smtClean="0"/>
              <a:t> “School of Military Psychology at Camp Oglethorpe” </a:t>
            </a:r>
            <a:r>
              <a:rPr lang="en-GB" dirty="0" err="1" smtClean="0"/>
              <a:t>kurdu</a:t>
            </a:r>
            <a:r>
              <a:rPr lang="en-GB" dirty="0" smtClean="0"/>
              <a:t>. </a:t>
            </a:r>
            <a:r>
              <a:rPr lang="en-GB" dirty="0" err="1" smtClean="0"/>
              <a:t>Ordu</a:t>
            </a:r>
            <a:r>
              <a:rPr lang="en-GB" dirty="0" smtClean="0"/>
              <a:t> Alpha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Ordu</a:t>
            </a:r>
            <a:r>
              <a:rPr lang="en-GB" dirty="0" smtClean="0"/>
              <a:t> Beta </a:t>
            </a:r>
            <a:r>
              <a:rPr lang="en-GB" dirty="0" err="1" smtClean="0"/>
              <a:t>testlerini</a:t>
            </a:r>
            <a:r>
              <a:rPr lang="en-GB" dirty="0" smtClean="0"/>
              <a:t> </a:t>
            </a:r>
            <a:r>
              <a:rPr lang="en-GB" dirty="0" err="1" smtClean="0"/>
              <a:t>geliştirdiler</a:t>
            </a:r>
            <a:r>
              <a:rPr lang="en-GB" dirty="0" smtClean="0"/>
              <a:t>. Bu </a:t>
            </a:r>
            <a:r>
              <a:rPr lang="en-GB" dirty="0" err="1" smtClean="0"/>
              <a:t>testler</a:t>
            </a:r>
            <a:r>
              <a:rPr lang="en-GB" dirty="0" smtClean="0"/>
              <a:t> 1918 </a:t>
            </a:r>
            <a:r>
              <a:rPr lang="en-GB" dirty="0" err="1" smtClean="0"/>
              <a:t>yılı</a:t>
            </a:r>
            <a:r>
              <a:rPr lang="en-GB" dirty="0" smtClean="0"/>
              <a:t> </a:t>
            </a:r>
            <a:r>
              <a:rPr lang="en-GB" dirty="0" err="1" smtClean="0"/>
              <a:t>boyunca</a:t>
            </a:r>
            <a:r>
              <a:rPr lang="en-GB" dirty="0" smtClean="0"/>
              <a:t> </a:t>
            </a:r>
            <a:r>
              <a:rPr lang="en-GB" dirty="0" err="1" smtClean="0"/>
              <a:t>iki</a:t>
            </a:r>
            <a:r>
              <a:rPr lang="en-GB" dirty="0" smtClean="0"/>
              <a:t> </a:t>
            </a:r>
            <a:r>
              <a:rPr lang="en-GB" dirty="0" err="1" smtClean="0"/>
              <a:t>milyon</a:t>
            </a:r>
            <a:r>
              <a:rPr lang="en-GB" dirty="0" smtClean="0"/>
              <a:t> </a:t>
            </a:r>
            <a:r>
              <a:rPr lang="en-GB" dirty="0" err="1" smtClean="0"/>
              <a:t>civarı</a:t>
            </a:r>
            <a:r>
              <a:rPr lang="en-GB" dirty="0" smtClean="0"/>
              <a:t> US </a:t>
            </a:r>
            <a:r>
              <a:rPr lang="en-GB" dirty="0" err="1" smtClean="0"/>
              <a:t>askerinin</a:t>
            </a:r>
            <a:r>
              <a:rPr lang="en-GB" dirty="0" smtClean="0"/>
              <a:t> test </a:t>
            </a:r>
            <a:r>
              <a:rPr lang="en-GB" dirty="0" err="1" smtClean="0"/>
              <a:t>edilmesinde</a:t>
            </a:r>
            <a:r>
              <a:rPr lang="en-GB" dirty="0" smtClean="0"/>
              <a:t> </a:t>
            </a:r>
            <a:r>
              <a:rPr lang="en-GB" dirty="0" err="1" smtClean="0"/>
              <a:t>kullanıldı</a:t>
            </a:r>
            <a:r>
              <a:rPr lang="en-GB" dirty="0" smtClean="0"/>
              <a:t>. </a:t>
            </a:r>
          </a:p>
          <a:p>
            <a:pPr marL="514350" indent="-514350">
              <a:buAutoNum type="arabicPeriod"/>
            </a:pPr>
            <a:endParaRPr lang="en-GB" dirty="0"/>
          </a:p>
          <a:p>
            <a:pPr marL="514350" indent="-514350">
              <a:buAutoNum type="arabicPeriod"/>
            </a:pPr>
            <a:r>
              <a:rPr lang="en-GB" dirty="0" smtClean="0"/>
              <a:t>1948’te </a:t>
            </a:r>
            <a:r>
              <a:rPr lang="en-GB" b="1" i="1" dirty="0" smtClean="0"/>
              <a:t>John FLANAGAN</a:t>
            </a:r>
            <a:r>
              <a:rPr lang="en-GB" dirty="0" smtClean="0"/>
              <a:t>, </a:t>
            </a:r>
            <a:r>
              <a:rPr lang="en-GB" dirty="0" err="1" smtClean="0"/>
              <a:t>Hava</a:t>
            </a:r>
            <a:r>
              <a:rPr lang="en-GB" dirty="0" smtClean="0"/>
              <a:t> </a:t>
            </a:r>
            <a:r>
              <a:rPr lang="en-GB" dirty="0" err="1" smtClean="0"/>
              <a:t>Kuvvetlerine</a:t>
            </a:r>
            <a:r>
              <a:rPr lang="en-GB" dirty="0" smtClean="0"/>
              <a:t> </a:t>
            </a:r>
            <a:r>
              <a:rPr lang="en-GB" dirty="0" err="1" smtClean="0"/>
              <a:t>uçuş</a:t>
            </a:r>
            <a:r>
              <a:rPr lang="en-GB" dirty="0" smtClean="0"/>
              <a:t> </a:t>
            </a:r>
            <a:r>
              <a:rPr lang="en-GB" dirty="0" err="1" smtClean="0"/>
              <a:t>personeli</a:t>
            </a:r>
            <a:r>
              <a:rPr lang="en-GB" dirty="0" smtClean="0"/>
              <a:t> </a:t>
            </a:r>
            <a:r>
              <a:rPr lang="en-GB" dirty="0" err="1" smtClean="0"/>
              <a:t>alımına</a:t>
            </a:r>
            <a:r>
              <a:rPr lang="en-GB" dirty="0" smtClean="0"/>
              <a:t> </a:t>
            </a:r>
            <a:r>
              <a:rPr lang="en-GB" dirty="0" err="1" smtClean="0"/>
              <a:t>yönelik</a:t>
            </a:r>
            <a:r>
              <a:rPr lang="en-GB" dirty="0" smtClean="0"/>
              <a:t> </a:t>
            </a:r>
            <a:r>
              <a:rPr lang="en-GB" dirty="0" err="1" smtClean="0"/>
              <a:t>bir</a:t>
            </a:r>
            <a:r>
              <a:rPr lang="en-GB" dirty="0" smtClean="0"/>
              <a:t> test </a:t>
            </a:r>
            <a:r>
              <a:rPr lang="en-GB" dirty="0" err="1" smtClean="0"/>
              <a:t>bataryası</a:t>
            </a:r>
            <a:r>
              <a:rPr lang="en-GB" dirty="0" smtClean="0"/>
              <a:t> </a:t>
            </a:r>
            <a:r>
              <a:rPr lang="en-GB" dirty="0" err="1" smtClean="0"/>
              <a:t>geliştirdi</a:t>
            </a:r>
            <a:r>
              <a:rPr lang="en-GB" dirty="0" smtClean="0"/>
              <a:t>.</a:t>
            </a:r>
          </a:p>
          <a:p>
            <a:pPr marL="514350" indent="-514350">
              <a:buAutoNum type="arabicPeriod"/>
            </a:pPr>
            <a:endParaRPr lang="en-GB" dirty="0"/>
          </a:p>
          <a:p>
            <a:pPr marL="514350" indent="-514350">
              <a:buAutoNum type="arabicPeriod"/>
            </a:pPr>
            <a:r>
              <a:rPr lang="en-GB" dirty="0" err="1" smtClean="0"/>
              <a:t>Yine</a:t>
            </a:r>
            <a:r>
              <a:rPr lang="en-GB" dirty="0" smtClean="0"/>
              <a:t> 1948’de “Office of Strategic Services (OSS)” </a:t>
            </a:r>
            <a:r>
              <a:rPr lang="en-GB" dirty="0" err="1" smtClean="0"/>
              <a:t>tarafından</a:t>
            </a:r>
            <a:r>
              <a:rPr lang="en-GB" dirty="0" smtClean="0"/>
              <a:t> </a:t>
            </a:r>
            <a:r>
              <a:rPr lang="en-GB" dirty="0" err="1" smtClean="0"/>
              <a:t>hassas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gizli</a:t>
            </a:r>
            <a:r>
              <a:rPr lang="en-GB" dirty="0" smtClean="0"/>
              <a:t> </a:t>
            </a:r>
            <a:r>
              <a:rPr lang="en-GB" dirty="0" err="1" smtClean="0"/>
              <a:t>görevlere</a:t>
            </a:r>
            <a:r>
              <a:rPr lang="en-GB" dirty="0" smtClean="0"/>
              <a:t> </a:t>
            </a:r>
            <a:r>
              <a:rPr lang="en-GB" dirty="0" err="1" smtClean="0"/>
              <a:t>personel</a:t>
            </a:r>
            <a:r>
              <a:rPr lang="en-GB" dirty="0" smtClean="0"/>
              <a:t> </a:t>
            </a:r>
            <a:r>
              <a:rPr lang="en-GB" dirty="0" err="1" smtClean="0"/>
              <a:t>alımına</a:t>
            </a:r>
            <a:r>
              <a:rPr lang="en-GB" dirty="0" smtClean="0"/>
              <a:t> </a:t>
            </a:r>
            <a:r>
              <a:rPr lang="en-GB" dirty="0" err="1" smtClean="0"/>
              <a:t>yönelik</a:t>
            </a:r>
            <a:r>
              <a:rPr lang="en-GB" dirty="0" smtClean="0"/>
              <a:t> test </a:t>
            </a:r>
            <a:r>
              <a:rPr lang="en-GB" dirty="0" err="1" smtClean="0"/>
              <a:t>bataryaları</a:t>
            </a:r>
            <a:r>
              <a:rPr lang="en-GB" dirty="0" smtClean="0"/>
              <a:t> </a:t>
            </a:r>
            <a:r>
              <a:rPr lang="en-GB" dirty="0" err="1" smtClean="0"/>
              <a:t>geliştirildi</a:t>
            </a:r>
            <a:r>
              <a:rPr lang="en-GB" dirty="0" smtClean="0"/>
              <a:t>.</a:t>
            </a:r>
          </a:p>
          <a:p>
            <a:pPr marL="0" indent="0" algn="r">
              <a:buNone/>
            </a:pPr>
            <a:r>
              <a:rPr lang="en-GB" dirty="0" err="1" smtClean="0"/>
              <a:t>Jones&amp;Thissen</a:t>
            </a:r>
            <a:r>
              <a:rPr lang="en-GB" dirty="0" smtClean="0"/>
              <a:t>, 2007, s.6-7</a:t>
            </a:r>
            <a:endParaRPr lang="en-GB" dirty="0"/>
          </a:p>
          <a:p>
            <a:pPr marL="514350" indent="-514350">
              <a:buAutoNum type="arabicPeriod"/>
            </a:pPr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4EFFB-C1A9-45E3-8168-A7B080048FFA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0114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err="1" smtClean="0">
                <a:solidFill>
                  <a:srgbClr val="7030A0"/>
                </a:solidFill>
              </a:rPr>
              <a:t>Eğitim</a:t>
            </a:r>
            <a:r>
              <a:rPr lang="en-GB" b="1" dirty="0" smtClean="0">
                <a:solidFill>
                  <a:srgbClr val="7030A0"/>
                </a:solidFill>
              </a:rPr>
              <a:t> Alanı </a:t>
            </a:r>
            <a:endParaRPr lang="en-GB" b="1" dirty="0">
              <a:solidFill>
                <a:srgbClr val="7030A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665661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AutoNum type="arabicPeriod"/>
            </a:pPr>
            <a:r>
              <a:rPr lang="en-GB" dirty="0" smtClean="0"/>
              <a:t>1923’te </a:t>
            </a:r>
            <a:r>
              <a:rPr lang="en-GB" dirty="0" err="1" smtClean="0"/>
              <a:t>Terman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arkadaşları</a:t>
            </a:r>
            <a:r>
              <a:rPr lang="en-GB" dirty="0" smtClean="0"/>
              <a:t>, </a:t>
            </a:r>
            <a:r>
              <a:rPr lang="en-GB" dirty="0" err="1" smtClean="0"/>
              <a:t>öğrencilerin</a:t>
            </a:r>
            <a:r>
              <a:rPr lang="en-GB" dirty="0" smtClean="0"/>
              <a:t> </a:t>
            </a:r>
            <a:r>
              <a:rPr lang="en-GB" dirty="0" err="1" smtClean="0"/>
              <a:t>okullarda</a:t>
            </a:r>
            <a:r>
              <a:rPr lang="en-GB" dirty="0" smtClean="0"/>
              <a:t> </a:t>
            </a:r>
            <a:r>
              <a:rPr lang="en-GB" dirty="0" err="1" smtClean="0"/>
              <a:t>öğrendiklerini</a:t>
            </a:r>
            <a:r>
              <a:rPr lang="en-GB" dirty="0" smtClean="0"/>
              <a:t> </a:t>
            </a:r>
            <a:r>
              <a:rPr lang="en-GB" dirty="0" err="1" smtClean="0"/>
              <a:t>ölçmek</a:t>
            </a:r>
            <a:r>
              <a:rPr lang="en-GB" dirty="0" smtClean="0"/>
              <a:t> </a:t>
            </a:r>
            <a:r>
              <a:rPr lang="en-GB" dirty="0" err="1" smtClean="0"/>
              <a:t>amacıyla</a:t>
            </a:r>
            <a:r>
              <a:rPr lang="en-GB" dirty="0" smtClean="0"/>
              <a:t> “</a:t>
            </a:r>
            <a:r>
              <a:rPr lang="en-GB" dirty="0" err="1" smtClean="0"/>
              <a:t>Standford</a:t>
            </a:r>
            <a:r>
              <a:rPr lang="en-GB" dirty="0" smtClean="0"/>
              <a:t> Achievement Test” </a:t>
            </a:r>
            <a:r>
              <a:rPr lang="en-GB" dirty="0" err="1" smtClean="0"/>
              <a:t>geliştirdi</a:t>
            </a:r>
            <a:r>
              <a:rPr lang="en-GB" dirty="0" smtClean="0"/>
              <a:t>.</a:t>
            </a:r>
          </a:p>
          <a:p>
            <a:pPr marL="514350" indent="-514350">
              <a:buAutoNum type="arabicPeriod"/>
            </a:pPr>
            <a:endParaRPr lang="en-GB" dirty="0" smtClean="0"/>
          </a:p>
          <a:p>
            <a:pPr marL="514350" indent="-514350">
              <a:buAutoNum type="arabicPeriod"/>
            </a:pPr>
            <a:r>
              <a:rPr lang="en-GB" dirty="0" smtClean="0"/>
              <a:t>1924’te </a:t>
            </a:r>
            <a:r>
              <a:rPr lang="en-GB" b="1" i="1" dirty="0" smtClean="0"/>
              <a:t>Louis Leon THURSTONE</a:t>
            </a:r>
            <a:r>
              <a:rPr lang="en-GB" dirty="0" smtClean="0"/>
              <a:t>, “American Council on Education” </a:t>
            </a:r>
            <a:r>
              <a:rPr lang="en-GB" dirty="0" err="1" smtClean="0"/>
              <a:t>için</a:t>
            </a:r>
            <a:r>
              <a:rPr lang="en-GB" dirty="0" smtClean="0"/>
              <a:t> “Psychological Examination for High School Graduates and College Freshmen” </a:t>
            </a:r>
            <a:r>
              <a:rPr lang="en-GB" dirty="0" err="1" smtClean="0"/>
              <a:t>testini</a:t>
            </a:r>
            <a:r>
              <a:rPr lang="en-GB" dirty="0" smtClean="0"/>
              <a:t> </a:t>
            </a:r>
            <a:r>
              <a:rPr lang="en-GB" dirty="0" err="1" smtClean="0"/>
              <a:t>geliştirdi</a:t>
            </a:r>
            <a:r>
              <a:rPr lang="en-GB" dirty="0" smtClean="0"/>
              <a:t>. Bu test “</a:t>
            </a:r>
            <a:r>
              <a:rPr lang="en-GB" dirty="0" err="1" smtClean="0"/>
              <a:t>dil</a:t>
            </a:r>
            <a:r>
              <a:rPr lang="en-GB" dirty="0" smtClean="0"/>
              <a:t> </a:t>
            </a:r>
            <a:r>
              <a:rPr lang="en-GB" dirty="0" err="1" smtClean="0"/>
              <a:t>puanı</a:t>
            </a:r>
            <a:r>
              <a:rPr lang="en-GB" dirty="0" smtClean="0"/>
              <a:t> (L)” </a:t>
            </a:r>
            <a:r>
              <a:rPr lang="en-GB" dirty="0" err="1" smtClean="0"/>
              <a:t>ve</a:t>
            </a:r>
            <a:r>
              <a:rPr lang="en-GB" dirty="0" smtClean="0"/>
              <a:t> “</a:t>
            </a:r>
            <a:r>
              <a:rPr lang="en-GB" dirty="0" err="1" smtClean="0"/>
              <a:t>sayısal</a:t>
            </a:r>
            <a:r>
              <a:rPr lang="en-GB" dirty="0" smtClean="0"/>
              <a:t> </a:t>
            </a:r>
            <a:r>
              <a:rPr lang="en-GB" dirty="0" err="1" smtClean="0"/>
              <a:t>puan</a:t>
            </a:r>
            <a:r>
              <a:rPr lang="en-GB" dirty="0" smtClean="0"/>
              <a:t> (Q)” </a:t>
            </a:r>
            <a:r>
              <a:rPr lang="en-GB" dirty="0" err="1" smtClean="0"/>
              <a:t>veriyor</a:t>
            </a:r>
            <a:r>
              <a:rPr lang="en-GB" dirty="0" smtClean="0"/>
              <a:t>. </a:t>
            </a:r>
          </a:p>
          <a:p>
            <a:pPr marL="514350" indent="-514350">
              <a:buAutoNum type="arabicPeriod"/>
            </a:pPr>
            <a:endParaRPr lang="en-GB" dirty="0"/>
          </a:p>
          <a:p>
            <a:pPr marL="514350" indent="-514350">
              <a:buAutoNum type="arabicPeriod"/>
            </a:pPr>
            <a:r>
              <a:rPr lang="en-GB" dirty="0" smtClean="0"/>
              <a:t>1947’de </a:t>
            </a:r>
            <a:r>
              <a:rPr lang="en-GB" dirty="0" err="1" smtClean="0"/>
              <a:t>ETS’in</a:t>
            </a:r>
            <a:r>
              <a:rPr lang="en-GB" dirty="0" smtClean="0"/>
              <a:t> </a:t>
            </a:r>
            <a:r>
              <a:rPr lang="en-GB" dirty="0" err="1" smtClean="0"/>
              <a:t>kurulmasının</a:t>
            </a:r>
            <a:r>
              <a:rPr lang="en-GB" dirty="0" smtClean="0"/>
              <a:t> </a:t>
            </a:r>
            <a:r>
              <a:rPr lang="en-GB" dirty="0" err="1" smtClean="0"/>
              <a:t>hemen</a:t>
            </a:r>
            <a:r>
              <a:rPr lang="en-GB" dirty="0" smtClean="0"/>
              <a:t> </a:t>
            </a:r>
            <a:r>
              <a:rPr lang="en-GB" dirty="0" err="1" smtClean="0"/>
              <a:t>başında</a:t>
            </a:r>
            <a:r>
              <a:rPr lang="en-GB" dirty="0" smtClean="0"/>
              <a:t> “Scholastic Aptitude Test (SAT)” </a:t>
            </a:r>
            <a:r>
              <a:rPr lang="en-GB" dirty="0" err="1" smtClean="0"/>
              <a:t>geliştirildi</a:t>
            </a:r>
            <a:r>
              <a:rPr lang="en-GB" dirty="0" smtClean="0"/>
              <a:t>. Bu test </a:t>
            </a:r>
            <a:r>
              <a:rPr lang="en-GB" dirty="0" err="1" smtClean="0"/>
              <a:t>iki</a:t>
            </a:r>
            <a:r>
              <a:rPr lang="en-GB" dirty="0" smtClean="0"/>
              <a:t> </a:t>
            </a:r>
            <a:r>
              <a:rPr lang="en-GB" dirty="0" err="1" smtClean="0"/>
              <a:t>puan</a:t>
            </a:r>
            <a:r>
              <a:rPr lang="en-GB" dirty="0" smtClean="0"/>
              <a:t> </a:t>
            </a:r>
            <a:r>
              <a:rPr lang="en-GB" dirty="0" err="1" smtClean="0"/>
              <a:t>veriyor</a:t>
            </a:r>
            <a:r>
              <a:rPr lang="en-GB" dirty="0" smtClean="0"/>
              <a:t>: (</a:t>
            </a:r>
            <a:r>
              <a:rPr lang="en-GB" dirty="0" err="1" smtClean="0"/>
              <a:t>i</a:t>
            </a:r>
            <a:r>
              <a:rPr lang="en-GB" dirty="0" smtClean="0"/>
              <a:t>) </a:t>
            </a:r>
            <a:r>
              <a:rPr lang="en-GB" dirty="0" err="1" smtClean="0"/>
              <a:t>sözel</a:t>
            </a:r>
            <a:r>
              <a:rPr lang="en-GB" dirty="0" smtClean="0"/>
              <a:t> </a:t>
            </a:r>
            <a:r>
              <a:rPr lang="en-GB" dirty="0" err="1" smtClean="0"/>
              <a:t>puan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(ii) </a:t>
            </a:r>
            <a:r>
              <a:rPr lang="en-GB" dirty="0" err="1" smtClean="0"/>
              <a:t>matematik</a:t>
            </a:r>
            <a:r>
              <a:rPr lang="en-GB" dirty="0" smtClean="0"/>
              <a:t> </a:t>
            </a:r>
            <a:r>
              <a:rPr lang="en-GB" dirty="0" err="1" smtClean="0"/>
              <a:t>puanı</a:t>
            </a:r>
            <a:r>
              <a:rPr lang="en-GB" dirty="0" smtClean="0"/>
              <a:t>.</a:t>
            </a:r>
          </a:p>
          <a:p>
            <a:pPr marL="514350" indent="-514350">
              <a:buAutoNum type="arabicPeriod"/>
            </a:pPr>
            <a:endParaRPr lang="en-GB" dirty="0"/>
          </a:p>
          <a:p>
            <a:pPr marL="514350" indent="-514350">
              <a:buAutoNum type="arabicPeriod"/>
            </a:pPr>
            <a:r>
              <a:rPr lang="en-GB" dirty="0" err="1" smtClean="0"/>
              <a:t>İkinci</a:t>
            </a:r>
            <a:r>
              <a:rPr lang="en-GB" dirty="0" smtClean="0"/>
              <a:t> </a:t>
            </a:r>
            <a:r>
              <a:rPr lang="en-GB" dirty="0" err="1" smtClean="0"/>
              <a:t>Dünya</a:t>
            </a:r>
            <a:r>
              <a:rPr lang="en-GB" dirty="0" smtClean="0"/>
              <a:t> </a:t>
            </a:r>
            <a:r>
              <a:rPr lang="en-GB" dirty="0" err="1" smtClean="0"/>
              <a:t>Savaşı</a:t>
            </a:r>
            <a:r>
              <a:rPr lang="en-GB" dirty="0" smtClean="0"/>
              <a:t> </a:t>
            </a:r>
            <a:r>
              <a:rPr lang="en-GB" dirty="0" err="1" smtClean="0"/>
              <a:t>sonrasında</a:t>
            </a:r>
            <a:r>
              <a:rPr lang="en-GB" dirty="0" smtClean="0"/>
              <a:t> </a:t>
            </a:r>
            <a:r>
              <a:rPr lang="en-GB" dirty="0" err="1" smtClean="0"/>
              <a:t>eğitim</a:t>
            </a:r>
            <a:r>
              <a:rPr lang="en-GB" dirty="0" smtClean="0"/>
              <a:t> </a:t>
            </a:r>
            <a:r>
              <a:rPr lang="en-GB" dirty="0" err="1" smtClean="0"/>
              <a:t>alanındaki</a:t>
            </a:r>
            <a:r>
              <a:rPr lang="en-GB" dirty="0" smtClean="0"/>
              <a:t> </a:t>
            </a:r>
            <a:r>
              <a:rPr lang="en-GB" dirty="0" err="1" smtClean="0"/>
              <a:t>ölçme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değerledirmelere</a:t>
            </a:r>
            <a:r>
              <a:rPr lang="en-GB" dirty="0" smtClean="0"/>
              <a:t> </a:t>
            </a:r>
            <a:r>
              <a:rPr lang="en-GB" dirty="0" err="1" smtClean="0"/>
              <a:t>yönelik</a:t>
            </a:r>
            <a:r>
              <a:rPr lang="en-GB" dirty="0" smtClean="0"/>
              <a:t> </a:t>
            </a:r>
            <a:r>
              <a:rPr lang="en-GB" dirty="0" err="1" smtClean="0"/>
              <a:t>kuruluşların</a:t>
            </a:r>
            <a:r>
              <a:rPr lang="en-GB" dirty="0" smtClean="0"/>
              <a:t> </a:t>
            </a:r>
            <a:r>
              <a:rPr lang="en-GB" dirty="0" err="1" smtClean="0"/>
              <a:t>açılmaya</a:t>
            </a:r>
            <a:r>
              <a:rPr lang="en-GB" dirty="0" smtClean="0"/>
              <a:t> </a:t>
            </a:r>
            <a:r>
              <a:rPr lang="en-GB" dirty="0" err="1" smtClean="0"/>
              <a:t>başladığı</a:t>
            </a:r>
            <a:r>
              <a:rPr lang="en-GB" dirty="0" smtClean="0"/>
              <a:t> </a:t>
            </a:r>
            <a:r>
              <a:rPr lang="en-GB" dirty="0" err="1" smtClean="0"/>
              <a:t>görülüyor</a:t>
            </a:r>
            <a:r>
              <a:rPr lang="en-GB" dirty="0" smtClean="0"/>
              <a:t>.</a:t>
            </a:r>
          </a:p>
          <a:p>
            <a:pPr marL="0" indent="0" algn="r">
              <a:buNone/>
            </a:pPr>
            <a:r>
              <a:rPr lang="en-GB" dirty="0" err="1" smtClean="0"/>
              <a:t>Jones&amp;Thissen</a:t>
            </a:r>
            <a:r>
              <a:rPr lang="en-GB" dirty="0" smtClean="0"/>
              <a:t>, 2007, s.6</a:t>
            </a:r>
            <a:endParaRPr lang="en-GB" dirty="0"/>
          </a:p>
          <a:p>
            <a:pPr marL="514350" indent="-514350">
              <a:buAutoNum type="arabicPeriod"/>
            </a:pPr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4EFFB-C1A9-45E3-8168-A7B080048FFA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07478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506</TotalTime>
  <Words>793</Words>
  <Application>Microsoft Office PowerPoint</Application>
  <PresentationFormat>Geniş ekran</PresentationFormat>
  <Paragraphs>81</Paragraphs>
  <Slides>11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Teması</vt:lpstr>
      <vt:lpstr>PSİKOMETRİNİN  TARİHSEL GELİŞİMİ</vt:lpstr>
      <vt:lpstr>Psikometri Nedir?</vt:lpstr>
      <vt:lpstr>PowerPoint Sunusu</vt:lpstr>
      <vt:lpstr>Erken Dönem (1750-1900)</vt:lpstr>
      <vt:lpstr>Psikofizik ve Deneysel Psikoloji (1850-1900)</vt:lpstr>
      <vt:lpstr>Zihinsel Testler ve Zeka Testleri (1890-1920)</vt:lpstr>
      <vt:lpstr>PowerPoint Sunusu</vt:lpstr>
      <vt:lpstr>Savaşlar Dönemi (1915-1950)</vt:lpstr>
      <vt:lpstr>Eğitim Alanı </vt:lpstr>
      <vt:lpstr>Kuruluşlar</vt:lpstr>
      <vt:lpstr>KAYNAKLAR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PSİKOMETRİNİN  TARİHSEL GELİŞİMİ</dc:title>
  <dc:creator>A</dc:creator>
  <cp:lastModifiedBy>a</cp:lastModifiedBy>
  <cp:revision>50</cp:revision>
  <dcterms:created xsi:type="dcterms:W3CDTF">2017-09-28T12:16:10Z</dcterms:created>
  <dcterms:modified xsi:type="dcterms:W3CDTF">2020-07-23T08:15:25Z</dcterms:modified>
</cp:coreProperties>
</file>