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2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70" r:id="rId9"/>
    <p:sldId id="271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295" autoAdjust="0"/>
  </p:normalViewPr>
  <p:slideViewPr>
    <p:cSldViewPr>
      <p:cViewPr varScale="1">
        <p:scale>
          <a:sx n="49" d="100"/>
          <a:sy n="49" d="100"/>
        </p:scale>
        <p:origin x="1778" y="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759E-B0B3-4BD1-8C94-CA1B9CE29168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4D225-3768-4B3A-9332-75E84767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44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 smtClean="0"/>
              <a:t>Fobiler çoğunlukla klasik</a:t>
            </a:r>
            <a:r>
              <a:rPr lang="tr-TR" baseline="0" dirty="0" smtClean="0"/>
              <a:t> koşullanma sonucu oluşur. Köpek, enjektör görünce korkma. Hocanın dersin sonunda özetleyecek olursak dedikten sonra sınıfın çıkmak için toparlanmaya başlaması.</a:t>
            </a:r>
            <a:endParaRPr lang="tr-T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 smtClean="0"/>
              <a:t>Derse</a:t>
            </a:r>
            <a:r>
              <a:rPr lang="en-US" dirty="0" smtClean="0"/>
              <a:t> </a:t>
            </a:r>
            <a:r>
              <a:rPr lang="en-US" dirty="0" err="1" smtClean="0"/>
              <a:t>hazırlık</a:t>
            </a:r>
            <a:r>
              <a:rPr lang="en-US" dirty="0" smtClean="0"/>
              <a:t> </a:t>
            </a:r>
            <a:r>
              <a:rPr lang="en-US" dirty="0" err="1" smtClean="0"/>
              <a:t>yapmayan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 smtClean="0"/>
              <a:t>hocanın</a:t>
            </a:r>
            <a:r>
              <a:rPr lang="en-US" dirty="0" smtClean="0"/>
              <a:t> </a:t>
            </a:r>
            <a:r>
              <a:rPr lang="en-US" dirty="0" err="1" smtClean="0"/>
              <a:t>çalışıp</a:t>
            </a:r>
            <a:r>
              <a:rPr lang="en-US" dirty="0" smtClean="0"/>
              <a:t> </a:t>
            </a:r>
            <a:r>
              <a:rPr lang="en-US" dirty="0" err="1" smtClean="0"/>
              <a:t>çalışmama</a:t>
            </a:r>
            <a:r>
              <a:rPr lang="en-US" dirty="0" smtClean="0"/>
              <a:t> </a:t>
            </a:r>
            <a:r>
              <a:rPr lang="en-US" dirty="0" err="1" smtClean="0"/>
              <a:t>durumunu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etmemesi</a:t>
            </a:r>
            <a:r>
              <a:rPr lang="en-US" dirty="0" smtClean="0"/>
              <a:t> </a:t>
            </a:r>
            <a:r>
              <a:rPr lang="en-US" dirty="0" err="1" smtClean="0"/>
              <a:t>sonucu</a:t>
            </a:r>
            <a:r>
              <a:rPr lang="en-US" dirty="0" smtClean="0"/>
              <a:t> </a:t>
            </a:r>
            <a:r>
              <a:rPr lang="en-US" dirty="0" err="1" smtClean="0"/>
              <a:t>cezadan</a:t>
            </a:r>
            <a:r>
              <a:rPr lang="en-US" dirty="0" smtClean="0"/>
              <a:t> </a:t>
            </a:r>
            <a:r>
              <a:rPr lang="en-US" dirty="0" err="1" smtClean="0"/>
              <a:t>kurtulması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durumun</a:t>
            </a:r>
            <a:r>
              <a:rPr lang="en-US" dirty="0" smtClean="0"/>
              <a:t> </a:t>
            </a:r>
            <a:r>
              <a:rPr lang="en-US" dirty="0" err="1" smtClean="0"/>
              <a:t>tekrarlanması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derse</a:t>
            </a:r>
            <a:r>
              <a:rPr lang="en-US" dirty="0" smtClean="0"/>
              <a:t> </a:t>
            </a:r>
            <a:r>
              <a:rPr lang="en-US" dirty="0" err="1" smtClean="0"/>
              <a:t>hazırlık</a:t>
            </a:r>
            <a:r>
              <a:rPr lang="en-US" dirty="0" smtClean="0"/>
              <a:t> </a:t>
            </a:r>
            <a:r>
              <a:rPr lang="en-US" dirty="0" err="1" smtClean="0"/>
              <a:t>yapmama</a:t>
            </a:r>
            <a:r>
              <a:rPr lang="en-US" dirty="0" smtClean="0"/>
              <a:t> </a:t>
            </a:r>
            <a:r>
              <a:rPr lang="en-US" dirty="0" err="1" smtClean="0"/>
              <a:t>davranışına</a:t>
            </a:r>
            <a:r>
              <a:rPr lang="en-US" dirty="0" smtClean="0"/>
              <a:t> </a:t>
            </a:r>
            <a:r>
              <a:rPr lang="en-US" dirty="0" err="1" smtClean="0"/>
              <a:t>koşullanması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edimsel</a:t>
            </a:r>
            <a:r>
              <a:rPr lang="en-US" dirty="0" smtClean="0"/>
              <a:t> </a:t>
            </a:r>
            <a:r>
              <a:rPr lang="en-US" dirty="0" err="1" smtClean="0"/>
              <a:t>koşullanma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öğrenmedir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 smtClean="0"/>
              <a:t>Kumar oynama da</a:t>
            </a:r>
            <a:r>
              <a:rPr lang="tr-TR" baseline="0" dirty="0" smtClean="0"/>
              <a:t> edimsel bir koşullanma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4D225-3768-4B3A-9332-75E84767F2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94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C74D96A-1B8E-4C74-83D7-34B365A71387}" type="datetimeFigureOut">
              <a:rPr lang="en-US" smtClean="0"/>
              <a:pPr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22B1F6E-0BFB-4609-A5EF-319E3156B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08113"/>
          </a:xfrm>
        </p:spPr>
        <p:txBody>
          <a:bodyPr>
            <a:normAutofit/>
          </a:bodyPr>
          <a:lstStyle/>
          <a:p>
            <a:r>
              <a:rPr lang="tr-TR" dirty="0" smtClean="0"/>
              <a:t>DAVRANIŞSAL </a:t>
            </a:r>
            <a:r>
              <a:rPr lang="tr-TR" dirty="0" smtClean="0"/>
              <a:t>MÜDAHALELER 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Dr. Öğr. Üyesi Gökhan Atik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 Oluşturma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Davranış değişimin planlanması</a:t>
            </a:r>
          </a:p>
          <a:p>
            <a:r>
              <a:rPr lang="tr-TR" dirty="0" smtClean="0"/>
              <a:t>Alt amaç ve görevlerin belirlenmesi</a:t>
            </a:r>
          </a:p>
          <a:p>
            <a:r>
              <a:rPr lang="tr-TR" dirty="0" smtClean="0"/>
              <a:t>Sürecin planlanması danışanın değişime yatırım yapmasını sağlamada motive edicidir.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802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Davranışlar: Uyumlu-Uyumsuz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Davranış sözcüğü son yıllarda düşünceler, inançlar ve duygular gibi örtük süreçlerin yanı sıra, başkaları tarafından gözlemlenebilen açık süreçleri de içerecek şekilde genişletilmiştir.</a:t>
            </a:r>
          </a:p>
          <a:p>
            <a:endParaRPr lang="tr-TR" dirty="0" smtClean="0"/>
          </a:p>
          <a:p>
            <a:r>
              <a:rPr lang="tr-TR" dirty="0" smtClean="0"/>
              <a:t>Uyumsuz </a:t>
            </a:r>
            <a:r>
              <a:rPr lang="tr-TR" dirty="0"/>
              <a:t>davranışlar bir kişinin sağlığı, yaşam biçimi ve refahı için zararlı olabilir. Uyumlu davranışlar bir kişinin biyolojik ve sosyal gereksinimlerini karşılamasına, acı ve huzursuzluk duygularından kaçınmasına yardımcı olur.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2979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Davranışsal Müdahalelerin Amacı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Danışanların uyumlu ve destekleyici davranışlar geliştirmeleri konusunda onlara yardımcı olmaktır</a:t>
            </a:r>
            <a:r>
              <a:rPr lang="tr-TR" dirty="0" smtClean="0"/>
              <a:t>.</a:t>
            </a:r>
          </a:p>
          <a:p>
            <a:r>
              <a:rPr lang="tr-TR" dirty="0"/>
              <a:t>Uyumlu davranış geliştirmek genelde arzu edilen sonucu olumsuz etkileyen davranışlarını zayıflatmayı ya da bertaraf etmeyi (</a:t>
            </a:r>
            <a:r>
              <a:rPr lang="tr-TR" dirty="0" err="1"/>
              <a:t>örn</a:t>
            </a:r>
            <a:r>
              <a:rPr lang="tr-TR" dirty="0"/>
              <a:t>. kilo vermek isterken sürekli atıştırmak gibi), arzu edilen davranışları edinmeyi ya da güçlendirmeyi (</a:t>
            </a:r>
            <a:r>
              <a:rPr lang="tr-TR" dirty="0" err="1"/>
              <a:t>örn</a:t>
            </a:r>
            <a:r>
              <a:rPr lang="tr-TR" dirty="0"/>
              <a:t>. istediğiniz ya da ihtiyaç duyduğunuz şeyleri istemek) içermektedir.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75195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Davranışsal Müdahaleler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Bu müdahaleler; davranışçı stratejiler, öğrenme kuramları ve süreçlerinden yararlanırlar.</a:t>
            </a:r>
          </a:p>
          <a:p>
            <a:r>
              <a:rPr lang="tr-TR" dirty="0" smtClean="0"/>
              <a:t>Locke tarzı düşünce, mantıksal pozitivizm</a:t>
            </a:r>
          </a:p>
          <a:p>
            <a:r>
              <a:rPr lang="tr-TR" dirty="0" smtClean="0"/>
              <a:t>Davranışsal müdahalelerde kullanılan alıştırmalar;</a:t>
            </a:r>
          </a:p>
          <a:p>
            <a:pPr lvl="1"/>
            <a:r>
              <a:rPr lang="tr-TR" dirty="0" smtClean="0"/>
              <a:t>Taklit yoluyla öğrenme</a:t>
            </a:r>
          </a:p>
          <a:p>
            <a:pPr lvl="1"/>
            <a:r>
              <a:rPr lang="tr-TR" dirty="0" smtClean="0"/>
              <a:t>Beceri eğitimi</a:t>
            </a:r>
          </a:p>
          <a:p>
            <a:pPr lvl="1"/>
            <a:r>
              <a:rPr lang="tr-TR" dirty="0" smtClean="0"/>
              <a:t>Gevşeme eğitimi</a:t>
            </a:r>
          </a:p>
          <a:p>
            <a:pPr lvl="1"/>
            <a:r>
              <a:rPr lang="tr-TR" dirty="0" smtClean="0"/>
              <a:t>Kademeli yaklaşma</a:t>
            </a:r>
          </a:p>
          <a:p>
            <a:pPr lvl="1"/>
            <a:r>
              <a:rPr lang="tr-TR" dirty="0" smtClean="0"/>
              <a:t>Sistematik duyarsızlaştırma</a:t>
            </a:r>
          </a:p>
          <a:p>
            <a:pPr lvl="1"/>
            <a:r>
              <a:rPr lang="tr-TR" dirty="0" smtClean="0"/>
              <a:t>Kendi yönetme</a:t>
            </a:r>
          </a:p>
        </p:txBody>
      </p:sp>
    </p:spTree>
    <p:extLst>
      <p:ext uri="{BB962C8B-B14F-4D97-AF65-F5344CB8AC3E}">
        <p14:creationId xmlns:p14="http://schemas.microsoft.com/office/powerpoint/2010/main" val="4010036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Davranışın Önemini Vurgulayan Kuramlar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136136"/>
          </a:xfrm>
        </p:spPr>
        <p:txBody>
          <a:bodyPr/>
          <a:lstStyle/>
          <a:p>
            <a:r>
              <a:rPr lang="tr-TR" dirty="0" smtClean="0"/>
              <a:t>I. </a:t>
            </a:r>
            <a:r>
              <a:rPr lang="tr-TR" dirty="0" err="1" smtClean="0"/>
              <a:t>Pavlov</a:t>
            </a:r>
            <a:r>
              <a:rPr lang="tr-TR" dirty="0" smtClean="0"/>
              <a:t>, </a:t>
            </a:r>
            <a:r>
              <a:rPr lang="tr-TR" u="sng" dirty="0" smtClean="0"/>
              <a:t>Klasik </a:t>
            </a:r>
            <a:r>
              <a:rPr lang="tr-TR" u="sng" dirty="0" err="1" smtClean="0"/>
              <a:t>Koşullama</a:t>
            </a:r>
            <a:r>
              <a:rPr lang="tr-TR" u="sng" dirty="0" smtClean="0"/>
              <a:t> </a:t>
            </a:r>
            <a:r>
              <a:rPr lang="tr-TR" dirty="0" smtClean="0"/>
              <a:t>(Nötr ve doğa uyarıcı arasında bağ kurulması)</a:t>
            </a:r>
          </a:p>
          <a:p>
            <a:r>
              <a:rPr lang="tr-TR" dirty="0" smtClean="0"/>
              <a:t>B. F. </a:t>
            </a:r>
            <a:r>
              <a:rPr lang="tr-TR" dirty="0" err="1" smtClean="0"/>
              <a:t>Skinner</a:t>
            </a:r>
            <a:r>
              <a:rPr lang="tr-TR" dirty="0" smtClean="0"/>
              <a:t>, </a:t>
            </a:r>
            <a:r>
              <a:rPr lang="tr-TR" u="sng" dirty="0" smtClean="0"/>
              <a:t>Edimsel (</a:t>
            </a:r>
            <a:r>
              <a:rPr lang="tr-TR" u="sng" dirty="0" err="1" smtClean="0"/>
              <a:t>Operant</a:t>
            </a:r>
            <a:r>
              <a:rPr lang="tr-TR" u="sng" dirty="0" smtClean="0"/>
              <a:t>) </a:t>
            </a:r>
            <a:r>
              <a:rPr lang="tr-TR" u="sng" dirty="0" err="1" smtClean="0"/>
              <a:t>Koşullama</a:t>
            </a:r>
            <a:r>
              <a:rPr lang="tr-TR" u="sng" dirty="0" smtClean="0"/>
              <a:t> (Sebep sonuç ilişkisi ile kurulan bağıntı)</a:t>
            </a:r>
          </a:p>
          <a:p>
            <a:r>
              <a:rPr lang="tr-TR" dirty="0" smtClean="0"/>
              <a:t>A. </a:t>
            </a:r>
            <a:r>
              <a:rPr lang="tr-TR" dirty="0" err="1" smtClean="0"/>
              <a:t>Bandura</a:t>
            </a:r>
            <a:r>
              <a:rPr lang="tr-TR" dirty="0" smtClean="0"/>
              <a:t>, </a:t>
            </a:r>
            <a:r>
              <a:rPr lang="tr-TR" u="sng" dirty="0" smtClean="0"/>
              <a:t>Sosyal Öğrenme</a:t>
            </a:r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2332125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Davranışsal Müdahalelerin Ortak Unsurları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Uyumsuz davranış yanlış öğrenmelerin sonucudur.</a:t>
            </a:r>
          </a:p>
          <a:p>
            <a:r>
              <a:rPr lang="tr-TR" dirty="0" smtClean="0"/>
              <a:t>Uyumsuz davranışlar azaltılabilir ya da ortadan kaldırılabilir, uyumlu davranışlar ise güçlendirilebilir ya da arttırılabilir.</a:t>
            </a:r>
          </a:p>
          <a:p>
            <a:r>
              <a:rPr lang="tr-TR" dirty="0" smtClean="0"/>
              <a:t>Davranış belirli durumlarda gerçekleşir ve bu durumlardan önceki ve sonraki olaylarla işlevsel olarak ilişkilidir.</a:t>
            </a:r>
          </a:p>
          <a:p>
            <a:r>
              <a:rPr lang="tr-TR" dirty="0" smtClean="0"/>
              <a:t>Açıkça belirlenmiş taslak hedefler ya da müdahale hedefleri önemlidir. </a:t>
            </a:r>
          </a:p>
          <a:p>
            <a:r>
              <a:rPr lang="tr-TR" dirty="0" smtClean="0"/>
              <a:t>Müdahaleler geçmiş ve gelecekten daha çok içinde bulunan </a:t>
            </a:r>
            <a:r>
              <a:rPr lang="tr-TR" smtClean="0"/>
              <a:t>zamana odaklıdır.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098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Davranışsal Beceriler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Davranışın tanımlanması</a:t>
            </a:r>
          </a:p>
          <a:p>
            <a:r>
              <a:rPr lang="tr-TR" dirty="0" smtClean="0"/>
              <a:t>Davranışın değiştirilmesi</a:t>
            </a:r>
          </a:p>
          <a:p>
            <a:r>
              <a:rPr lang="tr-TR" dirty="0" smtClean="0"/>
              <a:t>Amaç oluşturma</a:t>
            </a:r>
          </a:p>
          <a:p>
            <a:r>
              <a:rPr lang="tr-TR" dirty="0" smtClean="0"/>
              <a:t>Gözünde canlandırma</a:t>
            </a:r>
          </a:p>
          <a:p>
            <a:r>
              <a:rPr lang="tr-TR" dirty="0" smtClean="0"/>
              <a:t>Sözleşme yapma</a:t>
            </a:r>
          </a:p>
          <a:p>
            <a:r>
              <a:rPr lang="tr-TR" dirty="0" smtClean="0"/>
              <a:t>Destekleme ve pekiştirme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7727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Davranışın Tanımlanması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Davranışsal süreçlerin davranışın bir parçası olan çok sayıda alt davranışa bölünmesi</a:t>
            </a:r>
          </a:p>
          <a:p>
            <a:r>
              <a:rPr lang="tr-TR" dirty="0" smtClean="0"/>
              <a:t>Halk oyunları örneği</a:t>
            </a:r>
          </a:p>
          <a:p>
            <a:r>
              <a:rPr lang="tr-TR" dirty="0" smtClean="0"/>
              <a:t>Psikolojik danışmanlar davranış analizini nasıl yapacaklarını ve davranış örüntülerini nasıl yeniden yapılandıracaklarını bilmeli ve değişim sürecinde danışana değişim konusunda koçluk edebilirler.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471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Davranışın Değiştirilmesi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Danışanın belirli hedef davranışlarla bunların sonuçları arasındaki ilişkiyi görebilmesi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«Bunu her yaptığında, şu oluyormuş gibi görünüyor. Buna katılıyor musun? Şunun olmasından hoşlanmadığın için belki de bu örüntüyü kırmanın yollarını düşünmeye başlayabilirsin.»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686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726</TotalTime>
  <Words>447</Words>
  <Application>Microsoft Office PowerPoint</Application>
  <PresentationFormat>Ekran Gösterisi (4:3)</PresentationFormat>
  <Paragraphs>51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Georgia</vt:lpstr>
      <vt:lpstr>Trebuchet MS</vt:lpstr>
      <vt:lpstr>Wingdings 2</vt:lpstr>
      <vt:lpstr>Urban</vt:lpstr>
      <vt:lpstr>DAVRANIŞSAL MÜDAHALELER I</vt:lpstr>
      <vt:lpstr>Davranışlar: Uyumlu-Uyumsuz</vt:lpstr>
      <vt:lpstr>Davranışsal Müdahalelerin Amacı</vt:lpstr>
      <vt:lpstr>Davranışsal Müdahaleler</vt:lpstr>
      <vt:lpstr>Davranışın Önemini Vurgulayan Kuramlar</vt:lpstr>
      <vt:lpstr>Davranışsal Müdahalelerin Ortak Unsurları</vt:lpstr>
      <vt:lpstr>Davranışsal Beceriler</vt:lpstr>
      <vt:lpstr>Davranışın Tanımlanması</vt:lpstr>
      <vt:lpstr>Davranışın Değiştirilmesi</vt:lpstr>
      <vt:lpstr>Amaç Oluşturma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STRATEJİ BELİRLEME VE MÜDAHALE SEÇME</dc:title>
  <dc:creator>Referee</dc:creator>
  <cp:lastModifiedBy>H</cp:lastModifiedBy>
  <cp:revision>110</cp:revision>
  <dcterms:created xsi:type="dcterms:W3CDTF">2011-11-30T00:53:45Z</dcterms:created>
  <dcterms:modified xsi:type="dcterms:W3CDTF">2019-09-22T09:09:56Z</dcterms:modified>
</cp:coreProperties>
</file>