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2DAA6-E54E-4291-81D7-B3DAE489A7AA}"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3E84D-21BB-4DB1-89B3-A7663C4EEBB2}" type="slidenum">
              <a:rPr lang="tr-TR" smtClean="0"/>
              <a:t>‹#›</a:t>
            </a:fld>
            <a:endParaRPr lang="tr-TR"/>
          </a:p>
        </p:txBody>
      </p:sp>
    </p:spTree>
    <p:extLst>
      <p:ext uri="{BB962C8B-B14F-4D97-AF65-F5344CB8AC3E}">
        <p14:creationId xmlns:p14="http://schemas.microsoft.com/office/powerpoint/2010/main" val="2528918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F7498E-FA34-47FF-A587-8B3A689228D1}" type="slidenum">
              <a:rPr lang="tr-TR" altLang="tr-TR">
                <a:solidFill>
                  <a:prstClr val="black"/>
                </a:solidFill>
              </a:rPr>
              <a:pPr eaLnBrk="1" hangingPunct="1"/>
              <a:t>2</a:t>
            </a:fld>
            <a:endParaRPr lang="tr-TR" altLang="tr-TR">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r>
              <a:rPr lang="tr-TR" altLang="tr-TR" smtClean="0">
                <a:latin typeface="Arial" panose="020B0604020202020204" pitchFamily="34" charset="0"/>
              </a:rPr>
              <a:t>Ticari kuzineler, devamlı kullanıma ve ağır pişirme kaplarının yüküne dayanıklı bir ekipmandır. Enerji tüketimleri fazla olduğu için, fazla miktarlardaki yiyecekleri kısa sürede pişirirler. Ağır iş kuzineleri, yekpare katı sıcak üst tabla, birkaç açık üst ocak veya ızgara için yekpare katı sıcak tabla içerirler. Üst kısımdaki bu donanımların alt kısmında kavurma veya pişirme fırınları bulunur. Bazılarında fırın yerine depolama rafları bulunabilir. Ocak demirleri demir döküm halkalardan ibarettir. Bu halkaların alınmasıyla pişirme kabı ateşle temas ettirilebilir. Genellikle LPG veya motorinle ısıtılırlar. Bek veya brülör alttan ısıtma yaparlar. Ocak yerleri arasında kalan kısımlar demir döküm olup, ısıtma tablası olarak kullanılabilirler.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Temizlik ve bakım;günlük; her iş bitiminde, ocak ızgaraları çıkartılıp deterjanlı sıcak su ile yıkanıp, durulandıktan sonra, sanitize edilmeli ve kurulanmalıdır. Kolaylıkla çıkan yağ toplama tepsisi çıkartılarak aynı şekilde temizlenmelidir. Fırın haznesi kullanılmış ise fırın içi ve tepsiler temizlenmelidir. Brülör kapaklarında biriken yağ ve yiyecek kalıntıları günlük olarak temizlenmelidir. Gaz vanaları aşırı derecede sıkılmamalıdır, hassasiyeti kaybolabilmektedir. Aylık, kuzinenin tüm çıkarılabilir parçaları deterjanlı sıcak su ile yıkandıktan sonra, durulanmalı, sanitize edilmeli ve kurutulmalıdır. Aracın alt, üst ve yan kısımları temizlenmeli, gaz memeleri ve gaz borularından havagazı geçişi kontrol edilmelidir.</a:t>
            </a:r>
          </a:p>
        </p:txBody>
      </p:sp>
    </p:spTree>
    <p:extLst>
      <p:ext uri="{BB962C8B-B14F-4D97-AF65-F5344CB8AC3E}">
        <p14:creationId xmlns:p14="http://schemas.microsoft.com/office/powerpoint/2010/main" val="970656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847C79-CE81-49C8-9BFC-FDDCCE9707D3}" type="slidenum">
              <a:rPr lang="tr-TR" altLang="tr-TR">
                <a:solidFill>
                  <a:prstClr val="black"/>
                </a:solidFill>
              </a:rPr>
              <a:pPr eaLnBrk="1" hangingPunct="1"/>
              <a:t>3</a:t>
            </a:fld>
            <a:endParaRPr lang="tr-TR" altLang="tr-TR">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r>
              <a:rPr lang="tr-TR" altLang="tr-TR" smtClean="0">
                <a:latin typeface="Arial" panose="020B0604020202020204" pitchFamily="34" charset="0"/>
              </a:rPr>
              <a:t>Pişirme ocakları, yiyecek-içecek servislerinin birçok tipinde pratikliği ile gereksinim duyulan   ekipmanların başında yer alır. Elektrikli veya gazlı olabilirler. Çok büyük boyutlarda olan ateş ocakları yere monte edilerek, ocak üzerine direk yerleştirilen tencere veya tava ile pişirme işlemi yapılır. Ağır pişirme işlemlerinin büyük ölçüde yükünü kaldırırlar. Gazlı ateş ocaklarının üstünlüğü, parçalarının tertibinden,                           biçiminden ve piyasadaki formlarının çeşitliliğinden kaynaklanmaktadır. Yerinden kaldırılabildikleri için temizlikleri kolaydır. Bunlar, yiyecek-içecek servisleri için ateş ocaklarının çekiciliğini arttırmaktadır. Öğün sayısı ve menü tipini kapsayan çeşitli                  faktörlere bağlı olarak kapasiteyi tayin etmek zordur.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Temizlik ve bakım; günlük; her iş bitiminde, ocak ızgaraları çıkartılıp deterjanlı sıcak su ile yıkanıp, durulandıktan sonra kurulanmalıdır. Aylık, aracın alt, üst ve yan                  kısımları temizlenmeli, gaz memeleri ve gaz borularından havagazı geçişi kontrol edilmelidir.</a:t>
            </a:r>
          </a:p>
        </p:txBody>
      </p:sp>
    </p:spTree>
    <p:extLst>
      <p:ext uri="{BB962C8B-B14F-4D97-AF65-F5344CB8AC3E}">
        <p14:creationId xmlns:p14="http://schemas.microsoft.com/office/powerpoint/2010/main" val="172331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7D7388-F1BE-45D3-8991-2AE54DA3FD58}" type="slidenum">
              <a:rPr lang="tr-TR" altLang="tr-TR">
                <a:solidFill>
                  <a:prstClr val="black"/>
                </a:solidFill>
              </a:rPr>
              <a:pPr eaLnBrk="1" hangingPunct="1"/>
              <a:t>4</a:t>
            </a:fld>
            <a:endParaRPr lang="tr-TR" altLang="tr-TR">
              <a:solidFill>
                <a:prstClr val="black"/>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tr-TR" altLang="tr-TR" smtClean="0">
                <a:latin typeface="Arial" panose="020B0604020202020204" pitchFamily="34" charset="0"/>
              </a:rPr>
              <a:t>Konveksiyon fırınları, ticari amaçlı pişirme ve kızartma işlemleri için geliştirilmiş bir ekipmandır. Gaz alevli veya elektrikli modelleri mevcuttur. Bu tip fırınlarda bir motor yardımıyla uyarılan fan, sıcak havanın hızla dolaşımını sağlar ve yiyecekler çok katlı raflarda pişirilir. Ürünün döndürülmesi yada karıştırılması gerekmez. Koku karışması olmadığından farklı gıdalar aynı anda pişirilebilir. Fırının tüm hacmi pişirme için               kullanılabildiğinden, yiyecek üretim miktarı son derece artmaktadır. Fırınların iç kısımları; porselen, çelik veya alüminyumla kaplanmaktadır. Önemli olan fırının iç      kısmını temiz tutmaktır. Kolay temizlenir olabilmesi için bazı fırınların sökülebilen parçaları ve alt kısımları teflon ile kaplanmaktadır. Son modellerde daha verimli                 izolasyon malzemelerinin kullanılması ve kapıların paslanmaz çelikten yapılması fırının ısı tutma yeteneğini arttırmıştır.	</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Avantajları</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aIsının muntazam yayılması ürün kalitesini düzeltir.</a:t>
            </a:r>
          </a:p>
          <a:p>
            <a:pPr eaLnBrk="1" hangingPunct="1"/>
            <a:r>
              <a:rPr lang="tr-TR" altLang="tr-TR" smtClean="0">
                <a:latin typeface="Arial" panose="020B0604020202020204" pitchFamily="34" charset="0"/>
              </a:rPr>
              <a:t>aYüzeylerin iyi kızarmasını sağlar.</a:t>
            </a:r>
          </a:p>
          <a:p>
            <a:pPr eaLnBrk="1" hangingPunct="1"/>
            <a:r>
              <a:rPr lang="tr-TR" altLang="tr-TR" smtClean="0">
                <a:latin typeface="Arial" panose="020B0604020202020204" pitchFamily="34" charset="0"/>
              </a:rPr>
              <a:t>aFırın kapasite ve randıman yönünden tam yarar sağlar.</a:t>
            </a:r>
          </a:p>
          <a:p>
            <a:pPr eaLnBrk="1" hangingPunct="1"/>
            <a:r>
              <a:rPr lang="tr-TR" altLang="tr-TR" smtClean="0">
                <a:latin typeface="Arial" panose="020B0604020202020204" pitchFamily="34" charset="0"/>
              </a:rPr>
              <a:t>aKonveksiyonel fırınlara göre daha az çalışma alanı kaplarlar.</a:t>
            </a:r>
          </a:p>
          <a:p>
            <a:pPr eaLnBrk="1" hangingPunct="1"/>
            <a:r>
              <a:rPr lang="tr-TR" altLang="tr-TR" smtClean="0">
                <a:latin typeface="Arial" panose="020B0604020202020204" pitchFamily="34" charset="0"/>
              </a:rPr>
              <a:t>aEnerji kullanım randımanı oldukça iyidir.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Dezavantajları</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aBesinlerin üzerinde pişmiş kalın bir tabaka oluşturabilir.</a:t>
            </a:r>
          </a:p>
          <a:p>
            <a:pPr eaLnBrk="1" hangingPunct="1"/>
            <a:r>
              <a:rPr lang="tr-TR" altLang="tr-TR" smtClean="0">
                <a:latin typeface="Arial" panose="020B0604020202020204" pitchFamily="34" charset="0"/>
              </a:rPr>
              <a:t>aDüşük porsiyondaki besinlerin yüzeyi aşırı pişebilir.</a:t>
            </a:r>
          </a:p>
          <a:p>
            <a:pPr eaLnBrk="1" hangingPunct="1"/>
            <a:r>
              <a:rPr lang="tr-TR" altLang="tr-TR" smtClean="0">
                <a:latin typeface="Arial" panose="020B0604020202020204" pitchFamily="34" charset="0"/>
              </a:rPr>
              <a:t>aHızlı hava akımı, sulu hamur ve soft besinlerde, kenar ve üst tabakaların                                                        istenilmeyen görüntüsüne neden olabilir.</a:t>
            </a:r>
          </a:p>
          <a:p>
            <a:pPr eaLnBrk="1" hangingPunct="1"/>
            <a:r>
              <a:rPr lang="tr-TR" altLang="tr-TR" smtClean="0">
                <a:latin typeface="Arial" panose="020B0604020202020204" pitchFamily="34" charset="0"/>
              </a:rPr>
              <a:t>aEkmek veya keklerin yüzeyinde sıcaklık sirkülasyonundan dolayı pürüzlü bir    görüntü veya  yanmalara neden olabilir.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Temizlik ve bakım; günlük; fırının tüm iç haznesi ve tepsileri her kullanımdan sonra uygun temizlik maddeleri ve sıcak su ile temizlenip, nemli bir bezle durulandıktan sonra kurulanmalıdır. Altı ayda bir; fırının döner parçaları, yüksek sıcaklığa dayanıklı bileşikler ve grafit yağ ile yağlanmalıdır. Kapılarının iyi kapanıp kapanmadığı, elektrik tesisatı kabloları ve kontaktörlerin sağlam olup olmadığı kontrol edilmelidir. Yıllık; fabrika yetkilileri tarafından motor aksamı ve tüm tesisat  kontrol edilmeli ve bakımı yapılmalıdır.</a:t>
            </a:r>
          </a:p>
        </p:txBody>
      </p:sp>
    </p:spTree>
    <p:extLst>
      <p:ext uri="{BB962C8B-B14F-4D97-AF65-F5344CB8AC3E}">
        <p14:creationId xmlns:p14="http://schemas.microsoft.com/office/powerpoint/2010/main" val="3537141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D97324-B90A-4D35-828A-CDF4DC962170}" type="slidenum">
              <a:rPr lang="tr-TR" altLang="tr-TR">
                <a:solidFill>
                  <a:prstClr val="black"/>
                </a:solidFill>
              </a:rPr>
              <a:pPr eaLnBrk="1" hangingPunct="1"/>
              <a:t>5</a:t>
            </a:fld>
            <a:endParaRPr lang="tr-TR" altLang="tr-TR">
              <a:solidFill>
                <a:prstClr val="black"/>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r>
              <a:rPr lang="tr-TR" altLang="tr-TR" smtClean="0">
                <a:latin typeface="Arial" panose="020B0604020202020204" pitchFamily="34" charset="0"/>
              </a:rPr>
              <a:t>Mekaniksel fırınlar yiyecekleri hareket ettiren yardımcı parçaları ve geniş kapasiteleri dışında diğer fırınlara benzerler. Tepsilerin hareket etmesi besinlerin pişmesini                kolaylaştırır ve konveksiyon fırınlarda hava akımının faydasını sağlar. Elektrik veya gazla çalışabilen bu fırınların değişik tipleri mevcuttur. Mekaniksel / pizza fırınlarının birçok tipi mevcuttur.</a:t>
            </a:r>
          </a:p>
          <a:p>
            <a:pPr eaLnBrk="1" hangingPunct="1"/>
            <a:r>
              <a:rPr lang="tr-TR" altLang="tr-TR" smtClean="0">
                <a:latin typeface="Arial" panose="020B0604020202020204" pitchFamily="34" charset="0"/>
              </a:rPr>
              <a:t>Makaralı fırın: Fırın içerisinde gezen düşey tepsilere sahiptir. Camlı kapılar besinlerin pişme esnasında denetimini sağlarlar.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Gezen tepsili fırınlar: Bu fırınlar oldukça geniş boyutlarda pişirme kapasitesine               sahiptir ve fırın içinde gezen tepsiler ile pişirme sağlanır.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Dönen fırın:Santral merkez etrafında yatay dönen raflar sayesinde, sirküler hareket ile besinlerin pişmesi sağlanır.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Pizza fırını:Bu fırınlar geniş derinliğe sahip olmaları dışında diğer tiplere benzerler. Yatay pozisyonda olması, pizza tepsilerinin yerlerinin değiştirilmesinde kolaylık sağlar.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Temizlik ve bakım; günlük; fırının tüm iç haznesi ve tepsileri her kullanımdan sonra uygun temizlik maddeleri ve sıcak su ile temizlenip, nemli bir bezle durulandıktan sonra kurulanmalıdır. Dış yüzeylerin bakımında kesinlikle kazıyıcı-ovucu materyaller kullanılmamalıdır. Yıllık; fabrika yetkilileri tarafından motor aksamı ve tüm tesisat kontrol edilmeli ve bakımı yapılmalıdır.</a:t>
            </a:r>
          </a:p>
        </p:txBody>
      </p:sp>
    </p:spTree>
    <p:extLst>
      <p:ext uri="{BB962C8B-B14F-4D97-AF65-F5344CB8AC3E}">
        <p14:creationId xmlns:p14="http://schemas.microsoft.com/office/powerpoint/2010/main" val="277306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76BB35-A3A7-4BDF-84F2-31F5274008A4}" type="slidenum">
              <a:rPr lang="tr-TR" altLang="tr-TR">
                <a:solidFill>
                  <a:prstClr val="black"/>
                </a:solidFill>
              </a:rPr>
              <a:pPr eaLnBrk="1" hangingPunct="1"/>
              <a:t>6</a:t>
            </a:fld>
            <a:endParaRPr lang="tr-TR" altLang="tr-TR">
              <a:solidFill>
                <a:prstClr val="black"/>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r>
              <a:rPr lang="tr-TR" altLang="tr-TR" smtClean="0">
                <a:latin typeface="Arial" panose="020B0604020202020204" pitchFamily="34" charset="0"/>
              </a:rPr>
              <a:t>İnfrarüf fırınlara benzerler. Fırın içindeki besinler radyasyon enerjisi ile pişirilirler. Mikrodalga  fırınlar çok kısa elektromanyetik dalgalar ile çalışırlar. Dalgalar, gıda ile temasa geçer ve ısı enerjisine dönüşürler. Bu fırınlar, küçük miktarlardaki ordövrlerin ısıtılması, donmuş yiyeceklerin çözdürülmesi ve iki adet yemek tabağındaki yemeğin  ısıtılmasında uygun kullanıma sahiptir. Fakat birçoğu besin üzerinde istenen                     kahverengileşmeyi sağlayamaz.</a:t>
            </a:r>
          </a:p>
          <a:p>
            <a:pPr eaLnBrk="1" hangingPunct="1"/>
            <a:endParaRPr lang="tr-TR" altLang="tr-TR" smtClean="0">
              <a:latin typeface="Arial" panose="020B0604020202020204" pitchFamily="34" charset="0"/>
            </a:endParaRPr>
          </a:p>
          <a:p>
            <a:pPr eaLnBrk="1" hangingPunct="1"/>
            <a:endParaRPr lang="tr-TR" altLang="tr-TR" smtClean="0">
              <a:latin typeface="Arial" panose="020B0604020202020204" pitchFamily="34" charset="0"/>
            </a:endParaRPr>
          </a:p>
          <a:p>
            <a:pPr eaLnBrk="1" hangingPunct="1"/>
            <a:endParaRPr lang="tr-TR" altLang="tr-TR" smtClean="0">
              <a:latin typeface="Arial" panose="020B0604020202020204" pitchFamily="34" charset="0"/>
            </a:endParaRPr>
          </a:p>
          <a:p>
            <a:pPr eaLnBrk="1" hangingPunct="1"/>
            <a:endParaRPr lang="tr-TR" altLang="tr-TR" smtClean="0">
              <a:latin typeface="Arial" panose="020B0604020202020204" pitchFamily="34" charset="0"/>
            </a:endParaRPr>
          </a:p>
          <a:p>
            <a:pPr eaLnBrk="1" hangingPunct="1"/>
            <a:endParaRPr lang="tr-TR" altLang="tr-TR" smtClean="0">
              <a:latin typeface="Arial" panose="020B0604020202020204" pitchFamily="34" charset="0"/>
            </a:endParaRPr>
          </a:p>
          <a:p>
            <a:pPr eaLnBrk="1" hangingPunct="1"/>
            <a:endParaRPr lang="tr-TR" altLang="tr-TR" smtClean="0">
              <a:latin typeface="Arial" panose="020B0604020202020204" pitchFamily="34" charset="0"/>
            </a:endParaRPr>
          </a:p>
          <a:p>
            <a:pPr eaLnBrk="1" hangingPunct="1"/>
            <a:endParaRPr lang="tr-TR" altLang="tr-TR" smtClean="0">
              <a:latin typeface="Arial" panose="020B0604020202020204" pitchFamily="34" charset="0"/>
            </a:endParaRP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Şekil 5.10.Mikrodalga fırın</a:t>
            </a:r>
          </a:p>
          <a:p>
            <a:pPr eaLnBrk="1" hangingPunct="1"/>
            <a:r>
              <a:rPr lang="tr-TR" altLang="tr-TR" smtClean="0">
                <a:latin typeface="Arial" panose="020B0604020202020204" pitchFamily="34" charset="0"/>
              </a:rPr>
              <a:t>Avantajları</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aBesinlerin hızlı pişirilmesini sağlar.</a:t>
            </a:r>
          </a:p>
          <a:p>
            <a:pPr eaLnBrk="1" hangingPunct="1"/>
            <a:r>
              <a:rPr lang="tr-TR" altLang="tr-TR" smtClean="0">
                <a:latin typeface="Arial" panose="020B0604020202020204" pitchFamily="34" charset="0"/>
              </a:rPr>
              <a:t>aDış atmosfere sıcaklık dağıtmaz.</a:t>
            </a:r>
          </a:p>
          <a:p>
            <a:pPr eaLnBrk="1" hangingPunct="1"/>
            <a:r>
              <a:rPr lang="tr-TR" altLang="tr-TR" smtClean="0">
                <a:latin typeface="Arial" panose="020B0604020202020204" pitchFamily="34" charset="0"/>
              </a:rPr>
              <a:t>aKüçük miktarlardaki besinlerin tekrar ısıtılması için oldukça uygundur.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Dezavantajları</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aGeniş çaplı pişirme işlemleri için uygun değildir.</a:t>
            </a:r>
          </a:p>
          <a:p>
            <a:pPr eaLnBrk="1" hangingPunct="1"/>
            <a:r>
              <a:rPr lang="tr-TR" altLang="tr-TR" smtClean="0">
                <a:latin typeface="Arial" panose="020B0604020202020204" pitchFamily="34" charset="0"/>
              </a:rPr>
              <a:t>aBazı besinleri iyi pişirmezler.</a:t>
            </a:r>
          </a:p>
          <a:p>
            <a:pPr eaLnBrk="1" hangingPunct="1"/>
            <a:r>
              <a:rPr lang="tr-TR" altLang="tr-TR" smtClean="0">
                <a:latin typeface="Arial" panose="020B0604020202020204" pitchFamily="34" charset="0"/>
              </a:rPr>
              <a:t>aBesinlerin yüzeylerinin kahverengileşmesi çok mümkün olmadığından, ek olarak başka bir fırında pişirilmesi gerekebilir.</a:t>
            </a:r>
          </a:p>
          <a:p>
            <a:pPr eaLnBrk="1" hangingPunct="1"/>
            <a:r>
              <a:rPr lang="tr-TR" altLang="tr-TR" smtClean="0">
                <a:latin typeface="Arial" panose="020B0604020202020204" pitchFamily="34" charset="0"/>
              </a:rPr>
              <a:t>aÖzel ürünlerin hazırlanması için uygun değildir.</a:t>
            </a:r>
          </a:p>
          <a:p>
            <a:pPr eaLnBrk="1" hangingPunct="1"/>
            <a:r>
              <a:rPr lang="tr-TR" altLang="tr-TR" smtClean="0">
                <a:latin typeface="Arial" panose="020B0604020202020204" pitchFamily="34" charset="0"/>
              </a:rPr>
              <a:t>aDiğer fırınlara göre maliyeti yüksektir.</a:t>
            </a:r>
          </a:p>
          <a:p>
            <a:pPr eaLnBrk="1" hangingPunct="1"/>
            <a:r>
              <a:rPr lang="tr-TR" altLang="tr-TR" smtClean="0">
                <a:latin typeface="Arial" panose="020B0604020202020204" pitchFamily="34" charset="0"/>
              </a:rPr>
              <a:t>aEkstra dikkat gerektirir. Çünkü, uygunsuz temizleme tehlike yaratabilir.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Temizlik ve bakım; günlük; her kullanımdan sonra yumuşak deterjanlı su ile silinmeli, nemli bir bez ile durulandıktan sonra, kurutulmalıdır. Kesinlikle toz ovucular, camlı yünler ile fırın yüzeyi temizlenmemelidir. Oluşan tüm yiyecek kalıntıları temizlenerek, elektrik aksamı kontrol edilmelidir.  Haftalık; hava filtreleri deterjanlı solüsyonlarla temzilenmeli, tozlar uzaklaştırılmalıdır ve yağlanmalıdır. Filtrelerde ılık su ile                     temizlenmelidir. Egzos boşlukları yumuşak deterjanlı temiz bezler ile temizlenmeli, yumuşak kıllı fırçalar kullanılmalıdır. Kapılardaki yiyecek artıkları temizlenmeli, kapıların kapanıp kapanmadığı kontrol edilmelidir.</a:t>
            </a:r>
          </a:p>
        </p:txBody>
      </p:sp>
    </p:spTree>
    <p:extLst>
      <p:ext uri="{BB962C8B-B14F-4D97-AF65-F5344CB8AC3E}">
        <p14:creationId xmlns:p14="http://schemas.microsoft.com/office/powerpoint/2010/main" val="2015079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FAEA39-9B8A-4C23-BA94-41F2A1D848B1}" type="slidenum">
              <a:rPr lang="tr-TR" altLang="tr-TR">
                <a:solidFill>
                  <a:prstClr val="black"/>
                </a:solidFill>
              </a:rPr>
              <a:pPr eaLnBrk="1" hangingPunct="1"/>
              <a:t>7</a:t>
            </a:fld>
            <a:endParaRPr lang="tr-TR" altLang="tr-TR">
              <a:solidFill>
                <a:prstClr val="black"/>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r>
              <a:rPr lang="tr-TR" altLang="tr-TR" smtClean="0">
                <a:latin typeface="Arial" panose="020B0604020202020204" pitchFamily="34" charset="0"/>
              </a:rPr>
              <a:t>Yiyecek-içecek servislerinin değerli ekipmanlarından biri de, besinlerin kızartılmasında                   kullanılan derin yağda kızartıcılardır. Bu ekipmanlar besinlerin lezzet ve görünüşüne olumlu katkıda bulunurlar. Bu ekipmanın seçiminde gözönünde bulundurulması gereken noktalar şunlardır: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aEkipmanın yapımında dayanıklı ve korozyona karşı dirençli materyal                             kullanılmalıdır.</a:t>
            </a:r>
          </a:p>
          <a:p>
            <a:pPr eaLnBrk="1" hangingPunct="1"/>
            <a:r>
              <a:rPr lang="tr-TR" altLang="tr-TR" smtClean="0">
                <a:latin typeface="Arial" panose="020B0604020202020204" pitchFamily="34" charset="0"/>
              </a:rPr>
              <a:t>aIsı elementeleri arzu edilen kızartma tipine uygun olmalıdır.</a:t>
            </a:r>
          </a:p>
          <a:p>
            <a:pPr eaLnBrk="1" hangingPunct="1"/>
            <a:r>
              <a:rPr lang="tr-TR" altLang="tr-TR" smtClean="0">
                <a:latin typeface="Arial" panose="020B0604020202020204" pitchFamily="34" charset="0"/>
              </a:rPr>
              <a:t>aIsı kontrol paneli, yağ sıçramalarından korunacak bir yüzeye yerleştirilmeli ve        ısınan yağ ile temas etmeyecek şekilde olmalıdır.</a:t>
            </a:r>
          </a:p>
          <a:p>
            <a:pPr eaLnBrk="1" hangingPunct="1"/>
            <a:r>
              <a:rPr lang="tr-TR" altLang="tr-TR" smtClean="0">
                <a:latin typeface="Arial" panose="020B0604020202020204" pitchFamily="34" charset="0"/>
              </a:rPr>
              <a:t>aYağ boşaltma sistemi kolay kullanılabilir olmalıdır.</a:t>
            </a:r>
          </a:p>
          <a:p>
            <a:pPr eaLnBrk="1" hangingPunct="1"/>
            <a:r>
              <a:rPr lang="tr-TR" altLang="tr-TR" smtClean="0">
                <a:latin typeface="Arial" panose="020B0604020202020204" pitchFamily="34" charset="0"/>
              </a:rPr>
              <a:t>aYağın dumanlanması ve bozulmasını engellemesi dışında, ekonomik yağ               kullanmalıdır.</a:t>
            </a:r>
          </a:p>
          <a:p>
            <a:pPr eaLnBrk="1" hangingPunct="1"/>
            <a:r>
              <a:rPr lang="tr-TR" altLang="tr-TR" smtClean="0">
                <a:latin typeface="Arial" panose="020B0604020202020204" pitchFamily="34" charset="0"/>
              </a:rPr>
              <a:t>aYağdaki besin partikülleri ve kırıntıları uzaklaştırmak için, iyi bir mekanik sisteme sahip olmalıdır.</a:t>
            </a:r>
          </a:p>
          <a:p>
            <a:pPr eaLnBrk="1" hangingPunct="1"/>
            <a:r>
              <a:rPr lang="tr-TR" altLang="tr-TR" smtClean="0">
                <a:latin typeface="Arial" panose="020B0604020202020204" pitchFamily="34" charset="0"/>
              </a:rPr>
              <a:t>aKızartma sepetleri otomatik veya elle kontrollü olan kolay bir sisteme sahip olmalıdır.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Piyasada mevcut, derin yağda kızartıcıların birçok farklı tipi vardır. Bu kapsamda, kızarmış besinlerin kalitesini düzelten ve pişirme zamanını azaltan basınçlı kızartıcılar mevcuttur. Kızartıcılarda sifon ve diğer temizlenebilir parçaların niteliği iyi planlanmış olmalıdır. </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Temizlik ve bakım; günlük; enerji iletişimi kesildikten sonra, yağ haznesindeki yağın soğuduğundan emin olunmalıdır. Kızartıcı süzgeçler çıkarılıp yağ haznesindeki yağ boşaltılarak vanaları kapatılmalıdır. Eğer kızartıcının dış yüzeyi çelik ise sıcak                deterjanlı su ile bir bez yardımıyla temizlenmeli, temiz suyla durulanıp, sanitize edilmeli ve kurulanmalıdır. İnatçı kirler yumuşak naylon fırça ile temizlenebilir. Kesinlikle toz ovucular-kazıyıcılar kullanılmamalıdır. Temizlik bittikten sonra tekrar yağ ile doldurulmalıdır. Haftalık; enerji iletişimi kesilen kızartıcının yağı boşaltılarak, yağ haznesi deterjanlı sıcak su ile doldurulup bir gece bekletilmelidir. Daha sonra      deterjanlı su boşaltılarak, durulanmalı ve kurulanmalıdır. Drenaj vanaları kapatılarak, tekrar yağ ile doldurulup kullanıma hazır hale getirilmelidir.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Isı ceketli bir kızartıcıdır. Buhar basıncı, daldırma-kızartma sırasında gıda tarafından üretilir. Bu işleme "broasting" adı verilir. Bu yöntem hindi ve tavukların taze veya    dondurulmuş parçalarının kızartılması için oldukça uygundur. Basınçlı kızartıcıların en büyük avantajı; besine yumuşaklık, aroma ve nem vermesidir. Yüksek nem içeren bazı sebzeler ve patates için uygun değildir.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Temizlik ve bakım; günlük; enerji iletişimi kesildikten sonra, su ve yakıt girişi kesilerek basınç altındaki buhar kazanı boşaltılmalıdır. Yağ haznesindeki yağın soğuduğundan emin olunmalıdır. Kızartıcı süzgeçler çıkarılıp yağ haznesindeki yağ boşaltılarak vanaları kapatılmalıdır. Eğer kızartıcının dış yüzeyi çelik ise sıcak deterjanlı su ile bir bez yardımıyla temizlenmeli, temiz suyla durulanıp, sanitize edilmeli ve kurulanmalıdır. İnatçı kirler yumuşak naylon fırça ile temizlenebilir. Kesinlikle toz ovucular ve kazıyıcılar kullanılmamalıdır. Temizlik bittikten sonra tekrar yağ ile doldurulmalıdır. Aylık; buhar kazanının iç kısımları temizlenmelidir. Pilot ve tutuşturucular kontrol edilmeli, gaz memelerindeki havagazı uyumu kontrol edilerek gaz memeleri temizlenmeli ve termostat ayarı yapılmalıdır.</a:t>
            </a:r>
          </a:p>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3595587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273D0A-485E-4B53-8001-83ECF1FA8EA3}" type="slidenum">
              <a:rPr lang="tr-TR" altLang="tr-TR">
                <a:solidFill>
                  <a:prstClr val="black"/>
                </a:solidFill>
              </a:rPr>
              <a:pPr eaLnBrk="1" hangingPunct="1"/>
              <a:t>8</a:t>
            </a:fld>
            <a:endParaRPr lang="tr-TR" altLang="tr-TR">
              <a:solidFill>
                <a:prstClr val="black"/>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r>
              <a:rPr lang="tr-TR" altLang="tr-TR" dirty="0" smtClean="0">
                <a:latin typeface="Arial" panose="020B0604020202020204" pitchFamily="34" charset="0"/>
              </a:rPr>
              <a:t>Izgaralar, özel lezzet verme ve kuru ısıda pişirme işlemlerinde kullanılır. Isının kaynağı elektrik, gaz veya </a:t>
            </a:r>
            <a:r>
              <a:rPr lang="tr-TR" altLang="tr-TR" dirty="0" err="1" smtClean="0">
                <a:latin typeface="Arial" panose="020B0604020202020204" pitchFamily="34" charset="0"/>
              </a:rPr>
              <a:t>infrarüj</a:t>
            </a:r>
            <a:r>
              <a:rPr lang="tr-TR" altLang="tr-TR" dirty="0" smtClean="0">
                <a:latin typeface="Arial" panose="020B0604020202020204" pitchFamily="34" charset="0"/>
              </a:rPr>
              <a:t> olabilir. Mangal kömürü veya odun kullanılan </a:t>
            </a:r>
            <a:r>
              <a:rPr lang="tr-TR" altLang="tr-TR" dirty="0" err="1" smtClean="0">
                <a:latin typeface="Arial" panose="020B0604020202020204" pitchFamily="34" charset="0"/>
              </a:rPr>
              <a:t>tipleride</a:t>
            </a:r>
            <a:r>
              <a:rPr lang="tr-TR" altLang="tr-TR" dirty="0" smtClean="0">
                <a:latin typeface="Arial" panose="020B0604020202020204" pitchFamily="34" charset="0"/>
              </a:rPr>
              <a:t>     mevcuttur. Etlerde tütsü lezzeti ızgaralar ile sağlanır. Ekipmanın temeli, yağ damlama mekanizması ve ızgaradan meydana gelmektedir. Tütsü lezzetini veren yanık besin parçalarıdır. Isının kaynağı üst ve/veya alttan olabilir. Usule göre seramik kiremit veya metal, yanmış kömür görevini görür. Izgaranın kapasitesi ve büyüklüğü, menüde  ızgara olarak yer alan besinlerin sıklığına göre saptanmalıdır.</a:t>
            </a:r>
          </a:p>
          <a:p>
            <a:pPr eaLnBrk="1" hangingPunct="1"/>
            <a:endParaRPr lang="tr-TR" altLang="tr-TR" dirty="0" smtClean="0">
              <a:latin typeface="Arial" panose="020B0604020202020204" pitchFamily="34" charset="0"/>
            </a:endParaRPr>
          </a:p>
          <a:p>
            <a:pPr eaLnBrk="1" hangingPunct="1"/>
            <a:r>
              <a:rPr lang="tr-TR" altLang="tr-TR" dirty="0" smtClean="0">
                <a:latin typeface="Arial" panose="020B0604020202020204" pitchFamily="34" charset="0"/>
              </a:rPr>
              <a:t>Temizlik ve bakım; günlük; ızgara ve radyanlar ızgara fırçası ile temizlenmeli, sıcak deterjanlı su ile yıkanıp, durulanmalı, </a:t>
            </a:r>
            <a:r>
              <a:rPr lang="tr-TR" altLang="tr-TR" dirty="0" err="1" smtClean="0">
                <a:latin typeface="Arial" panose="020B0604020202020204" pitchFamily="34" charset="0"/>
              </a:rPr>
              <a:t>sanitize</a:t>
            </a:r>
            <a:r>
              <a:rPr lang="tr-TR" altLang="tr-TR" dirty="0" smtClean="0">
                <a:latin typeface="Arial" panose="020B0604020202020204" pitchFamily="34" charset="0"/>
              </a:rPr>
              <a:t> edilmeli ve kurulanmalıdır. Haftalık; ısı kaynağı açık iken tüm kir ve döküntüler fırçalanmalıdır. Gazlı modellerde ateş memelerindeki kırıntılar temizlenmeli, tıkanıklık varsa uygun ürün ile temizlenmelidir. Aylık; gazlı modellerde gaz memelerine hava girişi ve tutuşturma pilotları kontrol     edilerek temizliği yapılmalıdır. Termostat ayarları da kontrol edilmelidir.</a:t>
            </a:r>
          </a:p>
        </p:txBody>
      </p:sp>
    </p:spTree>
    <p:extLst>
      <p:ext uri="{BB962C8B-B14F-4D97-AF65-F5344CB8AC3E}">
        <p14:creationId xmlns:p14="http://schemas.microsoft.com/office/powerpoint/2010/main" val="2436408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7E154C-ABC8-45E2-AD9E-98FCF7CE2BD6}" type="slidenum">
              <a:rPr lang="tr-TR" altLang="tr-TR">
                <a:solidFill>
                  <a:prstClr val="black"/>
                </a:solidFill>
              </a:rPr>
              <a:pPr eaLnBrk="1" hangingPunct="1"/>
              <a:t>9</a:t>
            </a:fld>
            <a:endParaRPr lang="tr-TR" altLang="tr-TR">
              <a:solidFill>
                <a:prstClr val="black"/>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r>
              <a:rPr lang="tr-TR" altLang="tr-TR" smtClean="0">
                <a:latin typeface="Arial" panose="020B0604020202020204" pitchFamily="34" charset="0"/>
              </a:rPr>
              <a:t>Tüm yiyecek-içecek servislerinde vazgeçilmez bir ekipmandır. Bu tencereler kapalı ortamda buhar sıcaklığı kullanılarak ısınır. Kazan içine gelen buhar, iç çeperlerin   dışında yoğunlaşır ve metalin ısınmasını sağlar. Isı metalden besinlere transfer edilir. Diğer pişirme ekipmanlarına göre minimum besin öğesi kaybına neden olurlar. Eğer yiyecek-içecek servsisinde buhar kaynağı varsa bu tencerelerin kullanımı büyük yarar sağlar. Eğer yoksa ısı özel jeneratör ile sağlanır, fakat bu ek maliyet gerektirir. Buhar tencereleri, sos ve çorbaların kaliteli hazırlanmasında çok uygundur. Buharlı                  tencereler kısa zaman periyodunda ısınmasından dolayı pişirme ve hızla tekrar ısıtma için çok kullanışlıdır. Birde çay ve kahve gibi sıcak içeceklerin, buzlu çay gibi soğuk içeceklerin hazırlanmasında kullanılabilmektedirler. Donmuş besinler için uygun değildirler.</a:t>
            </a:r>
          </a:p>
          <a:p>
            <a:pPr eaLnBrk="1" hangingPunct="1"/>
            <a:r>
              <a:rPr lang="tr-TR" altLang="tr-TR" smtClean="0">
                <a:latin typeface="Arial" panose="020B0604020202020204" pitchFamily="34" charset="0"/>
              </a:rPr>
              <a:t>Temizlik ve bakım;günlük; iç kısım deterjanlı sıcak su ile yıkanıp durulandıktan sonra, sanitize edilmeli ve kurutulmalıdır. Aylık; Hareketli mekanizmalar ısıya dayanıklı yağ ile yağlanmalıdır. Tencere termostat kontrolü yapılarak, selenoid subablar ve yabancı maddelerin biriktiği süzgeçler temizlenmelidir. Yıllık; buhar kapanlarının cıvata yerleri ve su tutma tapaları kontrol edilerek temizlenmelidir.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Bu ekipmanlar çok kullanışlıdır ve besin kalitesini korumaları yönünden tercih                edilirler. Modeline bağlı olarak bazı tipleri buharını kendileri üretirler veya buhar merkezi bir kazandan sağlanır. Çok geniş besin grubuna uygulanabilir.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Avantajları</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aBesinler çok hızlı pişirilir. Bundan dolayı geniş miktarlar kısa zaman periyodlarında</a:t>
            </a:r>
          </a:p>
          <a:p>
            <a:pPr eaLnBrk="1" hangingPunct="1"/>
            <a:r>
              <a:rPr lang="tr-TR" altLang="tr-TR" smtClean="0">
                <a:latin typeface="Arial" panose="020B0604020202020204" pitchFamily="34" charset="0"/>
              </a:rPr>
              <a:t>    hazırlanabilmektedir.</a:t>
            </a:r>
          </a:p>
          <a:p>
            <a:pPr eaLnBrk="1" hangingPunct="1"/>
            <a:r>
              <a:rPr lang="tr-TR" altLang="tr-TR" smtClean="0">
                <a:latin typeface="Arial" panose="020B0604020202020204" pitchFamily="34" charset="0"/>
              </a:rPr>
              <a:t>aBesin öğeleri kaybı minimumdur.</a:t>
            </a:r>
          </a:p>
          <a:p>
            <a:pPr eaLnBrk="1" hangingPunct="1"/>
            <a:r>
              <a:rPr lang="tr-TR" altLang="tr-TR" smtClean="0">
                <a:latin typeface="Arial" panose="020B0604020202020204" pitchFamily="34" charset="0"/>
              </a:rPr>
              <a:t>aİşgücünü azaltır.</a:t>
            </a:r>
          </a:p>
          <a:p>
            <a:pPr eaLnBrk="1" hangingPunct="1"/>
            <a:r>
              <a:rPr lang="tr-TR" altLang="tr-TR" smtClean="0">
                <a:latin typeface="Arial" panose="020B0604020202020204" pitchFamily="34" charset="0"/>
              </a:rPr>
              <a:t>aPişme kalitesi benzer tiplere göre daha iyidir.</a:t>
            </a:r>
          </a:p>
          <a:p>
            <a:pPr eaLnBrk="1" hangingPunct="1"/>
            <a:r>
              <a:rPr lang="tr-TR" altLang="tr-TR" smtClean="0">
                <a:latin typeface="Arial" panose="020B0604020202020204" pitchFamily="34" charset="0"/>
              </a:rPr>
              <a:t>aDonmuş ve parçalanmış sebzeler direk olarak pişirilebilir.</a:t>
            </a:r>
          </a:p>
          <a:p>
            <a:pPr eaLnBrk="1" hangingPunct="1"/>
            <a:r>
              <a:rPr lang="tr-TR" altLang="tr-TR" smtClean="0">
                <a:latin typeface="Arial" panose="020B0604020202020204" pitchFamily="34" charset="0"/>
              </a:rPr>
              <a:t>aPirinç ve makarna gibi yiyecekler kolayca hazırlanabilir.</a:t>
            </a:r>
          </a:p>
          <a:p>
            <a:pPr eaLnBrk="1" hangingPunct="1"/>
            <a:r>
              <a:rPr lang="tr-TR" altLang="tr-TR" smtClean="0">
                <a:latin typeface="Arial" panose="020B0604020202020204" pitchFamily="34" charset="0"/>
              </a:rPr>
              <a:t>aKastırd gibi özel tatlılar için uygundur.</a:t>
            </a:r>
          </a:p>
          <a:p>
            <a:pPr eaLnBrk="1" hangingPunct="1"/>
            <a:r>
              <a:rPr lang="tr-TR" altLang="tr-TR" smtClean="0">
                <a:latin typeface="Arial" panose="020B0604020202020204" pitchFamily="34" charset="0"/>
              </a:rPr>
              <a:t>aBesinler pişirildikten sonra, buharlı tencerelerde buharlandırılarak servis edilebilir.</a:t>
            </a:r>
          </a:p>
          <a:p>
            <a:pPr eaLnBrk="1" hangingPunct="1"/>
            <a:r>
              <a:rPr lang="tr-TR" altLang="tr-TR" smtClean="0">
                <a:latin typeface="Arial" panose="020B0604020202020204" pitchFamily="34" charset="0"/>
              </a:rPr>
              <a:t>aKuşkonmaz, brokkoli ve karnabahar gibi nazik sebzeler özenle pişirilir.</a:t>
            </a:r>
          </a:p>
          <a:p>
            <a:pPr eaLnBrk="1" hangingPunct="1"/>
            <a:r>
              <a:rPr lang="tr-TR" altLang="tr-TR" smtClean="0">
                <a:latin typeface="Arial" panose="020B0604020202020204" pitchFamily="34" charset="0"/>
              </a:rPr>
              <a:t>aBuharlandırılan besinlerin renk, gevreklik ve dokuları caziptir.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Dezavantajları</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aBuharda pişen besin tipleri sınırlıdır.</a:t>
            </a:r>
          </a:p>
          <a:p>
            <a:pPr eaLnBrk="1" hangingPunct="1"/>
            <a:r>
              <a:rPr lang="tr-TR" altLang="tr-TR" smtClean="0">
                <a:latin typeface="Arial" panose="020B0604020202020204" pitchFamily="34" charset="0"/>
              </a:rPr>
              <a:t>aBuharlı pişiriciler besinlerin kabuk düzeyini sağlayamazlar.</a:t>
            </a:r>
          </a:p>
          <a:p>
            <a:pPr eaLnBrk="1" hangingPunct="1"/>
            <a:r>
              <a:rPr lang="tr-TR" altLang="tr-TR" smtClean="0">
                <a:latin typeface="Arial" panose="020B0604020202020204" pitchFamily="34" charset="0"/>
              </a:rPr>
              <a:t>aBesinler pişirilirken görülemezler.</a:t>
            </a:r>
          </a:p>
          <a:p>
            <a:pPr eaLnBrk="1" hangingPunct="1"/>
            <a:r>
              <a:rPr lang="tr-TR" altLang="tr-TR" smtClean="0">
                <a:latin typeface="Arial" panose="020B0604020202020204" pitchFamily="34" charset="0"/>
              </a:rPr>
              <a:t>aArzulanan besin kalitesi için kesinlik vermezler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Buharlı pişiriciler satın alınırken; buhar kaynağı, buhar basıncı, enerji ihtiyacı, raf sayısı, kapı tipi ve boyutları dikkate alınmalıdır.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Temizlik ve bakım; günlük; su ve enerji girişi kesilerek, basınç altındaki buhar kazanı boşaltılmalıdır. Fırının tüm iç haznesi ve tepsileri her kullanımdan sonra uygun                     temizlik maddeleri ve sıcak su ile temizlenip, nemli bir bezle durulandıktan sonra,           sanitize edilmeli ve kurulanmalıdır. Haftalık; kapaklar ve contalar yumuşak deterjanlı su ile yıkanıp durulandıktan sonra, kurulanmalıdır. Emniyet subabları kontrol edilmelidir. Aylık; buhar kazanının iç kısımları kontrol edilip temizlenmelidir.</a:t>
            </a:r>
          </a:p>
        </p:txBody>
      </p:sp>
    </p:spTree>
    <p:extLst>
      <p:ext uri="{BB962C8B-B14F-4D97-AF65-F5344CB8AC3E}">
        <p14:creationId xmlns:p14="http://schemas.microsoft.com/office/powerpoint/2010/main" val="522183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303F9E-9814-41B2-B2C9-91B2C1C5E761}" type="slidenum">
              <a:rPr lang="tr-TR" altLang="tr-TR">
                <a:solidFill>
                  <a:prstClr val="black"/>
                </a:solidFill>
              </a:rPr>
              <a:pPr eaLnBrk="1" hangingPunct="1"/>
              <a:t>10</a:t>
            </a:fld>
            <a:endParaRPr lang="tr-TR" altLang="tr-TR">
              <a:solidFill>
                <a:prstClr val="black"/>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r>
              <a:rPr lang="tr-TR" altLang="tr-TR" smtClean="0">
                <a:latin typeface="Arial" panose="020B0604020202020204" pitchFamily="34" charset="0"/>
              </a:rPr>
              <a:t>Yiyecek-içecek servislerindeki en pahalı ve en kullanışlı ekipmanlardır. En çok  kullanılan tipleri şunlardır: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Daldırmalı bulaşık makinaları:Parmaklıklı raflardaki bulaşıklar suya daldırılarak temizlenir.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Tek tanklı, sabit tip bulaşık makinaları:Bulaşıklar tek bir tank içindeki suyun hızı ile yıkanır ve bulaşıklar parmaklıklı raflara yerleştirilmiştir.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Taşıyıcı raflı bulaşık makinaları:Bulaşıklar, parmaklıklı raflar ile taşınarak makinaya nakledilir ve yıkama işlemi gerçekleşir.</a:t>
            </a:r>
          </a:p>
          <a:p>
            <a:pPr eaLnBrk="1" hangingPunct="1"/>
            <a:r>
              <a:rPr lang="tr-TR" altLang="tr-TR" smtClean="0">
                <a:latin typeface="Arial" panose="020B0604020202020204" pitchFamily="34" charset="0"/>
              </a:rPr>
              <a:t>Hareketli tip bulaşık makinaları:Bulaşıklar çubuk veya kancalara takılı hareketli raflarda yıkanır.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Atlıkarınca tipi bulaşık makinaları:Bulaşıkları taşıyan hareketli ringler ile yıkama işlemi yapılır.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Temizlik ve bakım; günlük; her iş günü sonunda makinanın temizliği yapılmalıdır. Haftalık; makine dışında yer alan tüm deterjan hazneleri kontrol edilmelidir. Termostat ve ölçekli göstergelerin, dolum tankları, su giriş-çıkışlarında sızıntı olup olmadığı ve tüm pompaların kontrolü yapılmalıdır. Aylık; Isıtma ekipmanları, termostat, kontaktör ve subablar kontrol edilmeli süzgeçlerin temizliği yapılmalıdır. Buhar enjektörleri,  ısıtma tablaları ve skalaların kontrolü ve temizliği yapılmalıdır. Su şamandıraları temizlenmeli ve vakum kırıcılar kontrol edilmelidir. Üç ayda bir; tüm motor milleri ve hareketli mekanizmalar yüksek kalite yağ ile yağlanmalı, kayışların gerginliği ve makinanın tüm elektrik aksamı kontrol edilmelidir.</a:t>
            </a:r>
          </a:p>
        </p:txBody>
      </p:sp>
    </p:spTree>
    <p:extLst>
      <p:ext uri="{BB962C8B-B14F-4D97-AF65-F5344CB8AC3E}">
        <p14:creationId xmlns:p14="http://schemas.microsoft.com/office/powerpoint/2010/main" val="2929540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54383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30675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419451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17646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75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060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568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723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277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91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3025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38004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78588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552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936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99028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314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727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867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445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572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95383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5708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3581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0993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4413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4500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3921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8690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09262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64111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669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894885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617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71303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56216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7679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3838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02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62B09FF-7FC4-4F72-9063-800944E85BC5}" type="datetimeFigureOut">
              <a:rPr lang="tr-TR" smtClean="0"/>
              <a:t>29.10.2017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71085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62B09FF-7FC4-4F72-9063-800944E85BC5}" type="datetimeFigureOut">
              <a:rPr lang="tr-TR" smtClean="0"/>
              <a:t>29.10.2017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9352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62B09FF-7FC4-4F72-9063-800944E85BC5}" type="datetimeFigureOut">
              <a:rPr lang="tr-TR" smtClean="0"/>
              <a:t>29.10.2017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7091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1890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8313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B09FF-7FC4-4F72-9063-800944E85BC5}" type="datetimeFigureOut">
              <a:rPr lang="tr-TR" smtClean="0"/>
              <a:t>29.10.2017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35C30-C004-4F69-8CC9-60E3B372C746}" type="slidenum">
              <a:rPr lang="tr-TR" smtClean="0"/>
              <a:t>‹#›</a:t>
            </a:fld>
            <a:endParaRPr lang="tr-TR"/>
          </a:p>
        </p:txBody>
      </p:sp>
    </p:spTree>
    <p:extLst>
      <p:ext uri="{BB962C8B-B14F-4D97-AF65-F5344CB8AC3E}">
        <p14:creationId xmlns:p14="http://schemas.microsoft.com/office/powerpoint/2010/main" val="126905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247842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40704648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just"/>
            <a:r>
              <a:rPr lang="tr-TR" sz="3200">
                <a:latin typeface="Arial" panose="020B0604020202020204" pitchFamily="34" charset="0"/>
              </a:rPr>
              <a:t>Mutfak Hizmetleri </a:t>
            </a:r>
            <a:r>
              <a:rPr lang="tr-TR" sz="3200" smtClean="0">
                <a:latin typeface="Arial" panose="020B0604020202020204" pitchFamily="34" charset="0"/>
              </a:rPr>
              <a:t>Yönetimi</a:t>
            </a:r>
            <a:endParaRPr lang="tr-TR" sz="3200" dirty="0">
              <a:latin typeface="+mn-lt"/>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56812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solidFill>
            <a:srgbClr val="808000"/>
          </a:solidFill>
        </p:spPr>
        <p:txBody>
          <a:bodyPr/>
          <a:lstStyle/>
          <a:p>
            <a:pPr eaLnBrk="1" hangingPunct="1">
              <a:defRPr/>
            </a:pPr>
            <a:r>
              <a:rPr lang="tr-TR" altLang="tr-TR" sz="4800" b="1" dirty="0" smtClean="0">
                <a:solidFill>
                  <a:schemeClr val="tx1"/>
                </a:solidFill>
                <a:effectLst>
                  <a:outerShdw blurRad="38100" dist="38100" dir="2700000" algn="tl">
                    <a:srgbClr val="000000"/>
                  </a:outerShdw>
                </a:effectLst>
                <a:latin typeface="Garamond" panose="02020404030301010803" pitchFamily="18" charset="0"/>
              </a:rPr>
              <a:t>Bulaşık yıkama alanı</a:t>
            </a:r>
          </a:p>
        </p:txBody>
      </p:sp>
      <p:sp>
        <p:nvSpPr>
          <p:cNvPr id="75780" name="Rectangle 3"/>
          <p:cNvSpPr>
            <a:spLocks noGrp="1" noChangeArrowheads="1"/>
          </p:cNvSpPr>
          <p:nvPr>
            <p:ph idx="1"/>
          </p:nvPr>
        </p:nvSpPr>
        <p:spPr>
          <a:xfrm>
            <a:off x="1053153" y="1417638"/>
            <a:ext cx="4259263" cy="604838"/>
          </a:xfrm>
          <a:solidFill>
            <a:srgbClr val="FFCC00"/>
          </a:solidFill>
        </p:spPr>
        <p:txBody>
          <a:bodyPr>
            <a:normAutofit lnSpcReduction="10000"/>
          </a:bodyPr>
          <a:lstStyle/>
          <a:p>
            <a:pPr eaLnBrk="1" hangingPunct="1"/>
            <a:r>
              <a:rPr lang="tr-TR" altLang="tr-TR" sz="3600" b="1" dirty="0" smtClean="0">
                <a:latin typeface="Garamond" panose="02020404030301010803" pitchFamily="18" charset="0"/>
              </a:rPr>
              <a:t>Bulaşık makinaları</a:t>
            </a:r>
          </a:p>
        </p:txBody>
      </p:sp>
      <p:sp>
        <p:nvSpPr>
          <p:cNvPr id="7" name="Veri Yer Tutucusu 3" hidden="1"/>
          <p:cNvSpPr>
            <a:spLocks noGrp="1"/>
          </p:cNvSpPr>
          <p:nvPr>
            <p:ph type="dt" sz="half" idx="10"/>
          </p:nvPr>
        </p:nvSpPr>
        <p:spPr/>
        <p:txBody>
          <a:bodyPr/>
          <a:lstStyle/>
          <a:p>
            <a:pPr>
              <a:defRPr/>
            </a:pPr>
            <a:r>
              <a:rPr lang="tr-TR" altLang="tr-TR">
                <a:solidFill>
                  <a:prstClr val="black"/>
                </a:solidFill>
              </a:rPr>
              <a:t>Doç. Dr. Murat BAŞ</a:t>
            </a:r>
          </a:p>
        </p:txBody>
      </p:sp>
      <p:sp>
        <p:nvSpPr>
          <p:cNvPr id="75781" name="Rectangle 4"/>
          <p:cNvSpPr>
            <a:spLocks noChangeArrowheads="1"/>
          </p:cNvSpPr>
          <p:nvPr/>
        </p:nvSpPr>
        <p:spPr bwMode="auto">
          <a:xfrm>
            <a:off x="723331" y="2205039"/>
            <a:ext cx="5517132" cy="4652961"/>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hangingPunct="1">
              <a:lnSpc>
                <a:spcPct val="210000"/>
              </a:lnSpc>
              <a:spcBef>
                <a:spcPct val="30000"/>
              </a:spcBef>
            </a:pPr>
            <a:r>
              <a:rPr lang="tr-TR" altLang="tr-TR" sz="2800" b="1" dirty="0">
                <a:solidFill>
                  <a:prstClr val="black"/>
                </a:solidFill>
                <a:latin typeface="Garamond" panose="02020404030301010803" pitchFamily="18" charset="0"/>
              </a:rPr>
              <a:t>Yiyecek-içecek işletmelerinin</a:t>
            </a:r>
          </a:p>
          <a:p>
            <a:pPr algn="ctr" defTabSz="457200" eaLnBrk="1" hangingPunct="1">
              <a:lnSpc>
                <a:spcPct val="210000"/>
              </a:lnSpc>
              <a:spcBef>
                <a:spcPct val="30000"/>
              </a:spcBef>
            </a:pPr>
            <a:r>
              <a:rPr lang="tr-TR" altLang="tr-TR" sz="2800" b="1" dirty="0" smtClean="0">
                <a:solidFill>
                  <a:prstClr val="black"/>
                </a:solidFill>
                <a:latin typeface="Garamond" panose="02020404030301010803" pitchFamily="18" charset="0"/>
              </a:rPr>
              <a:t>pahalı</a:t>
            </a:r>
            <a:r>
              <a:rPr lang="tr-TR" altLang="tr-TR" sz="2800" b="1" dirty="0">
                <a:solidFill>
                  <a:prstClr val="black"/>
                </a:solidFill>
                <a:latin typeface="Garamond" panose="02020404030301010803" pitchFamily="18" charset="0"/>
              </a:rPr>
              <a:t>, ancak en gerekli </a:t>
            </a:r>
          </a:p>
          <a:p>
            <a:pPr algn="ctr" defTabSz="457200" eaLnBrk="1" hangingPunct="1">
              <a:lnSpc>
                <a:spcPct val="210000"/>
              </a:lnSpc>
              <a:spcBef>
                <a:spcPct val="30000"/>
              </a:spcBef>
            </a:pPr>
            <a:r>
              <a:rPr lang="tr-TR" altLang="tr-TR" sz="2800" b="1" dirty="0">
                <a:solidFill>
                  <a:prstClr val="black"/>
                </a:solidFill>
                <a:latin typeface="Garamond" panose="02020404030301010803" pitchFamily="18" charset="0"/>
              </a:rPr>
              <a:t>ve kullanışlı ekipmanlarıdırlar. </a:t>
            </a:r>
          </a:p>
          <a:p>
            <a:pPr algn="ctr" defTabSz="457200" eaLnBrk="1" hangingPunct="1">
              <a:lnSpc>
                <a:spcPct val="210000"/>
              </a:lnSpc>
              <a:spcBef>
                <a:spcPct val="30000"/>
              </a:spcBef>
            </a:pPr>
            <a:r>
              <a:rPr lang="tr-TR" altLang="tr-TR" sz="2800" b="1" dirty="0">
                <a:solidFill>
                  <a:prstClr val="black"/>
                </a:solidFill>
                <a:latin typeface="Garamond" panose="02020404030301010803" pitchFamily="18" charset="0"/>
              </a:rPr>
              <a:t>Teknolojik açıdan çok farklı </a:t>
            </a:r>
          </a:p>
          <a:p>
            <a:pPr algn="ctr" defTabSz="457200" eaLnBrk="1" hangingPunct="1">
              <a:lnSpc>
                <a:spcPct val="210000"/>
              </a:lnSpc>
              <a:spcBef>
                <a:spcPct val="30000"/>
              </a:spcBef>
            </a:pPr>
            <a:r>
              <a:rPr lang="tr-TR" altLang="tr-TR" sz="2800" b="1" dirty="0">
                <a:solidFill>
                  <a:prstClr val="black"/>
                </a:solidFill>
                <a:latin typeface="Garamond" panose="02020404030301010803" pitchFamily="18" charset="0"/>
              </a:rPr>
              <a:t>türleri bulunur.</a:t>
            </a:r>
          </a:p>
        </p:txBody>
      </p:sp>
      <p:pic>
        <p:nvPicPr>
          <p:cNvPr id="757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423" y="1836738"/>
            <a:ext cx="3717925" cy="239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0126" y="4531519"/>
            <a:ext cx="2017712"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337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103426" name="Rectangle 2"/>
          <p:cNvSpPr>
            <a:spLocks noGrp="1" noChangeArrowheads="1"/>
          </p:cNvSpPr>
          <p:nvPr>
            <p:ph type="title"/>
          </p:nvPr>
        </p:nvSpPr>
        <p:spPr>
          <a:xfrm>
            <a:off x="6823880" y="982132"/>
            <a:ext cx="4763069" cy="1303867"/>
          </a:xfrm>
          <a:solidFill>
            <a:srgbClr val="808000"/>
          </a:solidFill>
        </p:spPr>
        <p:txBody>
          <a:bodyPr/>
          <a:lstStyle/>
          <a:p>
            <a:pPr eaLnBrk="1" hangingPunct="1">
              <a:defRPr/>
            </a:pPr>
            <a:r>
              <a:rPr lang="tr-TR" altLang="tr-TR" b="1" dirty="0" smtClean="0">
                <a:solidFill>
                  <a:srgbClr val="FFCC00"/>
                </a:solidFill>
                <a:effectLst>
                  <a:outerShdw blurRad="38100" dist="38100" dir="2700000" algn="tl">
                    <a:srgbClr val="000000"/>
                  </a:outerShdw>
                </a:effectLst>
              </a:rPr>
              <a:t>Pişirme Bölümü</a:t>
            </a:r>
          </a:p>
        </p:txBody>
      </p:sp>
      <p:sp>
        <p:nvSpPr>
          <p:cNvPr id="66564" name="Rectangle 3"/>
          <p:cNvSpPr>
            <a:spLocks noGrp="1" noChangeArrowheads="1"/>
          </p:cNvSpPr>
          <p:nvPr>
            <p:ph type="body" idx="1"/>
          </p:nvPr>
        </p:nvSpPr>
        <p:spPr>
          <a:xfrm>
            <a:off x="479947" y="508379"/>
            <a:ext cx="5784375" cy="604838"/>
          </a:xfrm>
          <a:solidFill>
            <a:srgbClr val="FFCC00"/>
          </a:solidFill>
        </p:spPr>
        <p:txBody>
          <a:bodyPr>
            <a:normAutofit/>
          </a:bodyPr>
          <a:lstStyle/>
          <a:p>
            <a:pPr eaLnBrk="1" hangingPunct="1"/>
            <a:r>
              <a:rPr lang="tr-TR" altLang="tr-TR" sz="3200" b="1" dirty="0" smtClean="0">
                <a:solidFill>
                  <a:schemeClr val="tx1"/>
                </a:solidFill>
              </a:rPr>
              <a:t>Kuzineler</a:t>
            </a:r>
          </a:p>
        </p:txBody>
      </p:sp>
      <p:sp>
        <p:nvSpPr>
          <p:cNvPr id="66565" name="Rectangle 5"/>
          <p:cNvSpPr>
            <a:spLocks noChangeArrowheads="1"/>
          </p:cNvSpPr>
          <p:nvPr/>
        </p:nvSpPr>
        <p:spPr bwMode="auto">
          <a:xfrm>
            <a:off x="479946" y="1113217"/>
            <a:ext cx="5784376" cy="5353348"/>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hangingPunct="1"/>
            <a:r>
              <a:rPr lang="tr-TR" altLang="tr-TR" sz="2000" b="1" dirty="0">
                <a:solidFill>
                  <a:prstClr val="black"/>
                </a:solidFill>
                <a:latin typeface="Garamond" panose="02020404030301010803"/>
              </a:rPr>
              <a:t>Ticari kuzineler, devamlı </a:t>
            </a:r>
          </a:p>
          <a:p>
            <a:pPr algn="ctr" defTabSz="457200" eaLnBrk="1" hangingPunct="1"/>
            <a:r>
              <a:rPr lang="tr-TR" altLang="tr-TR" sz="2000" b="1" dirty="0">
                <a:solidFill>
                  <a:prstClr val="black"/>
                </a:solidFill>
                <a:latin typeface="Garamond" panose="02020404030301010803"/>
              </a:rPr>
              <a:t>kullanıma ve ağır pişirme </a:t>
            </a:r>
          </a:p>
          <a:p>
            <a:pPr algn="ctr" defTabSz="457200" eaLnBrk="1" hangingPunct="1"/>
            <a:r>
              <a:rPr lang="tr-TR" altLang="tr-TR" sz="2000" b="1" dirty="0">
                <a:solidFill>
                  <a:prstClr val="black"/>
                </a:solidFill>
                <a:latin typeface="Garamond" panose="02020404030301010803"/>
              </a:rPr>
              <a:t>kaplarının yüküne dayanıklı </a:t>
            </a:r>
          </a:p>
          <a:p>
            <a:pPr algn="ctr" defTabSz="457200" eaLnBrk="1" hangingPunct="1"/>
            <a:r>
              <a:rPr lang="tr-TR" altLang="tr-TR" sz="2000" b="1" dirty="0">
                <a:solidFill>
                  <a:prstClr val="black"/>
                </a:solidFill>
                <a:latin typeface="Garamond" panose="02020404030301010803"/>
              </a:rPr>
              <a:t>bir ekipmandır. Enerji </a:t>
            </a:r>
          </a:p>
          <a:p>
            <a:pPr algn="ctr" defTabSz="457200" eaLnBrk="1" hangingPunct="1"/>
            <a:r>
              <a:rPr lang="tr-TR" altLang="tr-TR" sz="2000" b="1" dirty="0">
                <a:solidFill>
                  <a:prstClr val="black"/>
                </a:solidFill>
                <a:latin typeface="Garamond" panose="02020404030301010803"/>
              </a:rPr>
              <a:t>tüketimleri fazla olduğu için, </a:t>
            </a:r>
          </a:p>
          <a:p>
            <a:pPr algn="ctr" defTabSz="457200" eaLnBrk="1" hangingPunct="1"/>
            <a:r>
              <a:rPr lang="tr-TR" altLang="tr-TR" sz="2000" b="1" dirty="0">
                <a:solidFill>
                  <a:prstClr val="black"/>
                </a:solidFill>
                <a:latin typeface="Garamond" panose="02020404030301010803"/>
              </a:rPr>
              <a:t>fazla miktarlardaki yiyecekleri </a:t>
            </a:r>
          </a:p>
          <a:p>
            <a:pPr algn="ctr" defTabSz="457200" eaLnBrk="1" hangingPunct="1"/>
            <a:r>
              <a:rPr lang="tr-TR" altLang="tr-TR" sz="2000" b="1" dirty="0">
                <a:solidFill>
                  <a:prstClr val="black"/>
                </a:solidFill>
                <a:latin typeface="Garamond" panose="02020404030301010803"/>
              </a:rPr>
              <a:t>kısa sürede pişirirler. </a:t>
            </a:r>
          </a:p>
          <a:p>
            <a:pPr algn="ctr" defTabSz="457200" eaLnBrk="1" hangingPunct="1"/>
            <a:r>
              <a:rPr lang="tr-TR" altLang="tr-TR" sz="2000" b="1" dirty="0">
                <a:solidFill>
                  <a:prstClr val="black"/>
                </a:solidFill>
                <a:latin typeface="Garamond" panose="02020404030301010803"/>
              </a:rPr>
              <a:t>Ağır iş kuzineleri, yekpare </a:t>
            </a:r>
          </a:p>
          <a:p>
            <a:pPr algn="ctr" defTabSz="457200" eaLnBrk="1" hangingPunct="1"/>
            <a:r>
              <a:rPr lang="tr-TR" altLang="tr-TR" sz="2000" b="1" dirty="0">
                <a:solidFill>
                  <a:prstClr val="black"/>
                </a:solidFill>
                <a:latin typeface="Garamond" panose="02020404030301010803"/>
              </a:rPr>
              <a:t>katı sıcak üst tabla, birkaç </a:t>
            </a:r>
          </a:p>
          <a:p>
            <a:pPr algn="ctr" defTabSz="457200" eaLnBrk="1" hangingPunct="1"/>
            <a:r>
              <a:rPr lang="tr-TR" altLang="tr-TR" sz="2000" b="1" dirty="0">
                <a:solidFill>
                  <a:prstClr val="black"/>
                </a:solidFill>
                <a:latin typeface="Garamond" panose="02020404030301010803"/>
              </a:rPr>
              <a:t>açık üst ocak veya ızgara </a:t>
            </a:r>
          </a:p>
          <a:p>
            <a:pPr algn="ctr" defTabSz="457200" eaLnBrk="1" hangingPunct="1"/>
            <a:r>
              <a:rPr lang="tr-TR" altLang="tr-TR" sz="2000" b="1" dirty="0">
                <a:solidFill>
                  <a:prstClr val="black"/>
                </a:solidFill>
                <a:latin typeface="Garamond" panose="02020404030301010803"/>
              </a:rPr>
              <a:t>için yekpare katı sıcak </a:t>
            </a:r>
          </a:p>
          <a:p>
            <a:pPr algn="ctr" defTabSz="457200" eaLnBrk="1" hangingPunct="1"/>
            <a:r>
              <a:rPr lang="tr-TR" altLang="tr-TR" sz="2000" b="1" dirty="0">
                <a:solidFill>
                  <a:prstClr val="black"/>
                </a:solidFill>
                <a:latin typeface="Garamond" panose="02020404030301010803"/>
              </a:rPr>
              <a:t>tabla içerirler. Üst kısımdaki </a:t>
            </a:r>
          </a:p>
          <a:p>
            <a:pPr algn="ctr" defTabSz="457200" eaLnBrk="1" hangingPunct="1"/>
            <a:r>
              <a:rPr lang="tr-TR" altLang="tr-TR" sz="2000" b="1" dirty="0">
                <a:solidFill>
                  <a:prstClr val="black"/>
                </a:solidFill>
                <a:latin typeface="Garamond" panose="02020404030301010803"/>
              </a:rPr>
              <a:t>bu donanımların alt kısmında </a:t>
            </a:r>
          </a:p>
          <a:p>
            <a:pPr algn="ctr" defTabSz="457200" eaLnBrk="1" hangingPunct="1"/>
            <a:r>
              <a:rPr lang="tr-TR" altLang="tr-TR" sz="2000" b="1" dirty="0">
                <a:solidFill>
                  <a:prstClr val="black"/>
                </a:solidFill>
                <a:latin typeface="Garamond" panose="02020404030301010803"/>
              </a:rPr>
              <a:t>kavurma veya pişirme </a:t>
            </a:r>
          </a:p>
          <a:p>
            <a:pPr algn="ctr" defTabSz="457200" eaLnBrk="1" hangingPunct="1"/>
            <a:r>
              <a:rPr lang="tr-TR" altLang="tr-TR" sz="2000" b="1" dirty="0">
                <a:solidFill>
                  <a:prstClr val="black"/>
                </a:solidFill>
                <a:latin typeface="Garamond" panose="02020404030301010803"/>
              </a:rPr>
              <a:t>fırınları bulunur. Bazılarında </a:t>
            </a:r>
          </a:p>
          <a:p>
            <a:pPr algn="ctr" defTabSz="457200" eaLnBrk="1" hangingPunct="1"/>
            <a:r>
              <a:rPr lang="tr-TR" altLang="tr-TR" sz="2000" b="1" dirty="0">
                <a:solidFill>
                  <a:prstClr val="black"/>
                </a:solidFill>
                <a:latin typeface="Garamond" panose="02020404030301010803"/>
              </a:rPr>
              <a:t>fırın yerine depolama </a:t>
            </a:r>
          </a:p>
          <a:p>
            <a:pPr algn="ctr" defTabSz="457200" eaLnBrk="1" hangingPunct="1"/>
            <a:r>
              <a:rPr lang="tr-TR" altLang="tr-TR" sz="2000" b="1" dirty="0">
                <a:solidFill>
                  <a:prstClr val="black"/>
                </a:solidFill>
                <a:latin typeface="Garamond" panose="02020404030301010803"/>
              </a:rPr>
              <a:t>rafları bulunabilir.</a:t>
            </a:r>
          </a:p>
        </p:txBody>
      </p:sp>
      <p:pic>
        <p:nvPicPr>
          <p:cNvPr id="66566" name="Picture 6" descr="1mkuzine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4893" y="2285999"/>
            <a:ext cx="23749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7" descr="firinliocak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7801" y="3644758"/>
            <a:ext cx="2233613"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51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105474" name="Rectangle 2"/>
          <p:cNvSpPr>
            <a:spLocks noGrp="1" noChangeArrowheads="1"/>
          </p:cNvSpPr>
          <p:nvPr>
            <p:ph type="title"/>
          </p:nvPr>
        </p:nvSpPr>
        <p:spPr>
          <a:xfrm>
            <a:off x="6482687" y="415924"/>
            <a:ext cx="5227092" cy="1303867"/>
          </a:xfrm>
          <a:solidFill>
            <a:srgbClr val="808000"/>
          </a:solidFill>
        </p:spPr>
        <p:txBody>
          <a:bodyPr/>
          <a:lstStyle/>
          <a:p>
            <a:pPr eaLnBrk="1" hangingPunct="1">
              <a:defRPr/>
            </a:pPr>
            <a:r>
              <a:rPr lang="tr-TR" altLang="tr-TR" b="1" dirty="0" smtClean="0">
                <a:solidFill>
                  <a:srgbClr val="FFCC00"/>
                </a:solidFill>
                <a:effectLst>
                  <a:outerShdw blurRad="38100" dist="38100" dir="2700000" algn="tl">
                    <a:srgbClr val="000000"/>
                  </a:outerShdw>
                </a:effectLst>
              </a:rPr>
              <a:t>Pişirme Bölümü</a:t>
            </a:r>
          </a:p>
        </p:txBody>
      </p:sp>
      <p:sp>
        <p:nvSpPr>
          <p:cNvPr id="67588" name="Rectangle 3"/>
          <p:cNvSpPr>
            <a:spLocks noGrp="1" noChangeArrowheads="1"/>
          </p:cNvSpPr>
          <p:nvPr>
            <p:ph type="body" idx="1"/>
          </p:nvPr>
        </p:nvSpPr>
        <p:spPr>
          <a:xfrm>
            <a:off x="507243" y="463019"/>
            <a:ext cx="5975444" cy="604838"/>
          </a:xfrm>
          <a:solidFill>
            <a:srgbClr val="FFCC00"/>
          </a:solidFill>
        </p:spPr>
        <p:txBody>
          <a:bodyPr>
            <a:normAutofit/>
          </a:bodyPr>
          <a:lstStyle/>
          <a:p>
            <a:pPr eaLnBrk="1" hangingPunct="1"/>
            <a:r>
              <a:rPr lang="tr-TR" altLang="tr-TR" sz="2800" b="1" dirty="0" smtClean="0">
                <a:solidFill>
                  <a:schemeClr val="tx1"/>
                </a:solidFill>
              </a:rPr>
              <a:t>Pişirme ocakları</a:t>
            </a:r>
          </a:p>
        </p:txBody>
      </p:sp>
      <p:sp>
        <p:nvSpPr>
          <p:cNvPr id="67589" name="Rectangle 4"/>
          <p:cNvSpPr>
            <a:spLocks noChangeArrowheads="1"/>
          </p:cNvSpPr>
          <p:nvPr/>
        </p:nvSpPr>
        <p:spPr bwMode="auto">
          <a:xfrm>
            <a:off x="507243" y="1067857"/>
            <a:ext cx="5975444" cy="5278352"/>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hangingPunct="1">
              <a:lnSpc>
                <a:spcPct val="120000"/>
              </a:lnSpc>
            </a:pPr>
            <a:r>
              <a:rPr lang="tr-TR" altLang="tr-TR" sz="2400" b="1" dirty="0">
                <a:solidFill>
                  <a:prstClr val="black"/>
                </a:solidFill>
                <a:latin typeface="Garamond" panose="02020404030301010803"/>
              </a:rPr>
              <a:t>Pişirme ocakları, yiyecek-içecek </a:t>
            </a:r>
          </a:p>
          <a:p>
            <a:pPr algn="ctr" defTabSz="457200" eaLnBrk="1" hangingPunct="1">
              <a:lnSpc>
                <a:spcPct val="120000"/>
              </a:lnSpc>
            </a:pPr>
            <a:r>
              <a:rPr lang="tr-TR" altLang="tr-TR" sz="2400" b="1" dirty="0">
                <a:solidFill>
                  <a:prstClr val="black"/>
                </a:solidFill>
                <a:latin typeface="Garamond" panose="02020404030301010803"/>
              </a:rPr>
              <a:t>servislerinin birçok tipinde </a:t>
            </a:r>
          </a:p>
          <a:p>
            <a:pPr algn="ctr" defTabSz="457200" eaLnBrk="1" hangingPunct="1">
              <a:lnSpc>
                <a:spcPct val="120000"/>
              </a:lnSpc>
            </a:pPr>
            <a:r>
              <a:rPr lang="tr-TR" altLang="tr-TR" sz="2400" b="1" dirty="0">
                <a:solidFill>
                  <a:prstClr val="black"/>
                </a:solidFill>
                <a:latin typeface="Garamond" panose="02020404030301010803"/>
              </a:rPr>
              <a:t>pratikliği ile gereksinim duyulan   </a:t>
            </a:r>
          </a:p>
          <a:p>
            <a:pPr algn="ctr" defTabSz="457200" eaLnBrk="1" hangingPunct="1">
              <a:lnSpc>
                <a:spcPct val="120000"/>
              </a:lnSpc>
            </a:pPr>
            <a:r>
              <a:rPr lang="tr-TR" altLang="tr-TR" sz="2400" b="1" dirty="0">
                <a:solidFill>
                  <a:prstClr val="black"/>
                </a:solidFill>
                <a:latin typeface="Garamond" panose="02020404030301010803"/>
              </a:rPr>
              <a:t>ekipmanların başında yer alır. </a:t>
            </a:r>
          </a:p>
          <a:p>
            <a:pPr algn="ctr" defTabSz="457200" eaLnBrk="1" hangingPunct="1">
              <a:lnSpc>
                <a:spcPct val="120000"/>
              </a:lnSpc>
            </a:pPr>
            <a:r>
              <a:rPr lang="tr-TR" altLang="tr-TR" sz="2400" b="1" dirty="0">
                <a:solidFill>
                  <a:prstClr val="black"/>
                </a:solidFill>
                <a:latin typeface="Garamond" panose="02020404030301010803"/>
              </a:rPr>
              <a:t>Elektrikli veya gazlı olabilirler. </a:t>
            </a:r>
          </a:p>
          <a:p>
            <a:pPr algn="ctr" defTabSz="457200" eaLnBrk="1" hangingPunct="1">
              <a:lnSpc>
                <a:spcPct val="120000"/>
              </a:lnSpc>
            </a:pPr>
            <a:r>
              <a:rPr lang="tr-TR" altLang="tr-TR" sz="2400" b="1" dirty="0">
                <a:solidFill>
                  <a:prstClr val="black"/>
                </a:solidFill>
                <a:latin typeface="Garamond" panose="02020404030301010803"/>
              </a:rPr>
              <a:t>Çok büyük boyutlarda olan </a:t>
            </a:r>
          </a:p>
          <a:p>
            <a:pPr algn="ctr" defTabSz="457200" eaLnBrk="1" hangingPunct="1">
              <a:lnSpc>
                <a:spcPct val="120000"/>
              </a:lnSpc>
            </a:pPr>
            <a:r>
              <a:rPr lang="tr-TR" altLang="tr-TR" sz="2400" b="1" dirty="0">
                <a:solidFill>
                  <a:prstClr val="black"/>
                </a:solidFill>
                <a:latin typeface="Garamond" panose="02020404030301010803"/>
              </a:rPr>
              <a:t>ateş ocakları yere monte </a:t>
            </a:r>
          </a:p>
          <a:p>
            <a:pPr algn="ctr" defTabSz="457200" eaLnBrk="1" hangingPunct="1">
              <a:lnSpc>
                <a:spcPct val="120000"/>
              </a:lnSpc>
            </a:pPr>
            <a:r>
              <a:rPr lang="tr-TR" altLang="tr-TR" sz="2400" b="1" dirty="0">
                <a:solidFill>
                  <a:prstClr val="black"/>
                </a:solidFill>
                <a:latin typeface="Garamond" panose="02020404030301010803"/>
              </a:rPr>
              <a:t>edilerek, ocak üzerine direk </a:t>
            </a:r>
          </a:p>
          <a:p>
            <a:pPr algn="ctr" defTabSz="457200" eaLnBrk="1" hangingPunct="1">
              <a:lnSpc>
                <a:spcPct val="120000"/>
              </a:lnSpc>
            </a:pPr>
            <a:r>
              <a:rPr lang="tr-TR" altLang="tr-TR" sz="2400" b="1" dirty="0">
                <a:solidFill>
                  <a:prstClr val="black"/>
                </a:solidFill>
                <a:latin typeface="Garamond" panose="02020404030301010803"/>
              </a:rPr>
              <a:t>yerleştirilen tencere veya </a:t>
            </a:r>
          </a:p>
          <a:p>
            <a:pPr algn="ctr" defTabSz="457200" eaLnBrk="1" hangingPunct="1">
              <a:lnSpc>
                <a:spcPct val="120000"/>
              </a:lnSpc>
            </a:pPr>
            <a:r>
              <a:rPr lang="tr-TR" altLang="tr-TR" sz="2400" b="1" dirty="0">
                <a:solidFill>
                  <a:prstClr val="black"/>
                </a:solidFill>
                <a:latin typeface="Garamond" panose="02020404030301010803"/>
              </a:rPr>
              <a:t>tava ile pişirme işlemi yapılır. </a:t>
            </a:r>
          </a:p>
          <a:p>
            <a:pPr algn="ctr" defTabSz="457200" eaLnBrk="1" hangingPunct="1">
              <a:lnSpc>
                <a:spcPct val="120000"/>
              </a:lnSpc>
            </a:pPr>
            <a:r>
              <a:rPr lang="tr-TR" altLang="tr-TR" sz="2400" b="1" dirty="0">
                <a:solidFill>
                  <a:prstClr val="black"/>
                </a:solidFill>
                <a:latin typeface="Garamond" panose="02020404030301010803"/>
              </a:rPr>
              <a:t>Ağır pişirme işlemlerinin büyük</a:t>
            </a:r>
          </a:p>
          <a:p>
            <a:pPr algn="ctr" defTabSz="457200" eaLnBrk="1" hangingPunct="1">
              <a:lnSpc>
                <a:spcPct val="120000"/>
              </a:lnSpc>
            </a:pPr>
            <a:r>
              <a:rPr lang="tr-TR" altLang="tr-TR" sz="2400" b="1" dirty="0">
                <a:solidFill>
                  <a:prstClr val="black"/>
                </a:solidFill>
                <a:latin typeface="Garamond" panose="02020404030301010803"/>
              </a:rPr>
              <a:t> ölçüde yükünü kaldırırlar.</a:t>
            </a:r>
          </a:p>
        </p:txBody>
      </p:sp>
      <p:pic>
        <p:nvPicPr>
          <p:cNvPr id="67590" name="Picture 7" descr="yerocagi2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145" y="4085420"/>
            <a:ext cx="235585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8" descr="yerocagi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9316" y="2376796"/>
            <a:ext cx="2503488"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00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107522" name="Rectangle 2"/>
          <p:cNvSpPr>
            <a:spLocks noGrp="1" noChangeArrowheads="1"/>
          </p:cNvSpPr>
          <p:nvPr>
            <p:ph type="title"/>
          </p:nvPr>
        </p:nvSpPr>
        <p:spPr>
          <a:xfrm>
            <a:off x="7178721" y="655094"/>
            <a:ext cx="4421875" cy="1050876"/>
          </a:xfrm>
          <a:solidFill>
            <a:srgbClr val="808000"/>
          </a:solidFill>
        </p:spPr>
        <p:txBody>
          <a:bodyPr>
            <a:normAutofit/>
          </a:bodyPr>
          <a:lstStyle/>
          <a:p>
            <a:pPr eaLnBrk="1" hangingPunct="1">
              <a:defRPr/>
            </a:pPr>
            <a:r>
              <a:rPr lang="tr-TR" altLang="tr-TR" b="1" dirty="0" smtClean="0">
                <a:solidFill>
                  <a:srgbClr val="FFCC00"/>
                </a:solidFill>
                <a:effectLst>
                  <a:outerShdw blurRad="38100" dist="38100" dir="2700000" algn="tl">
                    <a:srgbClr val="000000"/>
                  </a:outerShdw>
                </a:effectLst>
              </a:rPr>
              <a:t>Pişirme Bölümü</a:t>
            </a:r>
          </a:p>
        </p:txBody>
      </p:sp>
      <p:sp>
        <p:nvSpPr>
          <p:cNvPr id="68612" name="Rectangle 3"/>
          <p:cNvSpPr>
            <a:spLocks noGrp="1" noChangeArrowheads="1"/>
          </p:cNvSpPr>
          <p:nvPr>
            <p:ph type="body" idx="1"/>
          </p:nvPr>
        </p:nvSpPr>
        <p:spPr>
          <a:xfrm>
            <a:off x="491315" y="467436"/>
            <a:ext cx="5278556" cy="604838"/>
          </a:xfrm>
          <a:solidFill>
            <a:srgbClr val="FFCC00"/>
          </a:solidFill>
        </p:spPr>
        <p:txBody>
          <a:bodyPr>
            <a:normAutofit/>
          </a:bodyPr>
          <a:lstStyle/>
          <a:p>
            <a:pPr eaLnBrk="1" hangingPunct="1"/>
            <a:r>
              <a:rPr lang="tr-TR" altLang="tr-TR" sz="2800" b="1" dirty="0" err="1" smtClean="0">
                <a:solidFill>
                  <a:schemeClr val="tx1"/>
                </a:solidFill>
              </a:rPr>
              <a:t>Konveksiyonel</a:t>
            </a:r>
            <a:r>
              <a:rPr lang="tr-TR" altLang="tr-TR" sz="2800" b="1" dirty="0" smtClean="0">
                <a:solidFill>
                  <a:schemeClr val="tx1"/>
                </a:solidFill>
              </a:rPr>
              <a:t> fırınlar</a:t>
            </a:r>
          </a:p>
        </p:txBody>
      </p:sp>
      <p:sp>
        <p:nvSpPr>
          <p:cNvPr id="68613" name="Rectangle 4"/>
          <p:cNvSpPr>
            <a:spLocks noChangeArrowheads="1"/>
          </p:cNvSpPr>
          <p:nvPr/>
        </p:nvSpPr>
        <p:spPr bwMode="auto">
          <a:xfrm>
            <a:off x="491315" y="1072274"/>
            <a:ext cx="5280836" cy="5525376"/>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hangingPunct="1">
              <a:lnSpc>
                <a:spcPct val="110000"/>
              </a:lnSpc>
            </a:pPr>
            <a:r>
              <a:rPr lang="tr-TR" altLang="tr-TR" sz="2400" b="1" dirty="0">
                <a:solidFill>
                  <a:prstClr val="black"/>
                </a:solidFill>
                <a:latin typeface="Garamond" panose="02020404030301010803"/>
              </a:rPr>
              <a:t>Konveksiyon fırınları, ticari </a:t>
            </a:r>
          </a:p>
          <a:p>
            <a:pPr algn="ctr" defTabSz="457200" eaLnBrk="1" hangingPunct="1">
              <a:lnSpc>
                <a:spcPct val="110000"/>
              </a:lnSpc>
            </a:pPr>
            <a:r>
              <a:rPr lang="tr-TR" altLang="tr-TR" sz="2400" b="1" dirty="0">
                <a:solidFill>
                  <a:prstClr val="black"/>
                </a:solidFill>
                <a:latin typeface="Garamond" panose="02020404030301010803"/>
              </a:rPr>
              <a:t>amaçlı pişirme ve kızartma </a:t>
            </a:r>
          </a:p>
          <a:p>
            <a:pPr algn="ctr" defTabSz="457200" eaLnBrk="1" hangingPunct="1">
              <a:lnSpc>
                <a:spcPct val="110000"/>
              </a:lnSpc>
            </a:pPr>
            <a:r>
              <a:rPr lang="tr-TR" altLang="tr-TR" sz="2400" b="1" dirty="0">
                <a:solidFill>
                  <a:prstClr val="black"/>
                </a:solidFill>
                <a:latin typeface="Garamond" panose="02020404030301010803"/>
              </a:rPr>
              <a:t>işlemleri için geliştirilmiş </a:t>
            </a:r>
          </a:p>
          <a:p>
            <a:pPr algn="ctr" defTabSz="457200" eaLnBrk="1" hangingPunct="1">
              <a:lnSpc>
                <a:spcPct val="110000"/>
              </a:lnSpc>
            </a:pPr>
            <a:r>
              <a:rPr lang="tr-TR" altLang="tr-TR" sz="2400" b="1" dirty="0">
                <a:solidFill>
                  <a:prstClr val="black"/>
                </a:solidFill>
                <a:latin typeface="Garamond" panose="02020404030301010803"/>
              </a:rPr>
              <a:t>bir ekipmandır. Gaz alevli, </a:t>
            </a:r>
          </a:p>
          <a:p>
            <a:pPr algn="ctr" defTabSz="457200" eaLnBrk="1" hangingPunct="1">
              <a:lnSpc>
                <a:spcPct val="110000"/>
              </a:lnSpc>
            </a:pPr>
            <a:r>
              <a:rPr lang="tr-TR" altLang="tr-TR" sz="2400" b="1" dirty="0">
                <a:solidFill>
                  <a:prstClr val="black"/>
                </a:solidFill>
                <a:latin typeface="Garamond" panose="02020404030301010803"/>
              </a:rPr>
              <a:t>buharlı veya elektrikli modelleri </a:t>
            </a:r>
          </a:p>
          <a:p>
            <a:pPr algn="ctr" defTabSz="457200" eaLnBrk="1" hangingPunct="1">
              <a:lnSpc>
                <a:spcPct val="110000"/>
              </a:lnSpc>
            </a:pPr>
            <a:r>
              <a:rPr lang="tr-TR" altLang="tr-TR" sz="2400" b="1" dirty="0">
                <a:solidFill>
                  <a:prstClr val="black"/>
                </a:solidFill>
                <a:latin typeface="Garamond" panose="02020404030301010803"/>
              </a:rPr>
              <a:t>mevcuttur. Bu tip fırınlarda </a:t>
            </a:r>
          </a:p>
          <a:p>
            <a:pPr algn="ctr" defTabSz="457200" eaLnBrk="1" hangingPunct="1">
              <a:lnSpc>
                <a:spcPct val="110000"/>
              </a:lnSpc>
            </a:pPr>
            <a:r>
              <a:rPr lang="tr-TR" altLang="tr-TR" sz="2400" b="1" dirty="0">
                <a:solidFill>
                  <a:prstClr val="black"/>
                </a:solidFill>
                <a:latin typeface="Garamond" panose="02020404030301010803"/>
              </a:rPr>
              <a:t>bir motor yardımıyla uyarılan </a:t>
            </a:r>
          </a:p>
          <a:p>
            <a:pPr algn="ctr" defTabSz="457200" eaLnBrk="1" hangingPunct="1">
              <a:lnSpc>
                <a:spcPct val="110000"/>
              </a:lnSpc>
            </a:pPr>
            <a:r>
              <a:rPr lang="tr-TR" altLang="tr-TR" sz="2400" b="1" dirty="0">
                <a:solidFill>
                  <a:prstClr val="black"/>
                </a:solidFill>
                <a:latin typeface="Garamond" panose="02020404030301010803"/>
              </a:rPr>
              <a:t>fan, sıcak havanın hızla </a:t>
            </a:r>
          </a:p>
          <a:p>
            <a:pPr algn="ctr" defTabSz="457200" eaLnBrk="1" hangingPunct="1">
              <a:lnSpc>
                <a:spcPct val="110000"/>
              </a:lnSpc>
            </a:pPr>
            <a:r>
              <a:rPr lang="tr-TR" altLang="tr-TR" sz="2400" b="1" dirty="0">
                <a:solidFill>
                  <a:prstClr val="black"/>
                </a:solidFill>
                <a:latin typeface="Garamond" panose="02020404030301010803"/>
              </a:rPr>
              <a:t>dolaşımını sağlar ve yiyecekler </a:t>
            </a:r>
          </a:p>
          <a:p>
            <a:pPr algn="ctr" defTabSz="457200" eaLnBrk="1" hangingPunct="1">
              <a:lnSpc>
                <a:spcPct val="110000"/>
              </a:lnSpc>
            </a:pPr>
            <a:r>
              <a:rPr lang="tr-TR" altLang="tr-TR" sz="2400" b="1" dirty="0">
                <a:solidFill>
                  <a:prstClr val="black"/>
                </a:solidFill>
                <a:latin typeface="Garamond" panose="02020404030301010803"/>
              </a:rPr>
              <a:t>çok katlı raflarda pişirilir. </a:t>
            </a:r>
          </a:p>
          <a:p>
            <a:pPr algn="ctr" defTabSz="457200" eaLnBrk="1" hangingPunct="1">
              <a:lnSpc>
                <a:spcPct val="110000"/>
              </a:lnSpc>
            </a:pPr>
            <a:r>
              <a:rPr lang="tr-TR" altLang="tr-TR" sz="2400" b="1" dirty="0">
                <a:solidFill>
                  <a:prstClr val="black"/>
                </a:solidFill>
                <a:latin typeface="Garamond" panose="02020404030301010803"/>
              </a:rPr>
              <a:t>Ürünün döndürülmesi yada </a:t>
            </a:r>
          </a:p>
          <a:p>
            <a:pPr algn="ctr" defTabSz="457200" eaLnBrk="1" hangingPunct="1">
              <a:lnSpc>
                <a:spcPct val="110000"/>
              </a:lnSpc>
            </a:pPr>
            <a:r>
              <a:rPr lang="tr-TR" altLang="tr-TR" sz="2400" b="1" dirty="0">
                <a:solidFill>
                  <a:prstClr val="black"/>
                </a:solidFill>
                <a:latin typeface="Garamond" panose="02020404030301010803"/>
              </a:rPr>
              <a:t>karıştırılması gerekmez. Koku </a:t>
            </a:r>
          </a:p>
          <a:p>
            <a:pPr algn="ctr" defTabSz="457200" eaLnBrk="1" hangingPunct="1">
              <a:lnSpc>
                <a:spcPct val="110000"/>
              </a:lnSpc>
            </a:pPr>
            <a:r>
              <a:rPr lang="tr-TR" altLang="tr-TR" sz="2400" b="1" dirty="0">
                <a:solidFill>
                  <a:prstClr val="black"/>
                </a:solidFill>
                <a:latin typeface="Garamond" panose="02020404030301010803"/>
              </a:rPr>
              <a:t>karışması olmadığından farklı </a:t>
            </a:r>
          </a:p>
          <a:p>
            <a:pPr algn="ctr" defTabSz="457200" eaLnBrk="1" hangingPunct="1">
              <a:lnSpc>
                <a:spcPct val="110000"/>
              </a:lnSpc>
            </a:pPr>
            <a:r>
              <a:rPr lang="tr-TR" altLang="tr-TR" sz="2400" b="1" dirty="0">
                <a:solidFill>
                  <a:prstClr val="black"/>
                </a:solidFill>
                <a:latin typeface="Garamond" panose="02020404030301010803"/>
              </a:rPr>
              <a:t>gıdalar aynı anda pişirilebilir.</a:t>
            </a:r>
          </a:p>
        </p:txBody>
      </p:sp>
      <p:pic>
        <p:nvPicPr>
          <p:cNvPr id="686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6" y="4625289"/>
            <a:ext cx="14763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1576" y="4322954"/>
            <a:ext cx="15049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9026" y="2434586"/>
            <a:ext cx="38163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212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109570" name="Rectangle 2"/>
          <p:cNvSpPr>
            <a:spLocks noGrp="1" noChangeArrowheads="1"/>
          </p:cNvSpPr>
          <p:nvPr>
            <p:ph type="title"/>
          </p:nvPr>
        </p:nvSpPr>
        <p:spPr>
          <a:xfrm>
            <a:off x="7165075" y="579205"/>
            <a:ext cx="4449170" cy="1303867"/>
          </a:xfrm>
          <a:solidFill>
            <a:srgbClr val="808000"/>
          </a:solidFill>
        </p:spPr>
        <p:txBody>
          <a:bodyPr>
            <a:normAutofit/>
          </a:bodyPr>
          <a:lstStyle/>
          <a:p>
            <a:pPr eaLnBrk="1" hangingPunct="1">
              <a:defRPr/>
            </a:pPr>
            <a:r>
              <a:rPr lang="tr-TR" altLang="tr-TR" b="1" smtClean="0">
                <a:solidFill>
                  <a:srgbClr val="FFCC00"/>
                </a:solidFill>
                <a:effectLst>
                  <a:outerShdw blurRad="38100" dist="38100" dir="2700000" algn="tl">
                    <a:srgbClr val="000000"/>
                  </a:outerShdw>
                </a:effectLst>
              </a:rPr>
              <a:t>Pişirme Bölümü</a:t>
            </a:r>
          </a:p>
        </p:txBody>
      </p:sp>
      <p:sp>
        <p:nvSpPr>
          <p:cNvPr id="69636" name="Rectangle 3"/>
          <p:cNvSpPr>
            <a:spLocks noGrp="1" noChangeArrowheads="1"/>
          </p:cNvSpPr>
          <p:nvPr>
            <p:ph type="body" idx="1"/>
          </p:nvPr>
        </p:nvSpPr>
        <p:spPr>
          <a:xfrm>
            <a:off x="479947" y="430724"/>
            <a:ext cx="6030035" cy="715688"/>
          </a:xfrm>
          <a:solidFill>
            <a:srgbClr val="FFCC00"/>
          </a:solidFill>
        </p:spPr>
        <p:txBody>
          <a:bodyPr>
            <a:normAutofit/>
          </a:bodyPr>
          <a:lstStyle/>
          <a:p>
            <a:pPr eaLnBrk="1" hangingPunct="1"/>
            <a:r>
              <a:rPr lang="tr-TR" altLang="tr-TR" sz="2800" b="1" dirty="0" smtClean="0">
                <a:solidFill>
                  <a:schemeClr val="tx1"/>
                </a:solidFill>
              </a:rPr>
              <a:t>Pizza fırınları</a:t>
            </a:r>
          </a:p>
        </p:txBody>
      </p:sp>
      <p:sp>
        <p:nvSpPr>
          <p:cNvPr id="69637" name="Rectangle 4"/>
          <p:cNvSpPr>
            <a:spLocks noChangeArrowheads="1"/>
          </p:cNvSpPr>
          <p:nvPr/>
        </p:nvSpPr>
        <p:spPr bwMode="auto">
          <a:xfrm>
            <a:off x="479947" y="1050707"/>
            <a:ext cx="6030035" cy="5322797"/>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hangingPunct="1">
              <a:lnSpc>
                <a:spcPct val="150000"/>
              </a:lnSpc>
            </a:pPr>
            <a:r>
              <a:rPr lang="tr-TR" altLang="tr-TR" sz="2400" b="1" dirty="0" err="1" smtClean="0">
                <a:solidFill>
                  <a:prstClr val="black"/>
                </a:solidFill>
                <a:latin typeface="Garamond" panose="02020404030301010803"/>
              </a:rPr>
              <a:t>Mekaniksel</a:t>
            </a:r>
            <a:r>
              <a:rPr lang="tr-TR" altLang="tr-TR" sz="2400" b="1" dirty="0" smtClean="0">
                <a:solidFill>
                  <a:prstClr val="black"/>
                </a:solidFill>
                <a:latin typeface="Garamond" panose="02020404030301010803"/>
              </a:rPr>
              <a:t> pizza fırınları yiyecekleri </a:t>
            </a:r>
          </a:p>
          <a:p>
            <a:pPr algn="ctr" defTabSz="457200" eaLnBrk="1" hangingPunct="1">
              <a:lnSpc>
                <a:spcPct val="150000"/>
              </a:lnSpc>
            </a:pPr>
            <a:r>
              <a:rPr lang="tr-TR" altLang="tr-TR" sz="2400" b="1" dirty="0" smtClean="0">
                <a:solidFill>
                  <a:prstClr val="black"/>
                </a:solidFill>
                <a:latin typeface="Garamond" panose="02020404030301010803"/>
              </a:rPr>
              <a:t>hareket ettiren yardımcı </a:t>
            </a:r>
          </a:p>
          <a:p>
            <a:pPr algn="ctr" defTabSz="457200" eaLnBrk="1" hangingPunct="1">
              <a:lnSpc>
                <a:spcPct val="150000"/>
              </a:lnSpc>
            </a:pPr>
            <a:r>
              <a:rPr lang="tr-TR" altLang="tr-TR" sz="2400" b="1" dirty="0" smtClean="0">
                <a:solidFill>
                  <a:prstClr val="black"/>
                </a:solidFill>
                <a:latin typeface="Garamond" panose="02020404030301010803"/>
              </a:rPr>
              <a:t>parçaları ve geniş kapasiteleri </a:t>
            </a:r>
          </a:p>
          <a:p>
            <a:pPr algn="ctr" defTabSz="457200" eaLnBrk="1" hangingPunct="1">
              <a:lnSpc>
                <a:spcPct val="150000"/>
              </a:lnSpc>
            </a:pPr>
            <a:r>
              <a:rPr lang="tr-TR" altLang="tr-TR" sz="2400" b="1" dirty="0" smtClean="0">
                <a:solidFill>
                  <a:prstClr val="black"/>
                </a:solidFill>
                <a:latin typeface="Garamond" panose="02020404030301010803"/>
              </a:rPr>
              <a:t>dışında diğer fırınlara benzerler. </a:t>
            </a:r>
          </a:p>
          <a:p>
            <a:pPr algn="ctr" defTabSz="457200" eaLnBrk="1" hangingPunct="1">
              <a:lnSpc>
                <a:spcPct val="150000"/>
              </a:lnSpc>
            </a:pPr>
            <a:r>
              <a:rPr lang="tr-TR" altLang="tr-TR" sz="2400" b="1" dirty="0" smtClean="0">
                <a:solidFill>
                  <a:prstClr val="black"/>
                </a:solidFill>
                <a:latin typeface="Garamond" panose="02020404030301010803"/>
              </a:rPr>
              <a:t>Tepsilerin hareket etmesi </a:t>
            </a:r>
          </a:p>
          <a:p>
            <a:pPr algn="ctr" defTabSz="457200" eaLnBrk="1" hangingPunct="1">
              <a:lnSpc>
                <a:spcPct val="150000"/>
              </a:lnSpc>
            </a:pPr>
            <a:r>
              <a:rPr lang="tr-TR" altLang="tr-TR" sz="2400" b="1" dirty="0" smtClean="0">
                <a:solidFill>
                  <a:prstClr val="black"/>
                </a:solidFill>
                <a:latin typeface="Garamond" panose="02020404030301010803"/>
              </a:rPr>
              <a:t>besinlerin pişmesini kolaylaştırır </a:t>
            </a:r>
          </a:p>
          <a:p>
            <a:pPr algn="ctr" defTabSz="457200" eaLnBrk="1" hangingPunct="1">
              <a:lnSpc>
                <a:spcPct val="150000"/>
              </a:lnSpc>
            </a:pPr>
            <a:r>
              <a:rPr lang="tr-TR" altLang="tr-TR" sz="2400" b="1" dirty="0" smtClean="0">
                <a:solidFill>
                  <a:prstClr val="black"/>
                </a:solidFill>
                <a:latin typeface="Garamond" panose="02020404030301010803"/>
              </a:rPr>
              <a:t>ve konveksiyon fırınlarda hava </a:t>
            </a:r>
          </a:p>
          <a:p>
            <a:pPr algn="ctr" defTabSz="457200" eaLnBrk="1" hangingPunct="1">
              <a:lnSpc>
                <a:spcPct val="150000"/>
              </a:lnSpc>
            </a:pPr>
            <a:r>
              <a:rPr lang="tr-TR" altLang="tr-TR" sz="2400" b="1" dirty="0" smtClean="0">
                <a:solidFill>
                  <a:prstClr val="black"/>
                </a:solidFill>
                <a:latin typeface="Garamond" panose="02020404030301010803"/>
              </a:rPr>
              <a:t>akımının faydasını sağlar. </a:t>
            </a:r>
          </a:p>
          <a:p>
            <a:pPr algn="ctr" defTabSz="457200" eaLnBrk="1" hangingPunct="1">
              <a:lnSpc>
                <a:spcPct val="150000"/>
              </a:lnSpc>
            </a:pPr>
            <a:r>
              <a:rPr lang="tr-TR" altLang="tr-TR" sz="2400" b="1" dirty="0" smtClean="0">
                <a:solidFill>
                  <a:prstClr val="black"/>
                </a:solidFill>
                <a:latin typeface="Garamond" panose="02020404030301010803"/>
              </a:rPr>
              <a:t>Elektrik veya gazla çalışabilen </a:t>
            </a:r>
          </a:p>
          <a:p>
            <a:pPr algn="ctr" defTabSz="457200" eaLnBrk="1" hangingPunct="1">
              <a:lnSpc>
                <a:spcPct val="150000"/>
              </a:lnSpc>
            </a:pPr>
            <a:r>
              <a:rPr lang="tr-TR" altLang="tr-TR" sz="2400" b="1" dirty="0" smtClean="0">
                <a:solidFill>
                  <a:prstClr val="black"/>
                </a:solidFill>
                <a:latin typeface="Garamond" panose="02020404030301010803"/>
              </a:rPr>
              <a:t>bu fırınların değişik tipleri mevcuttur.</a:t>
            </a:r>
            <a:endParaRPr lang="tr-TR" altLang="tr-TR" sz="2400" b="1" dirty="0">
              <a:solidFill>
                <a:prstClr val="black"/>
              </a:solidFill>
              <a:latin typeface="Garamond" panose="02020404030301010803"/>
            </a:endParaRPr>
          </a:p>
        </p:txBody>
      </p:sp>
      <p:pic>
        <p:nvPicPr>
          <p:cNvPr id="6963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7257" y="2470245"/>
            <a:ext cx="3303588" cy="378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611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111618" name="Rectangle 2"/>
          <p:cNvSpPr>
            <a:spLocks noGrp="1" noChangeArrowheads="1"/>
          </p:cNvSpPr>
          <p:nvPr>
            <p:ph type="title"/>
          </p:nvPr>
        </p:nvSpPr>
        <p:spPr>
          <a:xfrm>
            <a:off x="6562661" y="539815"/>
            <a:ext cx="5213445" cy="1303867"/>
          </a:xfrm>
          <a:solidFill>
            <a:srgbClr val="808000"/>
          </a:solidFill>
        </p:spPr>
        <p:txBody>
          <a:bodyPr/>
          <a:lstStyle/>
          <a:p>
            <a:pPr eaLnBrk="1" hangingPunct="1">
              <a:defRPr/>
            </a:pPr>
            <a:r>
              <a:rPr lang="tr-TR" altLang="tr-TR" b="1" dirty="0" smtClean="0">
                <a:solidFill>
                  <a:srgbClr val="FFCC00"/>
                </a:solidFill>
                <a:effectLst>
                  <a:outerShdw blurRad="38100" dist="38100" dir="2700000" algn="tl">
                    <a:srgbClr val="000000"/>
                  </a:outerShdw>
                </a:effectLst>
              </a:rPr>
              <a:t>Pişirme Bölümü</a:t>
            </a:r>
          </a:p>
        </p:txBody>
      </p:sp>
      <p:sp>
        <p:nvSpPr>
          <p:cNvPr id="70660" name="Rectangle 3"/>
          <p:cNvSpPr>
            <a:spLocks noGrp="1" noChangeArrowheads="1"/>
          </p:cNvSpPr>
          <p:nvPr>
            <p:ph type="body" idx="1"/>
          </p:nvPr>
        </p:nvSpPr>
        <p:spPr>
          <a:xfrm>
            <a:off x="477410" y="476493"/>
            <a:ext cx="5732321" cy="604838"/>
          </a:xfrm>
          <a:solidFill>
            <a:srgbClr val="FFCC00"/>
          </a:solidFill>
        </p:spPr>
        <p:txBody>
          <a:bodyPr/>
          <a:lstStyle/>
          <a:p>
            <a:pPr eaLnBrk="1" hangingPunct="1"/>
            <a:r>
              <a:rPr lang="tr-TR" altLang="tr-TR" b="1" dirty="0" smtClean="0">
                <a:solidFill>
                  <a:schemeClr val="tx1"/>
                </a:solidFill>
              </a:rPr>
              <a:t>Mikrodalga fırınlar</a:t>
            </a:r>
          </a:p>
        </p:txBody>
      </p:sp>
      <p:sp>
        <p:nvSpPr>
          <p:cNvPr id="70661" name="Rectangle 4"/>
          <p:cNvSpPr>
            <a:spLocks noChangeArrowheads="1"/>
          </p:cNvSpPr>
          <p:nvPr/>
        </p:nvSpPr>
        <p:spPr bwMode="auto">
          <a:xfrm>
            <a:off x="514530" y="1081331"/>
            <a:ext cx="5695201" cy="5264878"/>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hangingPunct="1">
              <a:spcBef>
                <a:spcPct val="30000"/>
              </a:spcBef>
            </a:pPr>
            <a:r>
              <a:rPr lang="tr-TR" altLang="tr-TR" sz="2000" b="1" dirty="0">
                <a:solidFill>
                  <a:prstClr val="black"/>
                </a:solidFill>
                <a:latin typeface="Garamond" panose="02020404030301010803"/>
              </a:rPr>
              <a:t>Fırın içindeki besinler radyasyon</a:t>
            </a:r>
          </a:p>
          <a:p>
            <a:pPr algn="ctr" defTabSz="457200" eaLnBrk="1" hangingPunct="1">
              <a:spcBef>
                <a:spcPct val="30000"/>
              </a:spcBef>
            </a:pPr>
            <a:r>
              <a:rPr lang="tr-TR" altLang="tr-TR" sz="2000" b="1" dirty="0">
                <a:solidFill>
                  <a:prstClr val="black"/>
                </a:solidFill>
                <a:latin typeface="Garamond" panose="02020404030301010803"/>
              </a:rPr>
              <a:t>enerjisi ile pişirilirler. Mikrodalga  </a:t>
            </a:r>
          </a:p>
          <a:p>
            <a:pPr algn="ctr" defTabSz="457200" eaLnBrk="1" hangingPunct="1">
              <a:spcBef>
                <a:spcPct val="30000"/>
              </a:spcBef>
            </a:pPr>
            <a:r>
              <a:rPr lang="tr-TR" altLang="tr-TR" sz="2000" b="1" dirty="0">
                <a:solidFill>
                  <a:prstClr val="black"/>
                </a:solidFill>
                <a:latin typeface="Garamond" panose="02020404030301010803"/>
              </a:rPr>
              <a:t>fırınlar çok kısa elektromanyetik </a:t>
            </a:r>
          </a:p>
          <a:p>
            <a:pPr algn="ctr" defTabSz="457200" eaLnBrk="1" hangingPunct="1">
              <a:spcBef>
                <a:spcPct val="30000"/>
              </a:spcBef>
            </a:pPr>
            <a:r>
              <a:rPr lang="tr-TR" altLang="tr-TR" sz="2000" b="1" dirty="0">
                <a:solidFill>
                  <a:prstClr val="black"/>
                </a:solidFill>
                <a:latin typeface="Garamond" panose="02020404030301010803"/>
              </a:rPr>
              <a:t>dalgalar ile çalışırlar. Dalgalar, </a:t>
            </a:r>
            <a:endParaRPr lang="tr-TR" altLang="tr-TR" sz="2000" b="1" dirty="0" smtClean="0">
              <a:solidFill>
                <a:prstClr val="black"/>
              </a:solidFill>
              <a:latin typeface="Garamond" panose="02020404030301010803"/>
            </a:endParaRPr>
          </a:p>
          <a:p>
            <a:pPr algn="ctr" defTabSz="457200" eaLnBrk="1" hangingPunct="1">
              <a:spcBef>
                <a:spcPct val="30000"/>
              </a:spcBef>
            </a:pPr>
            <a:r>
              <a:rPr lang="tr-TR" altLang="tr-TR" sz="2000" b="1" dirty="0" smtClean="0">
                <a:solidFill>
                  <a:prstClr val="black"/>
                </a:solidFill>
                <a:latin typeface="Garamond" panose="02020404030301010803"/>
              </a:rPr>
              <a:t>gıda ile temasa geçer ve ısı </a:t>
            </a:r>
          </a:p>
          <a:p>
            <a:pPr algn="ctr" defTabSz="457200" eaLnBrk="1" hangingPunct="1">
              <a:spcBef>
                <a:spcPct val="30000"/>
              </a:spcBef>
            </a:pPr>
            <a:r>
              <a:rPr lang="tr-TR" altLang="tr-TR" sz="2000" b="1" dirty="0" smtClean="0">
                <a:solidFill>
                  <a:prstClr val="black"/>
                </a:solidFill>
                <a:latin typeface="Garamond" panose="02020404030301010803"/>
              </a:rPr>
              <a:t>enerjisine dönüşürler. Bu fırınlar, </a:t>
            </a:r>
          </a:p>
          <a:p>
            <a:pPr algn="ctr" defTabSz="457200" eaLnBrk="1" hangingPunct="1">
              <a:spcBef>
                <a:spcPct val="30000"/>
              </a:spcBef>
            </a:pPr>
            <a:r>
              <a:rPr lang="tr-TR" altLang="tr-TR" sz="2000" b="1" dirty="0" smtClean="0">
                <a:solidFill>
                  <a:prstClr val="black"/>
                </a:solidFill>
                <a:latin typeface="Garamond" panose="02020404030301010803"/>
              </a:rPr>
              <a:t>küçük miktarlardaki ordövrlerin </a:t>
            </a:r>
          </a:p>
          <a:p>
            <a:pPr algn="ctr" defTabSz="457200" eaLnBrk="1" hangingPunct="1">
              <a:spcBef>
                <a:spcPct val="30000"/>
              </a:spcBef>
            </a:pPr>
            <a:r>
              <a:rPr lang="tr-TR" altLang="tr-TR" sz="2000" b="1" dirty="0" smtClean="0">
                <a:solidFill>
                  <a:prstClr val="black"/>
                </a:solidFill>
                <a:latin typeface="Garamond" panose="02020404030301010803"/>
              </a:rPr>
              <a:t>ısıtılması</a:t>
            </a:r>
            <a:r>
              <a:rPr lang="tr-TR" altLang="tr-TR" sz="2000" b="1" dirty="0">
                <a:solidFill>
                  <a:prstClr val="black"/>
                </a:solidFill>
                <a:latin typeface="Garamond" panose="02020404030301010803"/>
              </a:rPr>
              <a:t>, donmuş yiyeceklerin </a:t>
            </a:r>
          </a:p>
          <a:p>
            <a:pPr algn="ctr" defTabSz="457200" eaLnBrk="1" hangingPunct="1">
              <a:spcBef>
                <a:spcPct val="30000"/>
              </a:spcBef>
            </a:pPr>
            <a:r>
              <a:rPr lang="tr-TR" altLang="tr-TR" sz="2000" b="1" dirty="0">
                <a:solidFill>
                  <a:prstClr val="black"/>
                </a:solidFill>
                <a:latin typeface="Garamond" panose="02020404030301010803"/>
              </a:rPr>
              <a:t>çözdürülmesi ve iki adet yemek </a:t>
            </a:r>
          </a:p>
          <a:p>
            <a:pPr algn="ctr" defTabSz="457200" eaLnBrk="1" hangingPunct="1">
              <a:spcBef>
                <a:spcPct val="30000"/>
              </a:spcBef>
            </a:pPr>
            <a:r>
              <a:rPr lang="tr-TR" altLang="tr-TR" sz="2000" b="1" dirty="0">
                <a:solidFill>
                  <a:prstClr val="black"/>
                </a:solidFill>
                <a:latin typeface="Garamond" panose="02020404030301010803"/>
              </a:rPr>
              <a:t>tabağındaki yemeğin  ısıtılmasında </a:t>
            </a:r>
          </a:p>
          <a:p>
            <a:pPr algn="ctr" defTabSz="457200" eaLnBrk="1" hangingPunct="1">
              <a:spcBef>
                <a:spcPct val="30000"/>
              </a:spcBef>
            </a:pPr>
            <a:r>
              <a:rPr lang="tr-TR" altLang="tr-TR" sz="2000" b="1" dirty="0">
                <a:solidFill>
                  <a:prstClr val="black"/>
                </a:solidFill>
                <a:latin typeface="Garamond" panose="02020404030301010803"/>
              </a:rPr>
              <a:t>uygun kullanıma sahiptir. </a:t>
            </a:r>
          </a:p>
          <a:p>
            <a:pPr algn="ctr" defTabSz="457200" eaLnBrk="1" hangingPunct="1">
              <a:spcBef>
                <a:spcPct val="30000"/>
              </a:spcBef>
            </a:pPr>
            <a:r>
              <a:rPr lang="tr-TR" altLang="tr-TR" sz="2000" b="1" dirty="0">
                <a:solidFill>
                  <a:prstClr val="black"/>
                </a:solidFill>
                <a:latin typeface="Garamond" panose="02020404030301010803"/>
              </a:rPr>
              <a:t>Fakat birçoğu besin üzerinde istenen</a:t>
            </a:r>
          </a:p>
          <a:p>
            <a:pPr algn="ctr" defTabSz="457200" eaLnBrk="1" hangingPunct="1">
              <a:spcBef>
                <a:spcPct val="30000"/>
              </a:spcBef>
            </a:pPr>
            <a:r>
              <a:rPr lang="tr-TR" altLang="tr-TR" sz="2000" b="1" dirty="0">
                <a:solidFill>
                  <a:prstClr val="black"/>
                </a:solidFill>
                <a:latin typeface="Garamond" panose="02020404030301010803"/>
              </a:rPr>
              <a:t>kahverengileşmeyi sağlayamaz.</a:t>
            </a:r>
          </a:p>
        </p:txBody>
      </p:sp>
      <p:pic>
        <p:nvPicPr>
          <p:cNvPr id="706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1909977"/>
            <a:ext cx="5176316" cy="176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2790" y="3806067"/>
            <a:ext cx="3017055" cy="199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211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solidFill>
            <a:srgbClr val="808000"/>
          </a:solidFill>
        </p:spPr>
        <p:txBody>
          <a:bodyPr/>
          <a:lstStyle/>
          <a:p>
            <a:pPr eaLnBrk="1" hangingPunct="1">
              <a:defRPr/>
            </a:pPr>
            <a:r>
              <a:rPr lang="tr-TR" altLang="tr-TR" b="1" dirty="0" smtClean="0">
                <a:solidFill>
                  <a:schemeClr val="tx1"/>
                </a:solidFill>
                <a:effectLst>
                  <a:outerShdw blurRad="38100" dist="38100" dir="2700000" algn="tl">
                    <a:srgbClr val="000000"/>
                  </a:outerShdw>
                </a:effectLst>
                <a:latin typeface="Garamond" panose="02020404030301010803" pitchFamily="18" charset="0"/>
              </a:rPr>
              <a:t>Pişirme Bölümü</a:t>
            </a:r>
          </a:p>
        </p:txBody>
      </p:sp>
      <p:sp>
        <p:nvSpPr>
          <p:cNvPr id="71684" name="Rectangle 3"/>
          <p:cNvSpPr>
            <a:spLocks noGrp="1" noChangeArrowheads="1"/>
          </p:cNvSpPr>
          <p:nvPr>
            <p:ph idx="1"/>
          </p:nvPr>
        </p:nvSpPr>
        <p:spPr>
          <a:xfrm>
            <a:off x="477673" y="1600200"/>
            <a:ext cx="6353340" cy="604838"/>
          </a:xfrm>
          <a:solidFill>
            <a:srgbClr val="FFCC00"/>
          </a:solidFill>
        </p:spPr>
        <p:txBody>
          <a:bodyPr>
            <a:normAutofit lnSpcReduction="10000"/>
          </a:bodyPr>
          <a:lstStyle/>
          <a:p>
            <a:pPr eaLnBrk="1" hangingPunct="1"/>
            <a:r>
              <a:rPr lang="tr-TR" altLang="tr-TR" sz="3600" b="1" dirty="0" smtClean="0">
                <a:latin typeface="Garamond" panose="02020404030301010803" pitchFamily="18" charset="0"/>
              </a:rPr>
              <a:t>Fritözler</a:t>
            </a:r>
          </a:p>
        </p:txBody>
      </p:sp>
      <p:sp>
        <p:nvSpPr>
          <p:cNvPr id="6" name="Veri Yer Tutucusu 3" hidden="1"/>
          <p:cNvSpPr>
            <a:spLocks noGrp="1"/>
          </p:cNvSpPr>
          <p:nvPr>
            <p:ph type="dt" sz="half" idx="10"/>
          </p:nvPr>
        </p:nvSpPr>
        <p:spPr/>
        <p:txBody>
          <a:bodyPr/>
          <a:lstStyle/>
          <a:p>
            <a:pPr>
              <a:defRPr/>
            </a:pPr>
            <a:r>
              <a:rPr lang="tr-TR" altLang="tr-TR">
                <a:solidFill>
                  <a:prstClr val="black"/>
                </a:solidFill>
              </a:rPr>
              <a:t>Doç. Dr. Murat BAŞ</a:t>
            </a:r>
          </a:p>
        </p:txBody>
      </p:sp>
      <p:sp>
        <p:nvSpPr>
          <p:cNvPr id="71685" name="Rectangle 4"/>
          <p:cNvSpPr>
            <a:spLocks noChangeArrowheads="1"/>
          </p:cNvSpPr>
          <p:nvPr/>
        </p:nvSpPr>
        <p:spPr bwMode="auto">
          <a:xfrm>
            <a:off x="477672" y="2349500"/>
            <a:ext cx="6353341" cy="45085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hangingPunct="1">
              <a:lnSpc>
                <a:spcPct val="110000"/>
              </a:lnSpc>
              <a:spcBef>
                <a:spcPct val="30000"/>
              </a:spcBef>
            </a:pPr>
            <a:r>
              <a:rPr lang="tr-TR" altLang="tr-TR" sz="2000" b="1" dirty="0">
                <a:solidFill>
                  <a:prstClr val="black"/>
                </a:solidFill>
                <a:latin typeface="Garamond" panose="02020404030301010803" pitchFamily="18" charset="0"/>
              </a:rPr>
              <a:t>Yiyecek-içecek işletmelerinin </a:t>
            </a:r>
          </a:p>
          <a:p>
            <a:pPr algn="ctr" defTabSz="457200" eaLnBrk="1" hangingPunct="1">
              <a:lnSpc>
                <a:spcPct val="110000"/>
              </a:lnSpc>
              <a:spcBef>
                <a:spcPct val="30000"/>
              </a:spcBef>
            </a:pPr>
            <a:r>
              <a:rPr lang="tr-TR" altLang="tr-TR" sz="2000" b="1" dirty="0">
                <a:solidFill>
                  <a:prstClr val="black"/>
                </a:solidFill>
                <a:latin typeface="Garamond" panose="02020404030301010803" pitchFamily="18" charset="0"/>
              </a:rPr>
              <a:t>vazgeçilmez ekipmanlarından biridir. </a:t>
            </a:r>
          </a:p>
          <a:p>
            <a:pPr algn="ctr" defTabSz="457200" eaLnBrk="1" hangingPunct="1">
              <a:lnSpc>
                <a:spcPct val="110000"/>
              </a:lnSpc>
              <a:spcBef>
                <a:spcPct val="30000"/>
              </a:spcBef>
            </a:pPr>
            <a:r>
              <a:rPr lang="tr-TR" altLang="tr-TR" sz="2000" b="1" dirty="0">
                <a:solidFill>
                  <a:prstClr val="black"/>
                </a:solidFill>
                <a:latin typeface="Garamond" panose="02020404030301010803" pitchFamily="18" charset="0"/>
              </a:rPr>
              <a:t>Piyasada mevcut, derin yağda</a:t>
            </a:r>
          </a:p>
          <a:p>
            <a:pPr algn="ctr" defTabSz="457200" eaLnBrk="1" hangingPunct="1">
              <a:lnSpc>
                <a:spcPct val="110000"/>
              </a:lnSpc>
              <a:spcBef>
                <a:spcPct val="30000"/>
              </a:spcBef>
            </a:pPr>
            <a:r>
              <a:rPr lang="tr-TR" altLang="tr-TR" sz="2000" b="1" dirty="0">
                <a:solidFill>
                  <a:prstClr val="black"/>
                </a:solidFill>
                <a:latin typeface="Garamond" panose="02020404030301010803" pitchFamily="18" charset="0"/>
              </a:rPr>
              <a:t>kızartıcıların birçok farklı </a:t>
            </a:r>
          </a:p>
          <a:p>
            <a:pPr algn="ctr" defTabSz="457200" eaLnBrk="1" hangingPunct="1">
              <a:lnSpc>
                <a:spcPct val="110000"/>
              </a:lnSpc>
              <a:spcBef>
                <a:spcPct val="30000"/>
              </a:spcBef>
            </a:pPr>
            <a:r>
              <a:rPr lang="tr-TR" altLang="tr-TR" sz="2000" b="1" dirty="0">
                <a:solidFill>
                  <a:prstClr val="black"/>
                </a:solidFill>
                <a:latin typeface="Garamond" panose="02020404030301010803" pitchFamily="18" charset="0"/>
              </a:rPr>
              <a:t>tipi vardır. Bu kapsamda, </a:t>
            </a:r>
          </a:p>
          <a:p>
            <a:pPr algn="ctr" defTabSz="457200" eaLnBrk="1" hangingPunct="1">
              <a:lnSpc>
                <a:spcPct val="110000"/>
              </a:lnSpc>
              <a:spcBef>
                <a:spcPct val="30000"/>
              </a:spcBef>
            </a:pPr>
            <a:r>
              <a:rPr lang="tr-TR" altLang="tr-TR" sz="2000" b="1" dirty="0">
                <a:solidFill>
                  <a:prstClr val="black"/>
                </a:solidFill>
                <a:latin typeface="Garamond" panose="02020404030301010803" pitchFamily="18" charset="0"/>
              </a:rPr>
              <a:t>kızarmış besinlerin kalitesini </a:t>
            </a:r>
          </a:p>
          <a:p>
            <a:pPr algn="ctr" defTabSz="457200" eaLnBrk="1" hangingPunct="1">
              <a:lnSpc>
                <a:spcPct val="110000"/>
              </a:lnSpc>
              <a:spcBef>
                <a:spcPct val="30000"/>
              </a:spcBef>
            </a:pPr>
            <a:r>
              <a:rPr lang="tr-TR" altLang="tr-TR" sz="2000" b="1" dirty="0">
                <a:solidFill>
                  <a:prstClr val="black"/>
                </a:solidFill>
                <a:latin typeface="Garamond" panose="02020404030301010803" pitchFamily="18" charset="0"/>
              </a:rPr>
              <a:t>düzelten ve pişirme zamanını </a:t>
            </a:r>
          </a:p>
          <a:p>
            <a:pPr algn="ctr" defTabSz="457200" eaLnBrk="1" hangingPunct="1">
              <a:lnSpc>
                <a:spcPct val="110000"/>
              </a:lnSpc>
              <a:spcBef>
                <a:spcPct val="30000"/>
              </a:spcBef>
            </a:pPr>
            <a:r>
              <a:rPr lang="tr-TR" altLang="tr-TR" sz="2000" b="1" dirty="0">
                <a:solidFill>
                  <a:prstClr val="black"/>
                </a:solidFill>
                <a:latin typeface="Garamond" panose="02020404030301010803" pitchFamily="18" charset="0"/>
              </a:rPr>
              <a:t>azaltan basınçlı kızartıcılar</a:t>
            </a:r>
          </a:p>
          <a:p>
            <a:pPr algn="ctr" defTabSz="457200" eaLnBrk="1" hangingPunct="1">
              <a:lnSpc>
                <a:spcPct val="110000"/>
              </a:lnSpc>
              <a:spcBef>
                <a:spcPct val="30000"/>
              </a:spcBef>
            </a:pPr>
            <a:r>
              <a:rPr lang="tr-TR" altLang="tr-TR" sz="2000" b="1" dirty="0">
                <a:solidFill>
                  <a:prstClr val="black"/>
                </a:solidFill>
                <a:latin typeface="Garamond" panose="02020404030301010803" pitchFamily="18" charset="0"/>
              </a:rPr>
              <a:t> mevcuttur. Kızartıcılarda sifon </a:t>
            </a:r>
          </a:p>
          <a:p>
            <a:pPr algn="ctr" defTabSz="457200" eaLnBrk="1" hangingPunct="1">
              <a:lnSpc>
                <a:spcPct val="110000"/>
              </a:lnSpc>
              <a:spcBef>
                <a:spcPct val="30000"/>
              </a:spcBef>
            </a:pPr>
            <a:r>
              <a:rPr lang="tr-TR" altLang="tr-TR" sz="2000" b="1" dirty="0">
                <a:solidFill>
                  <a:prstClr val="black"/>
                </a:solidFill>
                <a:latin typeface="Garamond" panose="02020404030301010803" pitchFamily="18" charset="0"/>
              </a:rPr>
              <a:t>ve diğer temizlenebilir parçaların </a:t>
            </a:r>
          </a:p>
          <a:p>
            <a:pPr algn="ctr" defTabSz="457200" eaLnBrk="1" hangingPunct="1">
              <a:lnSpc>
                <a:spcPct val="110000"/>
              </a:lnSpc>
              <a:spcBef>
                <a:spcPct val="30000"/>
              </a:spcBef>
            </a:pPr>
            <a:r>
              <a:rPr lang="tr-TR" altLang="tr-TR" sz="2000" b="1" dirty="0">
                <a:solidFill>
                  <a:prstClr val="black"/>
                </a:solidFill>
                <a:latin typeface="Garamond" panose="02020404030301010803" pitchFamily="18" charset="0"/>
              </a:rPr>
              <a:t>niteliği iyi planlanmış olmalıdır. </a:t>
            </a:r>
          </a:p>
        </p:txBody>
      </p:sp>
      <p:pic>
        <p:nvPicPr>
          <p:cNvPr id="71686" name="Picture 7" descr="fritoz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1013" y="2349500"/>
            <a:ext cx="30099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802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solidFill>
            <a:srgbClr val="808000"/>
          </a:solidFill>
        </p:spPr>
        <p:txBody>
          <a:bodyPr/>
          <a:lstStyle/>
          <a:p>
            <a:pPr eaLnBrk="1" hangingPunct="1">
              <a:defRPr/>
            </a:pPr>
            <a:r>
              <a:rPr lang="tr-TR" altLang="tr-TR" sz="4800" b="1" dirty="0" smtClean="0">
                <a:solidFill>
                  <a:schemeClr val="tx1"/>
                </a:solidFill>
                <a:effectLst>
                  <a:outerShdw blurRad="38100" dist="38100" dir="2700000" algn="tl">
                    <a:srgbClr val="000000"/>
                  </a:outerShdw>
                </a:effectLst>
                <a:latin typeface="Garamond" panose="02020404030301010803" pitchFamily="18" charset="0"/>
              </a:rPr>
              <a:t>Pişirme Bölümü</a:t>
            </a:r>
          </a:p>
        </p:txBody>
      </p:sp>
      <p:sp>
        <p:nvSpPr>
          <p:cNvPr id="73732" name="Rectangle 3"/>
          <p:cNvSpPr>
            <a:spLocks noGrp="1" noChangeArrowheads="1"/>
          </p:cNvSpPr>
          <p:nvPr>
            <p:ph idx="1"/>
          </p:nvPr>
        </p:nvSpPr>
        <p:spPr>
          <a:xfrm>
            <a:off x="1189630" y="1581150"/>
            <a:ext cx="4762500" cy="604838"/>
          </a:xfrm>
          <a:solidFill>
            <a:srgbClr val="FFCC00"/>
          </a:solidFill>
        </p:spPr>
        <p:txBody>
          <a:bodyPr/>
          <a:lstStyle/>
          <a:p>
            <a:pPr eaLnBrk="1" hangingPunct="1"/>
            <a:r>
              <a:rPr lang="tr-TR" altLang="tr-TR" b="1" dirty="0">
                <a:latin typeface="Garamond" panose="02020404030301010803" pitchFamily="18" charset="0"/>
              </a:rPr>
              <a:t>Izgara ve </a:t>
            </a:r>
            <a:r>
              <a:rPr lang="tr-TR" altLang="tr-TR" b="1" dirty="0" err="1">
                <a:latin typeface="Garamond" panose="02020404030301010803" pitchFamily="18" charset="0"/>
              </a:rPr>
              <a:t>salamanderler</a:t>
            </a:r>
            <a:endParaRPr lang="tr-TR" altLang="tr-TR" b="1" dirty="0">
              <a:latin typeface="Garamond" panose="02020404030301010803" pitchFamily="18" charset="0"/>
            </a:endParaRPr>
          </a:p>
        </p:txBody>
      </p:sp>
      <p:sp>
        <p:nvSpPr>
          <p:cNvPr id="7" name="Veri Yer Tutucusu 3" hidden="1"/>
          <p:cNvSpPr>
            <a:spLocks noGrp="1"/>
          </p:cNvSpPr>
          <p:nvPr>
            <p:ph type="dt" sz="half" idx="10"/>
          </p:nvPr>
        </p:nvSpPr>
        <p:spPr/>
        <p:txBody>
          <a:bodyPr/>
          <a:lstStyle/>
          <a:p>
            <a:pPr>
              <a:defRPr/>
            </a:pPr>
            <a:r>
              <a:rPr lang="tr-TR" altLang="tr-TR">
                <a:solidFill>
                  <a:prstClr val="black"/>
                </a:solidFill>
              </a:rPr>
              <a:t>Doç. Dr. Murat BAŞ</a:t>
            </a:r>
          </a:p>
        </p:txBody>
      </p:sp>
      <p:sp>
        <p:nvSpPr>
          <p:cNvPr id="73733" name="Rectangle 4"/>
          <p:cNvSpPr>
            <a:spLocks noChangeArrowheads="1"/>
          </p:cNvSpPr>
          <p:nvPr/>
        </p:nvSpPr>
        <p:spPr bwMode="auto">
          <a:xfrm>
            <a:off x="436728" y="2349500"/>
            <a:ext cx="5803735" cy="45085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hangingPunct="1">
              <a:lnSpc>
                <a:spcPct val="110000"/>
              </a:lnSpc>
            </a:pPr>
            <a:r>
              <a:rPr lang="tr-TR" altLang="tr-TR" sz="2000" b="1" dirty="0">
                <a:solidFill>
                  <a:prstClr val="black"/>
                </a:solidFill>
                <a:latin typeface="Garamond" panose="02020404030301010803" pitchFamily="18" charset="0"/>
              </a:rPr>
              <a:t>Izgaralar, özel lezzet verme </a:t>
            </a:r>
          </a:p>
          <a:p>
            <a:pPr algn="ctr" defTabSz="457200" eaLnBrk="1" hangingPunct="1">
              <a:lnSpc>
                <a:spcPct val="110000"/>
              </a:lnSpc>
            </a:pPr>
            <a:r>
              <a:rPr lang="tr-TR" altLang="tr-TR" sz="2000" b="1" dirty="0">
                <a:solidFill>
                  <a:prstClr val="black"/>
                </a:solidFill>
                <a:latin typeface="Garamond" panose="02020404030301010803" pitchFamily="18" charset="0"/>
              </a:rPr>
              <a:t>ve kuru ısıda pişirme işlemlerinde</a:t>
            </a:r>
          </a:p>
          <a:p>
            <a:pPr algn="ctr" defTabSz="457200" eaLnBrk="1" hangingPunct="1">
              <a:lnSpc>
                <a:spcPct val="110000"/>
              </a:lnSpc>
            </a:pPr>
            <a:r>
              <a:rPr lang="tr-TR" altLang="tr-TR" sz="2000" b="1" dirty="0">
                <a:solidFill>
                  <a:prstClr val="black"/>
                </a:solidFill>
                <a:latin typeface="Garamond" panose="02020404030301010803" pitchFamily="18" charset="0"/>
              </a:rPr>
              <a:t> kullanılır. Isının kaynağı elektrik, </a:t>
            </a:r>
          </a:p>
          <a:p>
            <a:pPr algn="ctr" defTabSz="457200" eaLnBrk="1" hangingPunct="1">
              <a:lnSpc>
                <a:spcPct val="110000"/>
              </a:lnSpc>
            </a:pPr>
            <a:r>
              <a:rPr lang="tr-TR" altLang="tr-TR" sz="2000" b="1" dirty="0">
                <a:solidFill>
                  <a:prstClr val="black"/>
                </a:solidFill>
                <a:latin typeface="Garamond" panose="02020404030301010803" pitchFamily="18" charset="0"/>
              </a:rPr>
              <a:t>gaz veya </a:t>
            </a:r>
            <a:r>
              <a:rPr lang="tr-TR" altLang="tr-TR" sz="2000" b="1" dirty="0" err="1">
                <a:solidFill>
                  <a:prstClr val="black"/>
                </a:solidFill>
                <a:latin typeface="Garamond" panose="02020404030301010803" pitchFamily="18" charset="0"/>
              </a:rPr>
              <a:t>infrarüj</a:t>
            </a:r>
            <a:r>
              <a:rPr lang="tr-TR" altLang="tr-TR" sz="2000" b="1" dirty="0">
                <a:solidFill>
                  <a:prstClr val="black"/>
                </a:solidFill>
                <a:latin typeface="Garamond" panose="02020404030301010803" pitchFamily="18" charset="0"/>
              </a:rPr>
              <a:t> olabilir. Mangal </a:t>
            </a:r>
          </a:p>
          <a:p>
            <a:pPr algn="ctr" defTabSz="457200" eaLnBrk="1" hangingPunct="1">
              <a:lnSpc>
                <a:spcPct val="110000"/>
              </a:lnSpc>
            </a:pPr>
            <a:r>
              <a:rPr lang="tr-TR" altLang="tr-TR" sz="2000" b="1" dirty="0">
                <a:solidFill>
                  <a:prstClr val="black"/>
                </a:solidFill>
                <a:latin typeface="Garamond" panose="02020404030301010803" pitchFamily="18" charset="0"/>
              </a:rPr>
              <a:t>kömürü veya odun kullanılan </a:t>
            </a:r>
            <a:r>
              <a:rPr lang="tr-TR" altLang="tr-TR" sz="2000" b="1" dirty="0" err="1">
                <a:solidFill>
                  <a:prstClr val="black"/>
                </a:solidFill>
                <a:latin typeface="Garamond" panose="02020404030301010803" pitchFamily="18" charset="0"/>
              </a:rPr>
              <a:t>tipleride</a:t>
            </a:r>
            <a:endParaRPr lang="tr-TR" altLang="tr-TR" sz="2000" b="1" dirty="0">
              <a:solidFill>
                <a:prstClr val="black"/>
              </a:solidFill>
              <a:latin typeface="Garamond" panose="02020404030301010803" pitchFamily="18" charset="0"/>
            </a:endParaRPr>
          </a:p>
          <a:p>
            <a:pPr algn="ctr" defTabSz="457200" eaLnBrk="1" hangingPunct="1">
              <a:lnSpc>
                <a:spcPct val="110000"/>
              </a:lnSpc>
            </a:pPr>
            <a:r>
              <a:rPr lang="tr-TR" altLang="tr-TR" sz="2000" b="1" dirty="0">
                <a:solidFill>
                  <a:prstClr val="black"/>
                </a:solidFill>
                <a:latin typeface="Garamond" panose="02020404030301010803" pitchFamily="18" charset="0"/>
              </a:rPr>
              <a:t>mevcuttur. Etlerde tütsü </a:t>
            </a:r>
          </a:p>
          <a:p>
            <a:pPr algn="ctr" defTabSz="457200" eaLnBrk="1" hangingPunct="1">
              <a:lnSpc>
                <a:spcPct val="110000"/>
              </a:lnSpc>
            </a:pPr>
            <a:r>
              <a:rPr lang="tr-TR" altLang="tr-TR" sz="2000" b="1" dirty="0">
                <a:solidFill>
                  <a:prstClr val="black"/>
                </a:solidFill>
                <a:latin typeface="Garamond" panose="02020404030301010803" pitchFamily="18" charset="0"/>
              </a:rPr>
              <a:t>lezzeti ızgaralar ile sağlanır. </a:t>
            </a:r>
          </a:p>
          <a:p>
            <a:pPr algn="ctr" defTabSz="457200" eaLnBrk="1" hangingPunct="1">
              <a:lnSpc>
                <a:spcPct val="110000"/>
              </a:lnSpc>
            </a:pPr>
            <a:r>
              <a:rPr lang="tr-TR" altLang="tr-TR" sz="2000" b="1" dirty="0">
                <a:solidFill>
                  <a:prstClr val="black"/>
                </a:solidFill>
                <a:latin typeface="Garamond" panose="02020404030301010803" pitchFamily="18" charset="0"/>
              </a:rPr>
              <a:t>Ekipmanın temeli, yağ damlama </a:t>
            </a:r>
          </a:p>
          <a:p>
            <a:pPr algn="ctr" defTabSz="457200" eaLnBrk="1" hangingPunct="1">
              <a:lnSpc>
                <a:spcPct val="110000"/>
              </a:lnSpc>
            </a:pPr>
            <a:r>
              <a:rPr lang="tr-TR" altLang="tr-TR" sz="2000" b="1" dirty="0">
                <a:solidFill>
                  <a:prstClr val="black"/>
                </a:solidFill>
                <a:latin typeface="Garamond" panose="02020404030301010803" pitchFamily="18" charset="0"/>
              </a:rPr>
              <a:t>mekanizması ve ızgaradan</a:t>
            </a:r>
          </a:p>
          <a:p>
            <a:pPr algn="ctr" defTabSz="457200" eaLnBrk="1" hangingPunct="1">
              <a:lnSpc>
                <a:spcPct val="110000"/>
              </a:lnSpc>
            </a:pPr>
            <a:r>
              <a:rPr lang="tr-TR" altLang="tr-TR" sz="2000" b="1" dirty="0">
                <a:solidFill>
                  <a:prstClr val="black"/>
                </a:solidFill>
                <a:latin typeface="Garamond" panose="02020404030301010803" pitchFamily="18" charset="0"/>
              </a:rPr>
              <a:t> meydana gelmektedir. </a:t>
            </a:r>
          </a:p>
          <a:p>
            <a:pPr algn="ctr" defTabSz="457200" eaLnBrk="1" hangingPunct="1">
              <a:lnSpc>
                <a:spcPct val="110000"/>
              </a:lnSpc>
            </a:pPr>
            <a:r>
              <a:rPr lang="tr-TR" altLang="tr-TR" sz="2000" b="1" dirty="0">
                <a:solidFill>
                  <a:prstClr val="black"/>
                </a:solidFill>
                <a:latin typeface="Garamond" panose="02020404030301010803" pitchFamily="18" charset="0"/>
              </a:rPr>
              <a:t>Tütsü lezzetini veren yanık besin </a:t>
            </a:r>
          </a:p>
          <a:p>
            <a:pPr algn="ctr" defTabSz="457200" eaLnBrk="1" hangingPunct="1">
              <a:lnSpc>
                <a:spcPct val="110000"/>
              </a:lnSpc>
            </a:pPr>
            <a:r>
              <a:rPr lang="tr-TR" altLang="tr-TR" sz="2000" b="1" dirty="0">
                <a:solidFill>
                  <a:prstClr val="black"/>
                </a:solidFill>
                <a:latin typeface="Garamond" panose="02020404030301010803" pitchFamily="18" charset="0"/>
              </a:rPr>
              <a:t>parçalarıdır. Isının kaynağı </a:t>
            </a:r>
          </a:p>
          <a:p>
            <a:pPr algn="ctr" defTabSz="457200" eaLnBrk="1" hangingPunct="1">
              <a:lnSpc>
                <a:spcPct val="110000"/>
              </a:lnSpc>
            </a:pPr>
            <a:r>
              <a:rPr lang="tr-TR" altLang="tr-TR" sz="2000" b="1" dirty="0">
                <a:solidFill>
                  <a:prstClr val="black"/>
                </a:solidFill>
                <a:latin typeface="Garamond" panose="02020404030301010803" pitchFamily="18" charset="0"/>
              </a:rPr>
              <a:t>üst ve/veya alttan olabilir.</a:t>
            </a:r>
          </a:p>
        </p:txBody>
      </p:sp>
      <p:pic>
        <p:nvPicPr>
          <p:cNvPr id="73734" name="Picture 6" descr="izgara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0825" y="3933825"/>
            <a:ext cx="1684338"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7" descr="salamander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6226" y="2420939"/>
            <a:ext cx="22574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264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solidFill>
            <a:srgbClr val="808000"/>
          </a:solidFill>
        </p:spPr>
        <p:txBody>
          <a:bodyPr/>
          <a:lstStyle/>
          <a:p>
            <a:pPr eaLnBrk="1" hangingPunct="1">
              <a:defRPr/>
            </a:pPr>
            <a:r>
              <a:rPr lang="tr-TR" altLang="tr-TR" sz="5400" b="1" dirty="0" smtClean="0">
                <a:solidFill>
                  <a:schemeClr val="tx1"/>
                </a:solidFill>
                <a:effectLst>
                  <a:outerShdw blurRad="38100" dist="38100" dir="2700000" algn="tl">
                    <a:srgbClr val="000000"/>
                  </a:outerShdw>
                </a:effectLst>
                <a:latin typeface="Garamond" panose="02020404030301010803" pitchFamily="18" charset="0"/>
              </a:rPr>
              <a:t>Pişirme Bölümü</a:t>
            </a:r>
          </a:p>
        </p:txBody>
      </p:sp>
      <p:sp>
        <p:nvSpPr>
          <p:cNvPr id="74756" name="Rectangle 3"/>
          <p:cNvSpPr>
            <a:spLocks noGrp="1" noChangeArrowheads="1"/>
          </p:cNvSpPr>
          <p:nvPr>
            <p:ph idx="1"/>
          </p:nvPr>
        </p:nvSpPr>
        <p:spPr>
          <a:xfrm>
            <a:off x="1148414" y="1581150"/>
            <a:ext cx="4762500" cy="604838"/>
          </a:xfrm>
          <a:solidFill>
            <a:srgbClr val="FFCC00"/>
          </a:solidFill>
        </p:spPr>
        <p:txBody>
          <a:bodyPr/>
          <a:lstStyle/>
          <a:p>
            <a:pPr eaLnBrk="1" hangingPunct="1"/>
            <a:r>
              <a:rPr lang="tr-TR" altLang="tr-TR" b="1" dirty="0" smtClean="0">
                <a:latin typeface="Garamond" panose="02020404030301010803" pitchFamily="18" charset="0"/>
              </a:rPr>
              <a:t>İslim tencereleri</a:t>
            </a:r>
          </a:p>
        </p:txBody>
      </p:sp>
      <p:sp>
        <p:nvSpPr>
          <p:cNvPr id="6" name="Veri Yer Tutucusu 3" hidden="1"/>
          <p:cNvSpPr>
            <a:spLocks noGrp="1"/>
          </p:cNvSpPr>
          <p:nvPr>
            <p:ph type="dt" sz="half" idx="10"/>
          </p:nvPr>
        </p:nvSpPr>
        <p:spPr/>
        <p:txBody>
          <a:bodyPr/>
          <a:lstStyle/>
          <a:p>
            <a:pPr>
              <a:defRPr/>
            </a:pPr>
            <a:r>
              <a:rPr lang="tr-TR" altLang="tr-TR">
                <a:solidFill>
                  <a:prstClr val="black"/>
                </a:solidFill>
              </a:rPr>
              <a:t>Doç. Dr. Murat BAŞ</a:t>
            </a:r>
          </a:p>
        </p:txBody>
      </p:sp>
      <p:sp>
        <p:nvSpPr>
          <p:cNvPr id="74757" name="Rectangle 4"/>
          <p:cNvSpPr>
            <a:spLocks noChangeArrowheads="1"/>
          </p:cNvSpPr>
          <p:nvPr/>
        </p:nvSpPr>
        <p:spPr bwMode="auto">
          <a:xfrm>
            <a:off x="818866" y="2349500"/>
            <a:ext cx="5421597" cy="45085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hangingPunct="1">
              <a:lnSpc>
                <a:spcPct val="140000"/>
              </a:lnSpc>
              <a:spcBef>
                <a:spcPct val="30000"/>
              </a:spcBef>
            </a:pPr>
            <a:r>
              <a:rPr lang="tr-TR" altLang="tr-TR" sz="2000" b="1" dirty="0">
                <a:solidFill>
                  <a:prstClr val="black"/>
                </a:solidFill>
                <a:latin typeface="Garamond" panose="02020404030301010803" pitchFamily="18" charset="0"/>
              </a:rPr>
              <a:t>Bu ekipmanlar çok kullanışlıdır </a:t>
            </a:r>
          </a:p>
          <a:p>
            <a:pPr algn="ctr" defTabSz="457200" eaLnBrk="1" hangingPunct="1">
              <a:lnSpc>
                <a:spcPct val="140000"/>
              </a:lnSpc>
              <a:spcBef>
                <a:spcPct val="30000"/>
              </a:spcBef>
            </a:pPr>
            <a:r>
              <a:rPr lang="tr-TR" altLang="tr-TR" sz="2000" b="1" dirty="0">
                <a:solidFill>
                  <a:prstClr val="black"/>
                </a:solidFill>
                <a:latin typeface="Garamond" panose="02020404030301010803" pitchFamily="18" charset="0"/>
              </a:rPr>
              <a:t>ve besin kalitesini korumaları </a:t>
            </a:r>
          </a:p>
          <a:p>
            <a:pPr algn="ctr" defTabSz="457200" eaLnBrk="1" hangingPunct="1">
              <a:lnSpc>
                <a:spcPct val="140000"/>
              </a:lnSpc>
              <a:spcBef>
                <a:spcPct val="30000"/>
              </a:spcBef>
            </a:pPr>
            <a:r>
              <a:rPr lang="tr-TR" altLang="tr-TR" sz="2000" b="1" dirty="0">
                <a:solidFill>
                  <a:prstClr val="black"/>
                </a:solidFill>
                <a:latin typeface="Garamond" panose="02020404030301010803" pitchFamily="18" charset="0"/>
              </a:rPr>
              <a:t>yönünden tercih edilirler. Modeline</a:t>
            </a:r>
          </a:p>
          <a:p>
            <a:pPr algn="ctr" defTabSz="457200" eaLnBrk="1" hangingPunct="1">
              <a:lnSpc>
                <a:spcPct val="140000"/>
              </a:lnSpc>
              <a:spcBef>
                <a:spcPct val="30000"/>
              </a:spcBef>
            </a:pPr>
            <a:r>
              <a:rPr lang="tr-TR" altLang="tr-TR" sz="2000" b="1" dirty="0">
                <a:solidFill>
                  <a:prstClr val="black"/>
                </a:solidFill>
                <a:latin typeface="Garamond" panose="02020404030301010803" pitchFamily="18" charset="0"/>
              </a:rPr>
              <a:t>bağlı olarak bazı tipleri </a:t>
            </a:r>
          </a:p>
          <a:p>
            <a:pPr algn="ctr" defTabSz="457200" eaLnBrk="1" hangingPunct="1">
              <a:lnSpc>
                <a:spcPct val="140000"/>
              </a:lnSpc>
              <a:spcBef>
                <a:spcPct val="30000"/>
              </a:spcBef>
            </a:pPr>
            <a:r>
              <a:rPr lang="tr-TR" altLang="tr-TR" sz="2000" b="1" dirty="0">
                <a:solidFill>
                  <a:prstClr val="black"/>
                </a:solidFill>
                <a:latin typeface="Garamond" panose="02020404030301010803" pitchFamily="18" charset="0"/>
              </a:rPr>
              <a:t>buharını kendileri üretirler </a:t>
            </a:r>
          </a:p>
          <a:p>
            <a:pPr algn="ctr" defTabSz="457200" eaLnBrk="1" hangingPunct="1">
              <a:lnSpc>
                <a:spcPct val="140000"/>
              </a:lnSpc>
              <a:spcBef>
                <a:spcPct val="30000"/>
              </a:spcBef>
            </a:pPr>
            <a:r>
              <a:rPr lang="tr-TR" altLang="tr-TR" sz="2000" b="1" dirty="0">
                <a:solidFill>
                  <a:prstClr val="black"/>
                </a:solidFill>
                <a:latin typeface="Garamond" panose="02020404030301010803" pitchFamily="18" charset="0"/>
              </a:rPr>
              <a:t>veya buhar merkezi bir </a:t>
            </a:r>
          </a:p>
          <a:p>
            <a:pPr algn="ctr" defTabSz="457200" eaLnBrk="1" hangingPunct="1">
              <a:lnSpc>
                <a:spcPct val="140000"/>
              </a:lnSpc>
              <a:spcBef>
                <a:spcPct val="30000"/>
              </a:spcBef>
            </a:pPr>
            <a:r>
              <a:rPr lang="tr-TR" altLang="tr-TR" sz="2000" b="1" dirty="0">
                <a:solidFill>
                  <a:prstClr val="black"/>
                </a:solidFill>
                <a:latin typeface="Garamond" panose="02020404030301010803" pitchFamily="18" charset="0"/>
              </a:rPr>
              <a:t>kazandan sağlanır. Çok </a:t>
            </a:r>
          </a:p>
          <a:p>
            <a:pPr algn="ctr" defTabSz="457200" eaLnBrk="1" hangingPunct="1">
              <a:lnSpc>
                <a:spcPct val="140000"/>
              </a:lnSpc>
              <a:spcBef>
                <a:spcPct val="30000"/>
              </a:spcBef>
            </a:pPr>
            <a:r>
              <a:rPr lang="tr-TR" altLang="tr-TR" sz="2000" b="1" dirty="0">
                <a:solidFill>
                  <a:prstClr val="black"/>
                </a:solidFill>
                <a:latin typeface="Garamond" panose="02020404030301010803" pitchFamily="18" charset="0"/>
              </a:rPr>
              <a:t>geniş besin grubuna uygulanabilir.</a:t>
            </a:r>
          </a:p>
        </p:txBody>
      </p:sp>
      <p:pic>
        <p:nvPicPr>
          <p:cNvPr id="74758" name="Picture 7" descr="kaynatma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4" y="2565401"/>
            <a:ext cx="3309937"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5684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2650</Words>
  <Application>Microsoft Office PowerPoint</Application>
  <PresentationFormat>Geniş ekran</PresentationFormat>
  <Paragraphs>261</Paragraphs>
  <Slides>10</Slides>
  <Notes>9</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10</vt:i4>
      </vt:variant>
    </vt:vector>
  </HeadingPairs>
  <TitlesOfParts>
    <vt:vector size="17" baseType="lpstr">
      <vt:lpstr>Arial</vt:lpstr>
      <vt:lpstr>Calibri</vt:lpstr>
      <vt:lpstr>Calibri Light</vt:lpstr>
      <vt:lpstr>Garamond</vt:lpstr>
      <vt:lpstr>Office Teması</vt:lpstr>
      <vt:lpstr>Organik</vt:lpstr>
      <vt:lpstr>1_Organik</vt:lpstr>
      <vt:lpstr>Mutfak Hizmetleri Yönetimi</vt:lpstr>
      <vt:lpstr>Pişirme Bölümü</vt:lpstr>
      <vt:lpstr>Pişirme Bölümü</vt:lpstr>
      <vt:lpstr>Pişirme Bölümü</vt:lpstr>
      <vt:lpstr>Pişirme Bölümü</vt:lpstr>
      <vt:lpstr>Pişirme Bölümü</vt:lpstr>
      <vt:lpstr>Pişirme Bölümü</vt:lpstr>
      <vt:lpstr>Pişirme Bölümü</vt:lpstr>
      <vt:lpstr>Pişirme Bölümü</vt:lpstr>
      <vt:lpstr>Bulaşık yıkama alanı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Mutfak Hizmetleri Yönetimi</dc:title>
  <dc:creator>emir üner</dc:creator>
  <cp:lastModifiedBy>emir üner</cp:lastModifiedBy>
  <cp:revision>10</cp:revision>
  <dcterms:created xsi:type="dcterms:W3CDTF">2017-10-29T15:18:22Z</dcterms:created>
  <dcterms:modified xsi:type="dcterms:W3CDTF">2017-10-29T15:25:55Z</dcterms:modified>
</cp:coreProperties>
</file>