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/>
              <a:t>Gombrowicz’in</a:t>
            </a:r>
            <a:r>
              <a:rPr lang="tr-TR" b="1" dirty="0"/>
              <a:t> Romanında Başkahraman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13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OPERET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Gombrowicz’in</a:t>
            </a:r>
            <a:r>
              <a:rPr lang="tr-TR" dirty="0"/>
              <a:t> yazdığı üçüncü oyun olan operet, yazarın biçimle verdiği hesaplaşmanın en güzel örneklerinden biridir. Eserde en çok göze çarpan iki kavram </a:t>
            </a:r>
            <a:r>
              <a:rPr lang="tr-TR" i="1" dirty="0"/>
              <a:t>‘çıplaklık’ </a:t>
            </a:r>
            <a:r>
              <a:rPr lang="tr-TR" dirty="0"/>
              <a:t>ve</a:t>
            </a:r>
            <a:r>
              <a:rPr lang="tr-TR" i="1" dirty="0"/>
              <a:t> ‘</a:t>
            </a:r>
            <a:r>
              <a:rPr lang="tr-TR" i="1" dirty="0" err="1"/>
              <a:t>giyisidir</a:t>
            </a:r>
            <a:r>
              <a:rPr lang="tr-TR" i="1" dirty="0"/>
              <a:t>’</a:t>
            </a:r>
            <a:r>
              <a:rPr lang="tr-TR" dirty="0"/>
              <a:t>.</a:t>
            </a:r>
          </a:p>
          <a:p>
            <a:r>
              <a:rPr lang="tr-TR" dirty="0"/>
              <a:t>Kişinin kusurlarını örten giysi, karşı tarafa kurulan en büyük tuzak, ruha takılan en önemli maskedir. Moda ve modacının giydirdiği ve bu şekilde belki de tarihe yön verdikleri bir dünyada, </a:t>
            </a:r>
            <a:r>
              <a:rPr lang="tr-TR" i="1" dirty="0"/>
              <a:t>çıplaklaşma</a:t>
            </a:r>
            <a:r>
              <a:rPr lang="tr-TR" dirty="0"/>
              <a:t> vurgusu dikkat çekmektedir.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5218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Oyundaki ana karakterler; Modacı </a:t>
            </a:r>
            <a:r>
              <a:rPr lang="tr-TR" dirty="0" err="1"/>
              <a:t>Fior</a:t>
            </a:r>
            <a:r>
              <a:rPr lang="tr-TR" dirty="0"/>
              <a:t>, Kont </a:t>
            </a:r>
            <a:r>
              <a:rPr lang="tr-TR" dirty="0" err="1"/>
              <a:t>Şarm</a:t>
            </a:r>
            <a:r>
              <a:rPr lang="tr-TR" dirty="0"/>
              <a:t>, Baron </a:t>
            </a:r>
            <a:r>
              <a:rPr lang="tr-TR" dirty="0" err="1"/>
              <a:t>Firulet</a:t>
            </a:r>
            <a:r>
              <a:rPr lang="tr-TR" dirty="0"/>
              <a:t>, </a:t>
            </a:r>
            <a:r>
              <a:rPr lang="tr-TR" dirty="0" err="1"/>
              <a:t>Albertynka</a:t>
            </a:r>
            <a:r>
              <a:rPr lang="tr-TR" dirty="0"/>
              <a:t>, Profesör ve Kont </a:t>
            </a:r>
            <a:r>
              <a:rPr lang="tr-TR" dirty="0" err="1"/>
              <a:t>Hufnagiel’dir</a:t>
            </a:r>
            <a:r>
              <a:rPr lang="tr-TR" dirty="0"/>
              <a:t>. </a:t>
            </a:r>
          </a:p>
          <a:p>
            <a:r>
              <a:rPr lang="tr-TR" dirty="0"/>
              <a:t>Eserde olaylar Kont </a:t>
            </a:r>
            <a:r>
              <a:rPr lang="tr-TR" dirty="0" err="1"/>
              <a:t>Şarm’ın</a:t>
            </a:r>
            <a:r>
              <a:rPr lang="tr-TR" dirty="0"/>
              <a:t> </a:t>
            </a:r>
            <a:r>
              <a:rPr lang="tr-TR" dirty="0" err="1"/>
              <a:t>Albertynka’nın</a:t>
            </a:r>
            <a:r>
              <a:rPr lang="tr-TR" dirty="0"/>
              <a:t> dikkatini çekip, onunla tanışabilmek için düzenlediği bir oyunun ters tepmesiyle başlar. Yankesicilerin dokunuşlarından rahatsız olmak yerine, uyku halindeki </a:t>
            </a:r>
            <a:r>
              <a:rPr lang="tr-TR" dirty="0" err="1"/>
              <a:t>Albertynka</a:t>
            </a:r>
            <a:r>
              <a:rPr lang="tr-TR" dirty="0"/>
              <a:t> çıplaklığı arzulamaya başlar. Ve bu çıplaklık iniltileri biçimi bozan ilk figür olarak, çıkar okuyucunun karşısına.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2930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Çıplaklık arzusu </a:t>
            </a:r>
            <a:r>
              <a:rPr lang="tr-TR" dirty="0" err="1"/>
              <a:t>Şarm’ı</a:t>
            </a:r>
            <a:r>
              <a:rPr lang="tr-TR" dirty="0"/>
              <a:t> oldukça rahatsız etmiştir, çünkü onun arzuladığı giysiler içindeki kadındır. Kendisini tekrarlamaktan bezmiş olan Modacı </a:t>
            </a:r>
            <a:r>
              <a:rPr lang="tr-TR" dirty="0" err="1"/>
              <a:t>Fior</a:t>
            </a:r>
            <a:r>
              <a:rPr lang="tr-TR" dirty="0"/>
              <a:t>, Kont </a:t>
            </a:r>
            <a:r>
              <a:rPr lang="tr-TR" dirty="0" err="1"/>
              <a:t>Hufnagiel’in</a:t>
            </a:r>
            <a:r>
              <a:rPr lang="tr-TR" dirty="0"/>
              <a:t> ortaya attığı bir fikirle, herkesin elbisesinin üzerine çuval giyerek geleceği bir balo düzenleme kararı alır. Bu sırada </a:t>
            </a:r>
            <a:r>
              <a:rPr lang="tr-TR" dirty="0" err="1"/>
              <a:t>Profesör’ün</a:t>
            </a:r>
            <a:r>
              <a:rPr lang="tr-TR" dirty="0"/>
              <a:t> tanıştırdığı Kont </a:t>
            </a:r>
            <a:r>
              <a:rPr lang="tr-TR" dirty="0" err="1"/>
              <a:t>Hufnagiel’in</a:t>
            </a:r>
            <a:r>
              <a:rPr lang="tr-TR" dirty="0"/>
              <a:t> aslında eski bir uşak olduğu ve bir ayaklanma başlatmak için orada bulunduğu ortaya çıkar.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420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Baloda çıkan kargaşa sonunda </a:t>
            </a:r>
            <a:r>
              <a:rPr lang="tr-TR" dirty="0" err="1"/>
              <a:t>Albertynka</a:t>
            </a:r>
            <a:r>
              <a:rPr lang="tr-TR" dirty="0"/>
              <a:t> kayıptır, çuvalların içinden çıkan elbiselerde faşist liderlerin kostümleri vardır ve </a:t>
            </a:r>
            <a:r>
              <a:rPr lang="tr-TR" dirty="0" err="1"/>
              <a:t>Hufnagiel</a:t>
            </a:r>
            <a:r>
              <a:rPr lang="tr-TR" dirty="0"/>
              <a:t> yeni önder olmuştur. Prens ve Prenses </a:t>
            </a:r>
            <a:r>
              <a:rPr lang="tr-TR" dirty="0" err="1"/>
              <a:t>Himalay</a:t>
            </a:r>
            <a:r>
              <a:rPr lang="tr-TR" dirty="0"/>
              <a:t> ise masa ve lambaya dönüşmüştür. </a:t>
            </a:r>
          </a:p>
          <a:p>
            <a:r>
              <a:rPr lang="tr-TR" dirty="0"/>
              <a:t>Oyunun sonunda </a:t>
            </a:r>
            <a:r>
              <a:rPr lang="tr-TR" dirty="0" err="1"/>
              <a:t>Albertynka</a:t>
            </a:r>
            <a:r>
              <a:rPr lang="tr-TR" dirty="0"/>
              <a:t>, herkesin en değerli şeylerini bıraktığı bir tabuttan çıplak vaziyette çıkar ve oyun biçimin çıplaklık karşısındaki mağlubiyetiyle </a:t>
            </a:r>
            <a:r>
              <a:rPr lang="tr-TR" dirty="0" smtClean="0"/>
              <a:t>sonuçlanır.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66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Gombrowicz</a:t>
            </a:r>
            <a:r>
              <a:rPr lang="tr-TR" dirty="0"/>
              <a:t> eserleri ve felsefesiyle birçok sanatçıyı da etkilemiş, onlara ilham olmuştur. Buna en iyi örnek Polonyalı bir yazar ve </a:t>
            </a:r>
            <a:r>
              <a:rPr lang="tr-TR" dirty="0" err="1"/>
              <a:t>dramacı</a:t>
            </a:r>
            <a:r>
              <a:rPr lang="tr-TR" dirty="0"/>
              <a:t> olan </a:t>
            </a:r>
            <a:r>
              <a:rPr lang="tr-TR" dirty="0" err="1"/>
              <a:t>Sławomir</a:t>
            </a:r>
            <a:r>
              <a:rPr lang="tr-TR" dirty="0"/>
              <a:t> </a:t>
            </a:r>
            <a:r>
              <a:rPr lang="tr-TR" dirty="0" err="1"/>
              <a:t>Mrożek’dir</a:t>
            </a:r>
            <a:r>
              <a:rPr lang="tr-TR" dirty="0"/>
              <a:t>. </a:t>
            </a:r>
            <a:r>
              <a:rPr lang="tr-TR" dirty="0" err="1"/>
              <a:t>Dramaları</a:t>
            </a:r>
            <a:r>
              <a:rPr lang="tr-TR" dirty="0"/>
              <a:t> arasında operetle en çok benzerlik gösteren eseri </a:t>
            </a:r>
            <a:r>
              <a:rPr lang="tr-TR" i="1" dirty="0"/>
              <a:t>Terzi</a:t>
            </a:r>
            <a:r>
              <a:rPr lang="tr-TR" dirty="0"/>
              <a:t>’dir. </a:t>
            </a:r>
          </a:p>
          <a:p>
            <a:r>
              <a:rPr lang="tr-TR" dirty="0"/>
              <a:t>Oyunda Terzi, en genel yaklaşımla, simgeler yaratan, anlam ve değer giydirendir. Karakterleri biçimleyen, onun yaptığı elbiselerdir, içindekilerse sadece canlı mankenlerden ibaretlerdir. Bu açıdan bakıldığında </a:t>
            </a:r>
            <a:r>
              <a:rPr lang="tr-TR" dirty="0" err="1"/>
              <a:t>Operet’te</a:t>
            </a:r>
            <a:r>
              <a:rPr lang="tr-TR" dirty="0"/>
              <a:t> yer alan Modacı </a:t>
            </a:r>
            <a:r>
              <a:rPr lang="tr-TR" dirty="0" err="1"/>
              <a:t>Fior’la</a:t>
            </a:r>
            <a:r>
              <a:rPr lang="tr-TR" dirty="0"/>
              <a:t> oldukça benzeşmektedir. İkisi de biçim en etkili biçim üreticileridirler ve ikisi de yeni bir form üretmekte zorlanmaktadırlar. Ancak ikisi de çıkışı daha önce denenmemiş bir yolla bulurlar.(Terzi’nin </a:t>
            </a:r>
            <a:r>
              <a:rPr lang="tr-TR" dirty="0" err="1"/>
              <a:t>Karlos’un</a:t>
            </a:r>
            <a:r>
              <a:rPr lang="tr-TR" dirty="0"/>
              <a:t> derisinden elbise yapma fikri gibi)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0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İki eserde de çıplaklık arzulayan bir karakter vardır. Operet teki </a:t>
            </a:r>
            <a:r>
              <a:rPr lang="tr-TR" dirty="0" err="1"/>
              <a:t>Albertynka’ya</a:t>
            </a:r>
            <a:r>
              <a:rPr lang="tr-TR" dirty="0"/>
              <a:t> denk gelen karakter Terzi’de </a:t>
            </a:r>
            <a:r>
              <a:rPr lang="tr-TR" dirty="0" err="1"/>
              <a:t>Karlos</a:t>
            </a:r>
            <a:r>
              <a:rPr lang="tr-TR" dirty="0"/>
              <a:t>’ dur. </a:t>
            </a:r>
            <a:r>
              <a:rPr lang="tr-TR" dirty="0" err="1"/>
              <a:t>Karlos</a:t>
            </a:r>
            <a:r>
              <a:rPr lang="tr-TR" dirty="0"/>
              <a:t> biçim üreticisi terziye ve giysilerinden asla sıyrılmayan annesine karşı öfkelidir. </a:t>
            </a:r>
            <a:r>
              <a:rPr lang="tr-TR" dirty="0" err="1"/>
              <a:t>Albertynka’nın</a:t>
            </a:r>
            <a:r>
              <a:rPr lang="tr-TR" dirty="0"/>
              <a:t> sessizliğine karşı </a:t>
            </a:r>
            <a:r>
              <a:rPr lang="tr-TR" dirty="0" err="1"/>
              <a:t>Karlos’un</a:t>
            </a:r>
            <a:r>
              <a:rPr lang="tr-TR" dirty="0"/>
              <a:t> dışa vurumcu tavrı farklılık gösterse de, çıplaklığa duydukları büyük arzu bakımından benzerdirler.</a:t>
            </a:r>
          </a:p>
          <a:p>
            <a:r>
              <a:rPr lang="tr-TR" dirty="0"/>
              <a:t>Oyunlar arasında ki benzer karakterlerden biri de Kont </a:t>
            </a:r>
            <a:r>
              <a:rPr lang="tr-TR" dirty="0" err="1"/>
              <a:t>Hufnagiel</a:t>
            </a:r>
            <a:r>
              <a:rPr lang="tr-TR" dirty="0"/>
              <a:t> ve </a:t>
            </a:r>
            <a:r>
              <a:rPr lang="tr-TR" dirty="0" err="1"/>
              <a:t>Tozlukları’dır</a:t>
            </a:r>
            <a:r>
              <a:rPr lang="tr-TR" dirty="0"/>
              <a:t>.  </a:t>
            </a:r>
            <a:r>
              <a:rPr lang="tr-TR" dirty="0" err="1"/>
              <a:t>Himalay</a:t>
            </a:r>
            <a:r>
              <a:rPr lang="tr-TR" dirty="0"/>
              <a:t> sarayından atıldıktan sonra, profesörün yardımıyla devrim için harekete geçen </a:t>
            </a:r>
            <a:r>
              <a:rPr lang="tr-TR" dirty="0" err="1"/>
              <a:t>Hufnagiel</a:t>
            </a:r>
            <a:r>
              <a:rPr lang="tr-TR" dirty="0"/>
              <a:t>, gücü eline aldıktan sonra gerçek bir konta dönüşür. Tıpkı barbar yaşantısında üzerinde sadece bir deri parçasıyla, gerçek bir komutan olan </a:t>
            </a:r>
            <a:r>
              <a:rPr lang="tr-TR" dirty="0" err="1"/>
              <a:t>Tozlukları’nın</a:t>
            </a:r>
            <a:r>
              <a:rPr lang="tr-TR"/>
              <a:t>, Ekselans pelerinini taktıktan sonra gerçek bir ekselansa dönüşmesi gibi.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41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Gombrowicz</a:t>
            </a:r>
            <a:r>
              <a:rPr lang="tr-TR" dirty="0"/>
              <a:t>, </a:t>
            </a:r>
            <a:r>
              <a:rPr lang="tr-TR" dirty="0" err="1"/>
              <a:t>Witold</a:t>
            </a:r>
            <a:r>
              <a:rPr lang="tr-TR" dirty="0"/>
              <a:t>. </a:t>
            </a:r>
            <a:r>
              <a:rPr lang="tr-TR" i="1" dirty="0"/>
              <a:t>Günlük 1953-1958. </a:t>
            </a:r>
            <a:r>
              <a:rPr lang="tr-TR" i="1" dirty="0" err="1"/>
              <a:t>I.Cilt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Çev</a:t>
            </a:r>
            <a:r>
              <a:rPr lang="tr-TR" dirty="0"/>
              <a:t>: Neşe </a:t>
            </a:r>
            <a:r>
              <a:rPr lang="tr-TR" dirty="0" err="1"/>
              <a:t>Taluy</a:t>
            </a:r>
            <a:r>
              <a:rPr lang="tr-TR" dirty="0"/>
              <a:t> Yüce. İstanbul: YKY, </a:t>
            </a:r>
            <a:r>
              <a:rPr lang="tr-TR" dirty="0" smtClean="0"/>
              <a:t>2015.</a:t>
            </a:r>
          </a:p>
          <a:p>
            <a:pPr marL="0" indent="0">
              <a:buNone/>
            </a:pPr>
            <a:r>
              <a:rPr lang="tr-TR" dirty="0" err="1"/>
              <a:t>Gombrowicz</a:t>
            </a:r>
            <a:r>
              <a:rPr lang="tr-TR" dirty="0"/>
              <a:t>, </a:t>
            </a:r>
            <a:r>
              <a:rPr lang="tr-TR" dirty="0" err="1"/>
              <a:t>Witold</a:t>
            </a:r>
            <a:r>
              <a:rPr lang="tr-TR" dirty="0"/>
              <a:t>. </a:t>
            </a:r>
            <a:r>
              <a:rPr lang="tr-TR" dirty="0" smtClean="0"/>
              <a:t>Günlük-</a:t>
            </a:r>
            <a:r>
              <a:rPr lang="tr-TR" dirty="0" err="1" smtClean="0"/>
              <a:t>II.Cilt</a:t>
            </a:r>
            <a:r>
              <a:rPr lang="tr-TR" dirty="0" smtClean="0"/>
              <a:t>. </a:t>
            </a:r>
            <a:r>
              <a:rPr lang="tr-TR" dirty="0" err="1"/>
              <a:t>Çev</a:t>
            </a:r>
            <a:r>
              <a:rPr lang="tr-TR" dirty="0"/>
              <a:t>: Neşe </a:t>
            </a:r>
            <a:r>
              <a:rPr lang="tr-TR" dirty="0" err="1"/>
              <a:t>Taluy</a:t>
            </a:r>
            <a:r>
              <a:rPr lang="tr-TR" dirty="0"/>
              <a:t> Yüce. </a:t>
            </a:r>
            <a:r>
              <a:rPr lang="tr-TR"/>
              <a:t>İstanbul: </a:t>
            </a:r>
            <a:r>
              <a:rPr lang="tr-TR" smtClean="0"/>
              <a:t>YKY</a:t>
            </a:r>
            <a:r>
              <a:rPr lang="tr-TR"/>
              <a:t>, </a:t>
            </a:r>
            <a:r>
              <a:rPr lang="tr-TR" smtClean="0"/>
              <a:t>2017.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5823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510</Words>
  <Application>Microsoft Office PowerPoint</Application>
  <PresentationFormat>Ekran Gösterisi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Gombrowicz’in Romanında Başkahraman</vt:lpstr>
      <vt:lpstr>OPERET 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Gombrowicz’in Romanında Başkahraman</dc:title>
  <dc:creator>nevra vardal</dc:creator>
  <cp:lastModifiedBy>nevra vardal</cp:lastModifiedBy>
  <cp:revision>22</cp:revision>
  <dcterms:created xsi:type="dcterms:W3CDTF">2020-05-11T13:40:06Z</dcterms:created>
  <dcterms:modified xsi:type="dcterms:W3CDTF">2020-05-20T08:59:19Z</dcterms:modified>
</cp:coreProperties>
</file>