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3" r:id="rId4"/>
    <p:sldId id="262" r:id="rId5"/>
    <p:sldId id="264" r:id="rId6"/>
    <p:sldId id="267" r:id="rId7"/>
    <p:sldId id="268" r:id="rId8"/>
    <p:sldId id="269" r:id="rId9"/>
    <p:sldId id="270" r:id="rId10"/>
    <p:sldId id="271" r:id="rId11"/>
    <p:sldId id="260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640A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Orta Stil 1 - Vurgu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E8034E78-7F5D-4C2E-B375-FC64B27BC917}" styleName="Koyu Stil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Koyu Stil 2 - Vurgu 1/Vurgu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D7B26C5-4107-4FEC-AEDC-1716B250A1EF}" styleName="Açık Stil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55" d="100"/>
          <a:sy n="155" d="100"/>
        </p:scale>
        <p:origin x="498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77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52876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5834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1512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49776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9244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8405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7916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5788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04004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28026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8667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ediaclick.com.tr/blog/database-nedir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46485" y="3567660"/>
            <a:ext cx="9144000" cy="706802"/>
          </a:xfrm>
        </p:spPr>
        <p:txBody>
          <a:bodyPr>
            <a:normAutofit/>
          </a:bodyPr>
          <a:lstStyle/>
          <a:p>
            <a:r>
              <a:rPr lang="tr-TR" sz="3200" dirty="0" smtClean="0"/>
              <a:t>SQL KOMUTLARI</a:t>
            </a:r>
            <a:endParaRPr lang="tr-TR" sz="32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48852" y="4347147"/>
            <a:ext cx="9144000" cy="771763"/>
          </a:xfrm>
        </p:spPr>
        <p:txBody>
          <a:bodyPr/>
          <a:lstStyle/>
          <a:p>
            <a:r>
              <a:rPr lang="tr-TR" dirty="0" smtClean="0"/>
              <a:t>NBP124 Veri tabanı yönetim sistemleri</a:t>
            </a:r>
          </a:p>
          <a:p>
            <a:r>
              <a:rPr lang="tr-TR" dirty="0" err="1" smtClean="0"/>
              <a:t>Öğr</a:t>
            </a:r>
            <a:r>
              <a:rPr lang="tr-TR" dirty="0" smtClean="0"/>
              <a:t>. Gör. Mahmut KILIÇASLAN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49907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Nesne </a:t>
            </a:r>
            <a:r>
              <a:rPr lang="tr-TR" dirty="0" err="1" smtClean="0"/>
              <a:t>Silmek:Drop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use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NORTHWND</a:t>
            </a:r>
          </a:p>
          <a:p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create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database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tr-TR" dirty="0" err="1">
                <a:solidFill>
                  <a:srgbClr val="000000"/>
                </a:solidFill>
                <a:latin typeface="Consolas" panose="020B0609020204030204" pitchFamily="49" charset="0"/>
              </a:rPr>
              <a:t>ornek</a:t>
            </a:r>
            <a:endParaRPr lang="tr-TR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create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table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deneme</a:t>
            </a:r>
          </a:p>
          <a:p>
            <a:r>
              <a:rPr lang="tr-TR" dirty="0">
                <a:solidFill>
                  <a:srgbClr val="808080"/>
                </a:solidFill>
                <a:latin typeface="Consolas" panose="020B0609020204030204" pitchFamily="49" charset="0"/>
              </a:rPr>
              <a:t>(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isim </a:t>
            </a:r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varchar</a:t>
            </a:r>
            <a:r>
              <a:rPr lang="tr-TR" dirty="0">
                <a:solidFill>
                  <a:srgbClr val="808080"/>
                </a:solidFill>
                <a:latin typeface="Consolas" panose="020B0609020204030204" pitchFamily="49" charset="0"/>
              </a:rPr>
              <a:t>(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20</a:t>
            </a:r>
            <a:r>
              <a:rPr lang="tr-TR" dirty="0">
                <a:solidFill>
                  <a:srgbClr val="808080"/>
                </a:solidFill>
                <a:latin typeface="Consolas" panose="020B0609020204030204" pitchFamily="49" charset="0"/>
              </a:rPr>
              <a:t>),</a:t>
            </a:r>
            <a:endParaRPr lang="tr-TR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</a:t>
            </a:r>
            <a:r>
              <a:rPr lang="tr-TR" dirty="0" err="1">
                <a:solidFill>
                  <a:srgbClr val="000000"/>
                </a:solidFill>
                <a:latin typeface="Consolas" panose="020B0609020204030204" pitchFamily="49" charset="0"/>
              </a:rPr>
              <a:t>soyad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varchar</a:t>
            </a:r>
            <a:r>
              <a:rPr lang="tr-TR" dirty="0">
                <a:solidFill>
                  <a:srgbClr val="808080"/>
                </a:solidFill>
                <a:latin typeface="Consolas" panose="020B0609020204030204" pitchFamily="49" charset="0"/>
              </a:rPr>
              <a:t>(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20</a:t>
            </a:r>
            <a:r>
              <a:rPr lang="tr-TR" dirty="0">
                <a:solidFill>
                  <a:srgbClr val="808080"/>
                </a:solidFill>
                <a:latin typeface="Consolas" panose="020B0609020204030204" pitchFamily="49" charset="0"/>
              </a:rPr>
              <a:t>),</a:t>
            </a:r>
            <a:endParaRPr lang="tr-TR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telefon </a:t>
            </a:r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varchar</a:t>
            </a:r>
            <a:r>
              <a:rPr lang="tr-TR" dirty="0">
                <a:solidFill>
                  <a:srgbClr val="808080"/>
                </a:solidFill>
                <a:latin typeface="Consolas" panose="020B0609020204030204" pitchFamily="49" charset="0"/>
              </a:rPr>
              <a:t>(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11</a:t>
            </a:r>
            <a:r>
              <a:rPr lang="tr-TR" dirty="0">
                <a:solidFill>
                  <a:srgbClr val="808080"/>
                </a:solidFill>
                <a:latin typeface="Consolas" panose="020B0609020204030204" pitchFamily="49" charset="0"/>
              </a:rPr>
              <a:t>)</a:t>
            </a:r>
            <a:endParaRPr lang="tr-TR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tr-TR" dirty="0">
                <a:solidFill>
                  <a:srgbClr val="808080"/>
                </a:solidFill>
                <a:latin typeface="Consolas" panose="020B0609020204030204" pitchFamily="49" charset="0"/>
              </a:rPr>
              <a:t>)</a:t>
            </a:r>
            <a:endParaRPr lang="tr-TR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drop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table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tr-TR" dirty="0" err="1">
                <a:solidFill>
                  <a:srgbClr val="000000"/>
                </a:solidFill>
                <a:latin typeface="Consolas" panose="020B0609020204030204" pitchFamily="49" charset="0"/>
              </a:rPr>
              <a:t>ornek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91612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[1] </a:t>
            </a:r>
            <a:r>
              <a:rPr lang="tr-TR" dirty="0">
                <a:hlinkClick r:id="rId2"/>
              </a:rPr>
              <a:t>https://</a:t>
            </a:r>
            <a:r>
              <a:rPr lang="tr-TR" dirty="0" smtClean="0">
                <a:hlinkClick r:id="rId2"/>
              </a:rPr>
              <a:t>www.mediaclick.com.tr/blog/database-nedir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[2]Yazılımcılar için SQL Server ve </a:t>
            </a:r>
            <a:r>
              <a:rPr lang="tr-TR" dirty="0" err="1" smtClean="0"/>
              <a:t>Veritabanı</a:t>
            </a:r>
            <a:r>
              <a:rPr lang="tr-TR" dirty="0" smtClean="0"/>
              <a:t> Programlama,2014, </a:t>
            </a:r>
            <a:r>
              <a:rPr lang="tr-TR" smtClean="0"/>
              <a:t>Seçkin Yayıncılık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33143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SQL KOMUTLARI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tr-TR" dirty="0"/>
              <a:t>Yapısal Sorgulama Dili  (SQL-</a:t>
            </a:r>
            <a:r>
              <a:rPr lang="tr-TR" dirty="0" err="1"/>
              <a:t>Structured</a:t>
            </a:r>
            <a:r>
              <a:rPr lang="tr-TR" dirty="0"/>
              <a:t> Query Language)</a:t>
            </a:r>
          </a:p>
          <a:p>
            <a:pPr marL="776288" lvl="1" indent="-457200">
              <a:buFont typeface="+mj-lt"/>
              <a:buAutoNum type="arabicPeriod"/>
              <a:defRPr/>
            </a:pPr>
            <a:r>
              <a:rPr lang="tr-TR" dirty="0"/>
              <a:t>Veri İşleme Dili (DML-Data </a:t>
            </a:r>
            <a:r>
              <a:rPr lang="tr-TR" dirty="0" err="1"/>
              <a:t>Manipulation</a:t>
            </a:r>
            <a:r>
              <a:rPr lang="tr-TR" dirty="0"/>
              <a:t> Language)</a:t>
            </a:r>
          </a:p>
          <a:p>
            <a:pPr marL="776288" lvl="1" indent="-457200">
              <a:buFont typeface="+mj-lt"/>
              <a:buAutoNum type="arabicPeriod"/>
              <a:defRPr/>
            </a:pPr>
            <a:r>
              <a:rPr lang="tr-TR" dirty="0"/>
              <a:t>Veri Tanımlama Dili (DDL-Data Definition Language)</a:t>
            </a:r>
          </a:p>
          <a:p>
            <a:pPr marL="776288" lvl="1" indent="-457200">
              <a:buFont typeface="+mj-lt"/>
              <a:buAutoNum type="arabicPeriod"/>
              <a:defRPr/>
            </a:pPr>
            <a:r>
              <a:rPr lang="tr-TR" dirty="0"/>
              <a:t>Veri Kontrol Dili (DCL-Data Control Language)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47427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DDL-Data Definition Language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19088" lvl="1" indent="0">
              <a:buNone/>
              <a:defRPr/>
            </a:pPr>
            <a:r>
              <a:rPr lang="tr-TR" dirty="0" smtClean="0"/>
              <a:t>Tablo oluşturma, değişiklik </a:t>
            </a:r>
            <a:r>
              <a:rPr lang="tr-TR" dirty="0"/>
              <a:t>yapma, </a:t>
            </a:r>
            <a:r>
              <a:rPr lang="tr-TR" dirty="0" smtClean="0"/>
              <a:t>silme </a:t>
            </a:r>
            <a:r>
              <a:rPr lang="tr-TR" dirty="0"/>
              <a:t>işlemleri gerçekleştirir.</a:t>
            </a:r>
          </a:p>
          <a:p>
            <a:pPr lvl="1">
              <a:defRPr/>
            </a:pPr>
            <a:r>
              <a:rPr lang="tr-TR" dirty="0" err="1"/>
              <a:t>Create</a:t>
            </a:r>
            <a:r>
              <a:rPr lang="tr-TR" dirty="0"/>
              <a:t> </a:t>
            </a:r>
            <a:r>
              <a:rPr lang="tr-TR" dirty="0" err="1"/>
              <a:t>Table</a:t>
            </a:r>
            <a:endParaRPr lang="tr-TR" dirty="0"/>
          </a:p>
          <a:p>
            <a:pPr lvl="1">
              <a:defRPr/>
            </a:pPr>
            <a:r>
              <a:rPr lang="tr-TR" dirty="0" err="1"/>
              <a:t>Drop</a:t>
            </a:r>
            <a:r>
              <a:rPr lang="tr-TR" dirty="0"/>
              <a:t> </a:t>
            </a:r>
            <a:r>
              <a:rPr lang="tr-TR" dirty="0" err="1"/>
              <a:t>Table</a:t>
            </a:r>
            <a:endParaRPr lang="tr-TR" dirty="0"/>
          </a:p>
          <a:p>
            <a:pPr lvl="1">
              <a:defRPr/>
            </a:pPr>
            <a:r>
              <a:rPr lang="tr-TR" dirty="0" err="1"/>
              <a:t>Alter</a:t>
            </a:r>
            <a:r>
              <a:rPr lang="tr-TR" dirty="0"/>
              <a:t> </a:t>
            </a:r>
            <a:r>
              <a:rPr lang="tr-TR" dirty="0" err="1"/>
              <a:t>Table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61465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DML-Data </a:t>
            </a:r>
            <a:r>
              <a:rPr lang="tr-TR" dirty="0" err="1"/>
              <a:t>Manipulation</a:t>
            </a:r>
            <a:r>
              <a:rPr lang="tr-TR" dirty="0"/>
              <a:t> Language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19088" lvl="1" indent="0">
              <a:buNone/>
              <a:defRPr/>
            </a:pPr>
            <a:r>
              <a:rPr lang="tr-TR" dirty="0" smtClean="0"/>
              <a:t>Sorgulama</a:t>
            </a:r>
            <a:r>
              <a:rPr lang="tr-TR" dirty="0"/>
              <a:t>, ekleme, güncelleme ve silme </a:t>
            </a:r>
            <a:r>
              <a:rPr lang="tr-TR" dirty="0" smtClean="0"/>
              <a:t>işlemleri</a:t>
            </a:r>
            <a:endParaRPr lang="tr-TR" dirty="0"/>
          </a:p>
          <a:p>
            <a:pPr lvl="1">
              <a:buFont typeface="Wingdings" panose="05000000000000000000" pitchFamily="2" charset="2"/>
              <a:buChar char="v"/>
              <a:defRPr/>
            </a:pPr>
            <a:r>
              <a:rPr lang="tr-TR" dirty="0"/>
              <a:t>Select</a:t>
            </a:r>
          </a:p>
          <a:p>
            <a:pPr lvl="1">
              <a:buFont typeface="Wingdings" panose="05000000000000000000" pitchFamily="2" charset="2"/>
              <a:buChar char="v"/>
              <a:defRPr/>
            </a:pPr>
            <a:r>
              <a:rPr lang="tr-TR" dirty="0" err="1"/>
              <a:t>Insert</a:t>
            </a:r>
            <a:endParaRPr lang="tr-TR" dirty="0"/>
          </a:p>
          <a:p>
            <a:pPr lvl="1">
              <a:buFont typeface="Wingdings" panose="05000000000000000000" pitchFamily="2" charset="2"/>
              <a:buChar char="v"/>
              <a:defRPr/>
            </a:pPr>
            <a:r>
              <a:rPr lang="tr-TR" dirty="0"/>
              <a:t>Update</a:t>
            </a:r>
          </a:p>
          <a:p>
            <a:pPr lvl="1">
              <a:buFont typeface="Wingdings" panose="05000000000000000000" pitchFamily="2" charset="2"/>
              <a:buChar char="v"/>
              <a:defRPr/>
            </a:pPr>
            <a:r>
              <a:rPr lang="tr-TR" dirty="0" err="1"/>
              <a:t>Delete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22801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DCL-Data Control Language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19088" lvl="1" indent="0">
              <a:buNone/>
              <a:defRPr/>
            </a:pPr>
            <a:r>
              <a:rPr lang="tr-TR" dirty="0" smtClean="0"/>
              <a:t>Kullanıcıları yetkilendirme veya yetkileri geri </a:t>
            </a:r>
            <a:r>
              <a:rPr lang="tr-TR" dirty="0"/>
              <a:t>alma gibi </a:t>
            </a:r>
            <a:r>
              <a:rPr lang="tr-TR" dirty="0" smtClean="0"/>
              <a:t>işlemler</a:t>
            </a:r>
            <a:endParaRPr lang="tr-TR" dirty="0"/>
          </a:p>
          <a:p>
            <a:pPr lvl="1">
              <a:defRPr/>
            </a:pPr>
            <a:r>
              <a:rPr lang="tr-TR" dirty="0" err="1"/>
              <a:t>Create</a:t>
            </a:r>
            <a:r>
              <a:rPr lang="tr-TR" dirty="0"/>
              <a:t> User</a:t>
            </a:r>
          </a:p>
          <a:p>
            <a:pPr lvl="1">
              <a:defRPr/>
            </a:pPr>
            <a:r>
              <a:rPr lang="tr-TR" dirty="0" err="1"/>
              <a:t>Drop</a:t>
            </a:r>
            <a:r>
              <a:rPr lang="tr-TR" dirty="0"/>
              <a:t> User</a:t>
            </a:r>
          </a:p>
          <a:p>
            <a:pPr lvl="1">
              <a:defRPr/>
            </a:pPr>
            <a:r>
              <a:rPr lang="tr-TR" dirty="0" err="1"/>
              <a:t>Alter</a:t>
            </a:r>
            <a:r>
              <a:rPr lang="tr-TR" dirty="0"/>
              <a:t> User</a:t>
            </a:r>
          </a:p>
          <a:p>
            <a:pPr lvl="1">
              <a:defRPr/>
            </a:pPr>
            <a:r>
              <a:rPr lang="tr-TR" dirty="0"/>
              <a:t>Grant</a:t>
            </a:r>
          </a:p>
          <a:p>
            <a:pPr lvl="1">
              <a:defRPr/>
            </a:pPr>
            <a:r>
              <a:rPr lang="tr-TR" dirty="0" err="1"/>
              <a:t>Revoke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733109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Nesne Oluşturmak: </a:t>
            </a:r>
            <a:r>
              <a:rPr lang="tr-TR" dirty="0" err="1" smtClean="0"/>
              <a:t>Create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create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tr-TR" dirty="0" err="1" smtClean="0">
                <a:solidFill>
                  <a:srgbClr val="000000"/>
                </a:solidFill>
                <a:latin typeface="Consolas" panose="020B0609020204030204" pitchFamily="49" charset="0"/>
              </a:rPr>
              <a:t>nesne_tipi</a:t>
            </a:r>
            <a:r>
              <a:rPr lang="tr-TR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tr-TR" dirty="0" err="1">
                <a:solidFill>
                  <a:srgbClr val="000000"/>
                </a:solidFill>
                <a:latin typeface="Consolas" panose="020B0609020204030204" pitchFamily="49" charset="0"/>
              </a:rPr>
              <a:t>nesne_adi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[varsa nesneye ait tanımlamalar</a:t>
            </a:r>
            <a:r>
              <a:rPr lang="tr-TR" dirty="0" smtClean="0">
                <a:solidFill>
                  <a:srgbClr val="000000"/>
                </a:solidFill>
                <a:latin typeface="Consolas" panose="020B0609020204030204" pitchFamily="49" charset="0"/>
              </a:rPr>
              <a:t>]</a:t>
            </a:r>
          </a:p>
          <a:p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use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NORTHWND</a:t>
            </a:r>
          </a:p>
          <a:p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create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database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tr-TR" dirty="0" err="1">
                <a:solidFill>
                  <a:srgbClr val="000000"/>
                </a:solidFill>
                <a:latin typeface="Consolas" panose="020B0609020204030204" pitchFamily="49" charset="0"/>
              </a:rPr>
              <a:t>ornek</a:t>
            </a:r>
            <a:endParaRPr lang="tr-TR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create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table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deneme</a:t>
            </a:r>
          </a:p>
          <a:p>
            <a:r>
              <a:rPr lang="tr-TR" dirty="0">
                <a:solidFill>
                  <a:srgbClr val="808080"/>
                </a:solidFill>
                <a:latin typeface="Consolas" panose="020B0609020204030204" pitchFamily="49" charset="0"/>
              </a:rPr>
              <a:t>(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isim </a:t>
            </a:r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varchar</a:t>
            </a:r>
            <a:r>
              <a:rPr lang="tr-TR" dirty="0">
                <a:solidFill>
                  <a:srgbClr val="808080"/>
                </a:solidFill>
                <a:latin typeface="Consolas" panose="020B0609020204030204" pitchFamily="49" charset="0"/>
              </a:rPr>
              <a:t>(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20</a:t>
            </a:r>
            <a:r>
              <a:rPr lang="tr-TR" dirty="0">
                <a:solidFill>
                  <a:srgbClr val="808080"/>
                </a:solidFill>
                <a:latin typeface="Consolas" panose="020B0609020204030204" pitchFamily="49" charset="0"/>
              </a:rPr>
              <a:t>),</a:t>
            </a:r>
            <a:endParaRPr lang="tr-TR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</a:t>
            </a:r>
            <a:r>
              <a:rPr lang="tr-TR" dirty="0" err="1">
                <a:solidFill>
                  <a:srgbClr val="000000"/>
                </a:solidFill>
                <a:latin typeface="Consolas" panose="020B0609020204030204" pitchFamily="49" charset="0"/>
              </a:rPr>
              <a:t>soyad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varchar</a:t>
            </a:r>
            <a:r>
              <a:rPr lang="tr-TR" dirty="0">
                <a:solidFill>
                  <a:srgbClr val="808080"/>
                </a:solidFill>
                <a:latin typeface="Consolas" panose="020B0609020204030204" pitchFamily="49" charset="0"/>
              </a:rPr>
              <a:t>(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20</a:t>
            </a:r>
            <a:r>
              <a:rPr lang="tr-TR" dirty="0">
                <a:solidFill>
                  <a:srgbClr val="808080"/>
                </a:solidFill>
                <a:latin typeface="Consolas" panose="020B0609020204030204" pitchFamily="49" charset="0"/>
              </a:rPr>
              <a:t>),</a:t>
            </a:r>
            <a:endParaRPr lang="tr-TR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 telefon </a:t>
            </a:r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varchar</a:t>
            </a:r>
            <a:r>
              <a:rPr lang="tr-TR" dirty="0">
                <a:solidFill>
                  <a:srgbClr val="808080"/>
                </a:solidFill>
                <a:latin typeface="Consolas" panose="020B0609020204030204" pitchFamily="49" charset="0"/>
              </a:rPr>
              <a:t>(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11</a:t>
            </a:r>
            <a:r>
              <a:rPr lang="tr-TR" dirty="0">
                <a:solidFill>
                  <a:srgbClr val="808080"/>
                </a:solidFill>
                <a:latin typeface="Consolas" panose="020B0609020204030204" pitchFamily="49" charset="0"/>
              </a:rPr>
              <a:t>)</a:t>
            </a:r>
            <a:endParaRPr lang="tr-TR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tr-TR" dirty="0">
                <a:solidFill>
                  <a:srgbClr val="808080"/>
                </a:solidFill>
                <a:latin typeface="Consolas" panose="020B0609020204030204" pitchFamily="49" charset="0"/>
              </a:rPr>
              <a:t>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97447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İsimlendirme Kuralları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tr-TR" dirty="0" smtClean="0"/>
              <a:t>Harf yada alt çizgi ile başlamalıdır.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Bir tanımlayıcı adı özel anlamları olan @, # ve $ ile başlamamalıdır.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Tanımlayıcı isimlerinde Türkçe karakterler yada boşluklar olmamalıdır.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 smtClean="0"/>
              <a:t>SELECT,NOT,DESC gibi ayrılmış kelimeler tanımlayıcı olarak kullanılamaz.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72561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Tanımlayıcı İsimlendirme </a:t>
            </a:r>
            <a:r>
              <a:rPr lang="tr-TR" dirty="0" err="1" smtClean="0"/>
              <a:t>Notasyonları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Deve </a:t>
            </a:r>
            <a:r>
              <a:rPr lang="tr-TR" dirty="0" err="1" smtClean="0"/>
              <a:t>Notasyonu</a:t>
            </a:r>
            <a:r>
              <a:rPr lang="tr-TR" dirty="0" smtClean="0"/>
              <a:t>: </a:t>
            </a:r>
            <a:r>
              <a:rPr lang="tr-TR" dirty="0" err="1" smtClean="0"/>
              <a:t>degiskenAdi,personelNo</a:t>
            </a:r>
            <a:endParaRPr lang="tr-TR" dirty="0" smtClean="0"/>
          </a:p>
          <a:p>
            <a:r>
              <a:rPr lang="tr-TR" dirty="0" smtClean="0"/>
              <a:t>Alt çizgi </a:t>
            </a:r>
            <a:r>
              <a:rPr lang="tr-TR" dirty="0" err="1" smtClean="0"/>
              <a:t>Notasyonu</a:t>
            </a:r>
            <a:r>
              <a:rPr lang="tr-TR" dirty="0" smtClean="0"/>
              <a:t>: </a:t>
            </a:r>
            <a:r>
              <a:rPr lang="tr-TR" dirty="0" err="1" smtClean="0"/>
              <a:t>degisken_adi</a:t>
            </a:r>
            <a:endParaRPr lang="tr-TR" dirty="0" smtClean="0"/>
          </a:p>
          <a:p>
            <a:r>
              <a:rPr lang="tr-TR" dirty="0" smtClean="0"/>
              <a:t>Macar </a:t>
            </a:r>
            <a:r>
              <a:rPr lang="tr-TR" dirty="0" err="1" smtClean="0"/>
              <a:t>Notasyonu</a:t>
            </a:r>
            <a:r>
              <a:rPr lang="tr-TR" dirty="0" smtClean="0"/>
              <a:t>: </a:t>
            </a:r>
            <a:r>
              <a:rPr lang="tr-TR" dirty="0" err="1" smtClean="0"/>
              <a:t>tblKullanici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66093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Nesnelerde Değişiklik Yapmak :</a:t>
            </a:r>
            <a:r>
              <a:rPr lang="tr-TR" dirty="0" err="1" smtClean="0"/>
              <a:t>Alter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use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NORTHWND</a:t>
            </a:r>
          </a:p>
          <a:p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alter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table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deneme</a:t>
            </a:r>
          </a:p>
          <a:p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alter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column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telefon </a:t>
            </a:r>
            <a:r>
              <a:rPr lang="tr-TR" dirty="0" err="1">
                <a:solidFill>
                  <a:srgbClr val="0000FF"/>
                </a:solidFill>
                <a:latin typeface="Consolas" panose="020B0609020204030204" pitchFamily="49" charset="0"/>
              </a:rPr>
              <a:t>varchar</a:t>
            </a:r>
            <a:r>
              <a:rPr lang="tr-TR" dirty="0">
                <a:solidFill>
                  <a:srgbClr val="808080"/>
                </a:solidFill>
                <a:latin typeface="Consolas" panose="020B0609020204030204" pitchFamily="49" charset="0"/>
              </a:rPr>
              <a:t>(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11</a:t>
            </a:r>
            <a:r>
              <a:rPr lang="tr-TR" dirty="0">
                <a:solidFill>
                  <a:srgbClr val="808080"/>
                </a:solidFill>
                <a:latin typeface="Consolas" panose="020B0609020204030204" pitchFamily="49" charset="0"/>
              </a:rPr>
              <a:t>)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tr-TR" dirty="0">
                <a:solidFill>
                  <a:srgbClr val="808080"/>
                </a:solidFill>
                <a:latin typeface="Consolas" panose="020B0609020204030204" pitchFamily="49" charset="0"/>
              </a:rPr>
              <a:t>not</a:t>
            </a:r>
            <a:r>
              <a:rPr lang="tr-TR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tr-TR" dirty="0" err="1">
                <a:solidFill>
                  <a:srgbClr val="808080"/>
                </a:solidFill>
                <a:latin typeface="Consolas" panose="020B0609020204030204" pitchFamily="49" charset="0"/>
              </a:rPr>
              <a:t>null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63900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emaacik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acik" id="{5FBA6BAB-3C3C-467B-A92E-FE4BE3482913}" vid="{13BE5C17-C18C-4C10-8ECA-B8C51E3C202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temaacik</Template>
  <TotalTime>2735</TotalTime>
  <Words>249</Words>
  <Application>Microsoft Office PowerPoint</Application>
  <PresentationFormat>Geniş ekran</PresentationFormat>
  <Paragraphs>60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6" baseType="lpstr">
      <vt:lpstr>Calibri</vt:lpstr>
      <vt:lpstr>Consolas</vt:lpstr>
      <vt:lpstr>Times New Roman</vt:lpstr>
      <vt:lpstr>Wingdings</vt:lpstr>
      <vt:lpstr>temaacik</vt:lpstr>
      <vt:lpstr>SQL KOMUTLARI</vt:lpstr>
      <vt:lpstr>SQL KOMUTLARI </vt:lpstr>
      <vt:lpstr>DDL-Data Definition Language</vt:lpstr>
      <vt:lpstr>DML-Data Manipulation Language</vt:lpstr>
      <vt:lpstr>DCL-Data Control Language</vt:lpstr>
      <vt:lpstr>Nesne Oluşturmak: Create</vt:lpstr>
      <vt:lpstr>İsimlendirme Kuralları</vt:lpstr>
      <vt:lpstr>Tanımlayıcı İsimlendirme Notasyonları</vt:lpstr>
      <vt:lpstr>Nesnelerde Değişiklik Yapmak :Alter</vt:lpstr>
      <vt:lpstr>Nesne Silmek:Drop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NBP103-Programlama Temelleri Ders Notu</dc:title>
  <dc:creator>BAP2</dc:creator>
  <cp:lastModifiedBy>Windows Kullanıcısı</cp:lastModifiedBy>
  <cp:revision>57</cp:revision>
  <dcterms:created xsi:type="dcterms:W3CDTF">2017-11-13T19:25:20Z</dcterms:created>
  <dcterms:modified xsi:type="dcterms:W3CDTF">2020-02-06T08:07:12Z</dcterms:modified>
</cp:coreProperties>
</file>