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4"/>
  </p:notesMasterIdLst>
  <p:handoutMasterIdLst>
    <p:handoutMasterId r:id="rId25"/>
  </p:handoutMasterIdLst>
  <p:sldIdLst>
    <p:sldId id="291" r:id="rId2"/>
    <p:sldId id="296" r:id="rId3"/>
    <p:sldId id="315" r:id="rId4"/>
    <p:sldId id="301" r:id="rId5"/>
    <p:sldId id="317" r:id="rId6"/>
    <p:sldId id="318" r:id="rId7"/>
    <p:sldId id="319" r:id="rId8"/>
    <p:sldId id="320" r:id="rId9"/>
    <p:sldId id="302" r:id="rId10"/>
    <p:sldId id="308" r:id="rId11"/>
    <p:sldId id="309" r:id="rId12"/>
    <p:sldId id="310" r:id="rId13"/>
    <p:sldId id="311" r:id="rId14"/>
    <p:sldId id="312" r:id="rId15"/>
    <p:sldId id="321" r:id="rId16"/>
    <p:sldId id="322" r:id="rId17"/>
    <p:sldId id="323" r:id="rId18"/>
    <p:sldId id="324" r:id="rId19"/>
    <p:sldId id="325" r:id="rId20"/>
    <p:sldId id="300" r:id="rId21"/>
    <p:sldId id="313" r:id="rId22"/>
    <p:sldId id="314" r:id="rId23"/>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200">
                <a:latin typeface="Arial Tur" charset="-94"/>
              </a:defRPr>
            </a:lvl1pPr>
          </a:lstStyle>
          <a:p>
            <a:endParaRPr lang="tr-TR"/>
          </a:p>
        </p:txBody>
      </p:sp>
      <p:sp>
        <p:nvSpPr>
          <p:cNvPr id="3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200">
                <a:latin typeface="Arial Tur" charset="-94"/>
              </a:defRPr>
            </a:lvl1pPr>
          </a:lstStyle>
          <a:p>
            <a:endParaRPr lang="tr-TR"/>
          </a:p>
        </p:txBody>
      </p:sp>
      <p:sp>
        <p:nvSpPr>
          <p:cNvPr id="3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200">
                <a:latin typeface="Arial Tur" charset="-94"/>
              </a:defRPr>
            </a:lvl1pPr>
          </a:lstStyle>
          <a:p>
            <a:endParaRPr lang="tr-TR"/>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200"/>
            </a:lvl1pPr>
          </a:lstStyle>
          <a:p>
            <a:fld id="{49E14DAF-25A7-49DA-BD38-FE76219F5B1B}" type="slidenum">
              <a:rPr lang="tr-TR"/>
              <a:pPr/>
              <a:t>‹#›</a:t>
            </a:fld>
            <a:endParaRPr lang="tr-TR">
              <a:latin typeface="Arial Tur" charset="-94"/>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200">
                <a:latin typeface="Arial Tur" charset="-94"/>
              </a:defRPr>
            </a:lvl1pPr>
          </a:lstStyle>
          <a:p>
            <a:endParaRPr lang="tr-TR"/>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200">
                <a:latin typeface="Arial Tur" charset="-94"/>
              </a:defRPr>
            </a:lvl1pPr>
          </a:lstStyle>
          <a:p>
            <a:endParaRPr lang="tr-TR"/>
          </a:p>
        </p:txBody>
      </p:sp>
      <p:sp>
        <p:nvSpPr>
          <p:cNvPr id="2052"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a:effec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200">
                <a:latin typeface="Arial Tur" charset="-94"/>
              </a:defRPr>
            </a:lvl1pPr>
          </a:lstStyle>
          <a:p>
            <a:endParaRPr lang="tr-T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200"/>
            </a:lvl1pPr>
          </a:lstStyle>
          <a:p>
            <a:fld id="{86BC2ECB-3FDC-41E3-839A-3B876EF82E67}" type="slidenum">
              <a:rPr lang="tr-TR"/>
              <a:pPr/>
              <a:t>‹#›</a:t>
            </a:fld>
            <a:endParaRPr lang="tr-TR">
              <a:latin typeface="Arial Tur" charset="-94"/>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charset="0"/>
              </a:defRPr>
            </a:lvl1pPr>
            <a:lvl2pPr marL="702756" indent="-270291" defTabSz="914485">
              <a:defRPr sz="2300">
                <a:solidFill>
                  <a:schemeClr val="tx1"/>
                </a:solidFill>
                <a:latin typeface="Times" charset="0"/>
              </a:defRPr>
            </a:lvl2pPr>
            <a:lvl3pPr marL="1081164" indent="-216233" defTabSz="914485">
              <a:defRPr sz="2300">
                <a:solidFill>
                  <a:schemeClr val="tx1"/>
                </a:solidFill>
                <a:latin typeface="Times" charset="0"/>
              </a:defRPr>
            </a:lvl3pPr>
            <a:lvl4pPr marL="1513629" indent="-216233" defTabSz="914485">
              <a:defRPr sz="2300">
                <a:solidFill>
                  <a:schemeClr val="tx1"/>
                </a:solidFill>
                <a:latin typeface="Times" charset="0"/>
              </a:defRPr>
            </a:lvl4pPr>
            <a:lvl5pPr marL="1946095" indent="-216233" defTabSz="914485">
              <a:defRPr sz="2300">
                <a:solidFill>
                  <a:schemeClr val="tx1"/>
                </a:solidFill>
                <a:latin typeface="Times" charset="0"/>
              </a:defRPr>
            </a:lvl5pPr>
            <a:lvl6pPr marL="2378560" indent="-216233" defTabSz="914485" eaLnBrk="0" fontAlgn="base" hangingPunct="0">
              <a:spcBef>
                <a:spcPct val="0"/>
              </a:spcBef>
              <a:spcAft>
                <a:spcPct val="0"/>
              </a:spcAft>
              <a:defRPr sz="2300">
                <a:solidFill>
                  <a:schemeClr val="tx1"/>
                </a:solidFill>
                <a:latin typeface="Times" charset="0"/>
              </a:defRPr>
            </a:lvl6pPr>
            <a:lvl7pPr marL="2811026" indent="-216233" defTabSz="914485" eaLnBrk="0" fontAlgn="base" hangingPunct="0">
              <a:spcBef>
                <a:spcPct val="0"/>
              </a:spcBef>
              <a:spcAft>
                <a:spcPct val="0"/>
              </a:spcAft>
              <a:defRPr sz="2300">
                <a:solidFill>
                  <a:schemeClr val="tx1"/>
                </a:solidFill>
                <a:latin typeface="Times" charset="0"/>
              </a:defRPr>
            </a:lvl7pPr>
            <a:lvl8pPr marL="3243491" indent="-216233" defTabSz="914485" eaLnBrk="0" fontAlgn="base" hangingPunct="0">
              <a:spcBef>
                <a:spcPct val="0"/>
              </a:spcBef>
              <a:spcAft>
                <a:spcPct val="0"/>
              </a:spcAft>
              <a:defRPr sz="2300">
                <a:solidFill>
                  <a:schemeClr val="tx1"/>
                </a:solidFill>
                <a:latin typeface="Times" charset="0"/>
              </a:defRPr>
            </a:lvl8pPr>
            <a:lvl9pPr marL="3675957" indent="-216233" defTabSz="914485" eaLnBrk="0" fontAlgn="base" hangingPunct="0">
              <a:spcBef>
                <a:spcPct val="0"/>
              </a:spcBef>
              <a:spcAft>
                <a:spcPct val="0"/>
              </a:spcAft>
              <a:defRPr sz="2300">
                <a:solidFill>
                  <a:schemeClr val="tx1"/>
                </a:solidFill>
                <a:latin typeface="Times" charset="0"/>
              </a:defRPr>
            </a:lvl9pPr>
          </a:lstStyle>
          <a:p>
            <a:fld id="{7D9D255D-F6D2-44E4-9B1E-D92FF58C0D6A}" type="slidenum">
              <a:rPr lang="en-US" altLang="en-US" sz="1200"/>
              <a:pPr/>
              <a:t>5</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Figure 14.1</a:t>
            </a:r>
          </a:p>
          <a:p>
            <a:pPr eaLnBrk="1" hangingPunct="1"/>
            <a:r>
              <a:rPr lang="en-US" altLang="en-US" smtClean="0"/>
              <a:t>Overview of membrane-associated electron transport and ATP synthesis in mitochondria. A proton concentration gradient is produced from reactions catalyzed by the electron transport chain. As electrons from reduced substrates flow through the complexes, protons are translocated across the inner mitochondrial membrane from the matrix to the intermembrane space. The free energy stored in the proton concentration gradient is utilized when protons flow back across the membrane via ATP synthase; their reentry is coupled to the conversion of ADP and P</a:t>
            </a:r>
            <a:r>
              <a:rPr lang="en-US" altLang="en-US" baseline="-25000" smtClean="0"/>
              <a:t>i</a:t>
            </a:r>
            <a:r>
              <a:rPr lang="en-US" altLang="en-US" smtClean="0"/>
              <a:t> to ATP.</a:t>
            </a:r>
          </a:p>
        </p:txBody>
      </p:sp>
    </p:spTree>
    <p:extLst>
      <p:ext uri="{BB962C8B-B14F-4D97-AF65-F5344CB8AC3E}">
        <p14:creationId xmlns:p14="http://schemas.microsoft.com/office/powerpoint/2010/main" val="285747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charset="0"/>
              </a:defRPr>
            </a:lvl1pPr>
            <a:lvl2pPr marL="702756" indent="-270291" defTabSz="914485">
              <a:defRPr sz="2300">
                <a:solidFill>
                  <a:schemeClr val="tx1"/>
                </a:solidFill>
                <a:latin typeface="Times" charset="0"/>
              </a:defRPr>
            </a:lvl2pPr>
            <a:lvl3pPr marL="1081164" indent="-216233" defTabSz="914485">
              <a:defRPr sz="2300">
                <a:solidFill>
                  <a:schemeClr val="tx1"/>
                </a:solidFill>
                <a:latin typeface="Times" charset="0"/>
              </a:defRPr>
            </a:lvl3pPr>
            <a:lvl4pPr marL="1513629" indent="-216233" defTabSz="914485">
              <a:defRPr sz="2300">
                <a:solidFill>
                  <a:schemeClr val="tx1"/>
                </a:solidFill>
                <a:latin typeface="Times" charset="0"/>
              </a:defRPr>
            </a:lvl4pPr>
            <a:lvl5pPr marL="1946095" indent="-216233" defTabSz="914485">
              <a:defRPr sz="2300">
                <a:solidFill>
                  <a:schemeClr val="tx1"/>
                </a:solidFill>
                <a:latin typeface="Times" charset="0"/>
              </a:defRPr>
            </a:lvl5pPr>
            <a:lvl6pPr marL="2378560" indent="-216233" defTabSz="914485" eaLnBrk="0" fontAlgn="base" hangingPunct="0">
              <a:spcBef>
                <a:spcPct val="0"/>
              </a:spcBef>
              <a:spcAft>
                <a:spcPct val="0"/>
              </a:spcAft>
              <a:defRPr sz="2300">
                <a:solidFill>
                  <a:schemeClr val="tx1"/>
                </a:solidFill>
                <a:latin typeface="Times" charset="0"/>
              </a:defRPr>
            </a:lvl6pPr>
            <a:lvl7pPr marL="2811026" indent="-216233" defTabSz="914485" eaLnBrk="0" fontAlgn="base" hangingPunct="0">
              <a:spcBef>
                <a:spcPct val="0"/>
              </a:spcBef>
              <a:spcAft>
                <a:spcPct val="0"/>
              </a:spcAft>
              <a:defRPr sz="2300">
                <a:solidFill>
                  <a:schemeClr val="tx1"/>
                </a:solidFill>
                <a:latin typeface="Times" charset="0"/>
              </a:defRPr>
            </a:lvl7pPr>
            <a:lvl8pPr marL="3243491" indent="-216233" defTabSz="914485" eaLnBrk="0" fontAlgn="base" hangingPunct="0">
              <a:spcBef>
                <a:spcPct val="0"/>
              </a:spcBef>
              <a:spcAft>
                <a:spcPct val="0"/>
              </a:spcAft>
              <a:defRPr sz="2300">
                <a:solidFill>
                  <a:schemeClr val="tx1"/>
                </a:solidFill>
                <a:latin typeface="Times" charset="0"/>
              </a:defRPr>
            </a:lvl8pPr>
            <a:lvl9pPr marL="3675957" indent="-216233" defTabSz="914485" eaLnBrk="0" fontAlgn="base" hangingPunct="0">
              <a:spcBef>
                <a:spcPct val="0"/>
              </a:spcBef>
              <a:spcAft>
                <a:spcPct val="0"/>
              </a:spcAft>
              <a:defRPr sz="2300">
                <a:solidFill>
                  <a:schemeClr val="tx1"/>
                </a:solidFill>
                <a:latin typeface="Times" charset="0"/>
              </a:defRPr>
            </a:lvl9pPr>
          </a:lstStyle>
          <a:p>
            <a:fld id="{2617C765-FA2A-4A72-AE06-CBCB0158C75A}" type="slidenum">
              <a:rPr lang="en-US" altLang="en-US" sz="1200"/>
              <a:pPr/>
              <a:t>6</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Figure 14.6</a:t>
            </a:r>
          </a:p>
          <a:p>
            <a:pPr eaLnBrk="1" hangingPunct="1"/>
            <a:r>
              <a:rPr lang="en-US" altLang="en-US" smtClean="0"/>
              <a:t>Electron transport.Each of the four complexes of the electron-transport chain, composed of several protein subunits and cofactors, undergoes cyclic reduction and oxidation. The complexes are linked by the mobile carriers ubiquinone (Q) and cytochrome c. The height of each complex indicates the </a:t>
            </a:r>
            <a:r>
              <a:rPr lang="en-US" altLang="en-US" smtClean="0">
                <a:latin typeface="Symbol" pitchFamily="18" charset="2"/>
                <a:sym typeface="Symbol" pitchFamily="18" charset="2"/>
              </a:rPr>
              <a:t></a:t>
            </a:r>
            <a:r>
              <a:rPr lang="en-US" altLang="en-US" i="1" smtClean="0"/>
              <a:t>E</a:t>
            </a:r>
            <a:r>
              <a:rPr lang="en-US" altLang="en-US" smtClean="0"/>
              <a:t>°' between its reducing agent (substrate) and its oxidizing agent (which becomes the reduced product).</a:t>
            </a:r>
          </a:p>
        </p:txBody>
      </p:sp>
    </p:spTree>
    <p:extLst>
      <p:ext uri="{BB962C8B-B14F-4D97-AF65-F5344CB8AC3E}">
        <p14:creationId xmlns:p14="http://schemas.microsoft.com/office/powerpoint/2010/main" val="310143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CCEDC-FE9A-4A23-8CF1-7FEA3F51DEDE}" type="slidenum">
              <a:rPr lang="en-US" altLang="en-US"/>
              <a:pPr/>
              <a:t>7</a:t>
            </a:fld>
            <a:endParaRPr lang="en-US" alt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ltLang="en-US" b="1"/>
              <a:t>    </a:t>
            </a:r>
          </a:p>
          <a:p>
            <a:r>
              <a:rPr lang="en-US" altLang="en-US"/>
              <a:t> </a:t>
            </a:r>
          </a:p>
        </p:txBody>
      </p:sp>
    </p:spTree>
    <p:extLst>
      <p:ext uri="{BB962C8B-B14F-4D97-AF65-F5344CB8AC3E}">
        <p14:creationId xmlns:p14="http://schemas.microsoft.com/office/powerpoint/2010/main" val="422917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charset="0"/>
              </a:defRPr>
            </a:lvl1pPr>
            <a:lvl2pPr marL="702756" indent="-270291" defTabSz="914485">
              <a:defRPr sz="2300">
                <a:solidFill>
                  <a:schemeClr val="tx1"/>
                </a:solidFill>
                <a:latin typeface="Times" charset="0"/>
              </a:defRPr>
            </a:lvl2pPr>
            <a:lvl3pPr marL="1081164" indent="-216233" defTabSz="914485">
              <a:defRPr sz="2300">
                <a:solidFill>
                  <a:schemeClr val="tx1"/>
                </a:solidFill>
                <a:latin typeface="Times" charset="0"/>
              </a:defRPr>
            </a:lvl3pPr>
            <a:lvl4pPr marL="1513629" indent="-216233" defTabSz="914485">
              <a:defRPr sz="2300">
                <a:solidFill>
                  <a:schemeClr val="tx1"/>
                </a:solidFill>
                <a:latin typeface="Times" charset="0"/>
              </a:defRPr>
            </a:lvl4pPr>
            <a:lvl5pPr marL="1946095" indent="-216233" defTabSz="914485">
              <a:defRPr sz="2300">
                <a:solidFill>
                  <a:schemeClr val="tx1"/>
                </a:solidFill>
                <a:latin typeface="Times" charset="0"/>
              </a:defRPr>
            </a:lvl5pPr>
            <a:lvl6pPr marL="2378560" indent="-216233" defTabSz="914485" eaLnBrk="0" fontAlgn="base" hangingPunct="0">
              <a:spcBef>
                <a:spcPct val="0"/>
              </a:spcBef>
              <a:spcAft>
                <a:spcPct val="0"/>
              </a:spcAft>
              <a:defRPr sz="2300">
                <a:solidFill>
                  <a:schemeClr val="tx1"/>
                </a:solidFill>
                <a:latin typeface="Times" charset="0"/>
              </a:defRPr>
            </a:lvl6pPr>
            <a:lvl7pPr marL="2811026" indent="-216233" defTabSz="914485" eaLnBrk="0" fontAlgn="base" hangingPunct="0">
              <a:spcBef>
                <a:spcPct val="0"/>
              </a:spcBef>
              <a:spcAft>
                <a:spcPct val="0"/>
              </a:spcAft>
              <a:defRPr sz="2300">
                <a:solidFill>
                  <a:schemeClr val="tx1"/>
                </a:solidFill>
                <a:latin typeface="Times" charset="0"/>
              </a:defRPr>
            </a:lvl7pPr>
            <a:lvl8pPr marL="3243491" indent="-216233" defTabSz="914485" eaLnBrk="0" fontAlgn="base" hangingPunct="0">
              <a:spcBef>
                <a:spcPct val="0"/>
              </a:spcBef>
              <a:spcAft>
                <a:spcPct val="0"/>
              </a:spcAft>
              <a:defRPr sz="2300">
                <a:solidFill>
                  <a:schemeClr val="tx1"/>
                </a:solidFill>
                <a:latin typeface="Times" charset="0"/>
              </a:defRPr>
            </a:lvl8pPr>
            <a:lvl9pPr marL="3675957" indent="-216233" defTabSz="914485" eaLnBrk="0" fontAlgn="base" hangingPunct="0">
              <a:spcBef>
                <a:spcPct val="0"/>
              </a:spcBef>
              <a:spcAft>
                <a:spcPct val="0"/>
              </a:spcAft>
              <a:defRPr sz="2300">
                <a:solidFill>
                  <a:schemeClr val="tx1"/>
                </a:solidFill>
                <a:latin typeface="Times" charset="0"/>
              </a:defRPr>
            </a:lvl9pPr>
          </a:lstStyle>
          <a:p>
            <a:fld id="{672802AB-C416-494E-B657-C49DD58C263E}" type="slidenum">
              <a:rPr lang="en-US" altLang="en-US" sz="1200"/>
              <a:pPr/>
              <a:t>17</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Figure 14.15</a:t>
            </a:r>
          </a:p>
          <a:p>
            <a:pPr eaLnBrk="1" hangingPunct="1"/>
            <a:r>
              <a:rPr lang="en-US" altLang="en-US" smtClean="0"/>
              <a:t>Binding change mechanism of ATP synthase. The different conformations of the three catalytic sites are indicated by different shapes. ADP and P</a:t>
            </a:r>
            <a:r>
              <a:rPr lang="en-US" altLang="en-US" baseline="-25000" smtClean="0"/>
              <a:t>i</a:t>
            </a:r>
            <a:r>
              <a:rPr lang="en-US" altLang="en-US" smtClean="0"/>
              <a:t> bind to the yellow site in the open conformation. As the shaft rotates in the counter-clockwise direction (viewed from the cytoplasmic/matrix end of the F</a:t>
            </a:r>
            <a:r>
              <a:rPr lang="en-US" altLang="en-US" baseline="-25000" smtClean="0"/>
              <a:t>1</a:t>
            </a:r>
            <a:r>
              <a:rPr lang="en-US" altLang="en-US" smtClean="0"/>
              <a:t> component), the yellow site is converted to a loose conformation where ADP and P</a:t>
            </a:r>
            <a:r>
              <a:rPr lang="en-US" altLang="en-US" baseline="-25000" smtClean="0"/>
              <a:t>i</a:t>
            </a:r>
            <a:r>
              <a:rPr lang="en-US" altLang="en-US" smtClean="0"/>
              <a:t> are more firmly bound. Following the next step of the rotation, the yellow site is converted to a tight conformation and ATP is synthesized. Meanwhile, the site that had bound ATP tightly has become an open site, and a loose site containing other molecules of ADP and P</a:t>
            </a:r>
            <a:r>
              <a:rPr lang="en-US" altLang="en-US" baseline="-25000" smtClean="0"/>
              <a:t>i</a:t>
            </a:r>
            <a:r>
              <a:rPr lang="en-US" altLang="en-US" smtClean="0"/>
              <a:t> has become a tight site. ATP is released from the open site, and ATP is synthesized in the tight site.</a:t>
            </a:r>
          </a:p>
        </p:txBody>
      </p:sp>
    </p:spTree>
    <p:extLst>
      <p:ext uri="{BB962C8B-B14F-4D97-AF65-F5344CB8AC3E}">
        <p14:creationId xmlns:p14="http://schemas.microsoft.com/office/powerpoint/2010/main" val="2856571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EAD45CB3-61DA-4266-8F70-378C2C0B07AF}" type="slidenum">
              <a:rPr lang="en-US" smtClean="0"/>
              <a:pPr/>
              <a:t>‹#›</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1869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DD607-5718-4BFF-93B8-A4FB26F9A031}" type="slidenum">
              <a:rPr lang="en-US" smtClean="0"/>
              <a:pPr/>
              <a:t>‹#›</a:t>
            </a:fld>
            <a:endParaRPr lang="en-US"/>
          </a:p>
        </p:txBody>
      </p:sp>
    </p:spTree>
    <p:extLst>
      <p:ext uri="{BB962C8B-B14F-4D97-AF65-F5344CB8AC3E}">
        <p14:creationId xmlns:p14="http://schemas.microsoft.com/office/powerpoint/2010/main" val="204792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DD607-5718-4BFF-93B8-A4FB26F9A031}" type="slidenum">
              <a:rPr lang="en-US" smtClean="0"/>
              <a:pPr/>
              <a:t>‹#›</a:t>
            </a:fld>
            <a:endParaRPr lang="en-US"/>
          </a:p>
        </p:txBody>
      </p:sp>
    </p:spTree>
    <p:extLst>
      <p:ext uri="{BB962C8B-B14F-4D97-AF65-F5344CB8AC3E}">
        <p14:creationId xmlns:p14="http://schemas.microsoft.com/office/powerpoint/2010/main" val="1030118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DD607-5718-4BFF-93B8-A4FB26F9A031}" type="slidenum">
              <a:rPr lang="en-US" smtClean="0"/>
              <a:pPr/>
              <a:t>‹#›</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81705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DD607-5718-4BFF-93B8-A4FB26F9A031}" type="slidenum">
              <a:rPr lang="en-US" smtClean="0"/>
              <a:pPr/>
              <a:t>‹#›</a:t>
            </a:fld>
            <a:endParaRPr lang="en-US"/>
          </a:p>
        </p:txBody>
      </p:sp>
    </p:spTree>
    <p:extLst>
      <p:ext uri="{BB962C8B-B14F-4D97-AF65-F5344CB8AC3E}">
        <p14:creationId xmlns:p14="http://schemas.microsoft.com/office/powerpoint/2010/main" val="4044705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ADD607-5718-4BFF-93B8-A4FB26F9A031}" type="slidenum">
              <a:rPr lang="en-US" smtClean="0"/>
              <a:pPr/>
              <a:t>‹#›</a:t>
            </a:fld>
            <a:endParaRPr lang="en-US"/>
          </a:p>
        </p:txBody>
      </p:sp>
    </p:spTree>
    <p:extLst>
      <p:ext uri="{BB962C8B-B14F-4D97-AF65-F5344CB8AC3E}">
        <p14:creationId xmlns:p14="http://schemas.microsoft.com/office/powerpoint/2010/main" val="1990276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ADD607-5718-4BFF-93B8-A4FB26F9A031}" type="slidenum">
              <a:rPr lang="en-US" smtClean="0"/>
              <a:pPr/>
              <a:t>‹#›</a:t>
            </a:fld>
            <a:endParaRPr lang="en-US"/>
          </a:p>
        </p:txBody>
      </p:sp>
    </p:spTree>
    <p:extLst>
      <p:ext uri="{BB962C8B-B14F-4D97-AF65-F5344CB8AC3E}">
        <p14:creationId xmlns:p14="http://schemas.microsoft.com/office/powerpoint/2010/main" val="3382739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DD607-5718-4BFF-93B8-A4FB26F9A031}" type="slidenum">
              <a:rPr lang="en-US" smtClean="0"/>
              <a:pPr/>
              <a:t>‹#›</a:t>
            </a:fld>
            <a:endParaRPr lang="en-US"/>
          </a:p>
        </p:txBody>
      </p:sp>
    </p:spTree>
    <p:extLst>
      <p:ext uri="{BB962C8B-B14F-4D97-AF65-F5344CB8AC3E}">
        <p14:creationId xmlns:p14="http://schemas.microsoft.com/office/powerpoint/2010/main" val="883719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2507A-C22B-462E-9B17-1EB927F515A2}" type="slidenum">
              <a:rPr lang="en-US" smtClean="0"/>
              <a:pPr/>
              <a:t>‹#›</a:t>
            </a:fld>
            <a:endParaRPr lang="en-US"/>
          </a:p>
        </p:txBody>
      </p:sp>
    </p:spTree>
    <p:extLst>
      <p:ext uri="{BB962C8B-B14F-4D97-AF65-F5344CB8AC3E}">
        <p14:creationId xmlns:p14="http://schemas.microsoft.com/office/powerpoint/2010/main" val="3279177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A7484-E0F5-4D73-BB62-986ECDAAF595}" type="slidenum">
              <a:rPr lang="en-US" smtClean="0"/>
              <a:pPr/>
              <a:t>‹#›</a:t>
            </a:fld>
            <a:endParaRPr lang="en-US"/>
          </a:p>
        </p:txBody>
      </p:sp>
    </p:spTree>
    <p:extLst>
      <p:ext uri="{BB962C8B-B14F-4D97-AF65-F5344CB8AC3E}">
        <p14:creationId xmlns:p14="http://schemas.microsoft.com/office/powerpoint/2010/main" val="94089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B0CAF-4D1C-4E34-B3D3-EB6CE65BEBEF}" type="slidenum">
              <a:rPr lang="en-US" smtClean="0"/>
              <a:pPr/>
              <a:t>‹#›</a:t>
            </a:fld>
            <a:endParaRPr lang="en-US"/>
          </a:p>
        </p:txBody>
      </p:sp>
    </p:spTree>
    <p:extLst>
      <p:ext uri="{BB962C8B-B14F-4D97-AF65-F5344CB8AC3E}">
        <p14:creationId xmlns:p14="http://schemas.microsoft.com/office/powerpoint/2010/main" val="352631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BF530-55B0-4E7D-89BE-2E9C563026EF}" type="slidenum">
              <a:rPr lang="en-US" smtClean="0"/>
              <a:pPr/>
              <a:t>‹#›</a:t>
            </a:fld>
            <a:endParaRPr lang="en-US"/>
          </a:p>
        </p:txBody>
      </p:sp>
    </p:spTree>
    <p:extLst>
      <p:ext uri="{BB962C8B-B14F-4D97-AF65-F5344CB8AC3E}">
        <p14:creationId xmlns:p14="http://schemas.microsoft.com/office/powerpoint/2010/main" val="641889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514352" y="2861733"/>
            <a:ext cx="3816534" cy="2512852"/>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4495477" y="2861733"/>
            <a:ext cx="3816535" cy="2512852"/>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91325-7D32-43B7-9E56-E61E633148D7}" type="slidenum">
              <a:rPr lang="en-US" smtClean="0"/>
              <a:pPr/>
              <a:t>‹#›</a:t>
            </a:fld>
            <a:endParaRPr lang="en-US"/>
          </a:p>
        </p:txBody>
      </p:sp>
    </p:spTree>
    <p:extLst>
      <p:ext uri="{BB962C8B-B14F-4D97-AF65-F5344CB8AC3E}">
        <p14:creationId xmlns:p14="http://schemas.microsoft.com/office/powerpoint/2010/main" val="171904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F0236-E947-4C63-A0C5-F45D317E7732}" type="slidenum">
              <a:rPr lang="en-US" smtClean="0"/>
              <a:pPr/>
              <a:t>‹#›</a:t>
            </a:fld>
            <a:endParaRPr lang="en-US"/>
          </a:p>
        </p:txBody>
      </p:sp>
    </p:spTree>
    <p:extLst>
      <p:ext uri="{BB962C8B-B14F-4D97-AF65-F5344CB8AC3E}">
        <p14:creationId xmlns:p14="http://schemas.microsoft.com/office/powerpoint/2010/main" val="306733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FECF57-9784-48E3-9D28-0F4F6DB0F866}" type="slidenum">
              <a:rPr lang="en-US" smtClean="0"/>
              <a:pPr/>
              <a:t>‹#›</a:t>
            </a:fld>
            <a:endParaRPr lang="en-US"/>
          </a:p>
        </p:txBody>
      </p:sp>
    </p:spTree>
    <p:extLst>
      <p:ext uri="{BB962C8B-B14F-4D97-AF65-F5344CB8AC3E}">
        <p14:creationId xmlns:p14="http://schemas.microsoft.com/office/powerpoint/2010/main" val="1154711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3D0DA-1813-4487-9C6A-FF5E116029E5}" type="slidenum">
              <a:rPr lang="en-US" smtClean="0"/>
              <a:pPr/>
              <a:t>‹#›</a:t>
            </a:fld>
            <a:endParaRPr lang="en-US"/>
          </a:p>
        </p:txBody>
      </p:sp>
    </p:spTree>
    <p:extLst>
      <p:ext uri="{BB962C8B-B14F-4D97-AF65-F5344CB8AC3E}">
        <p14:creationId xmlns:p14="http://schemas.microsoft.com/office/powerpoint/2010/main" val="184819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E5512-2454-491E-916C-A35A7D91A6A6}" type="slidenum">
              <a:rPr lang="en-US" smtClean="0"/>
              <a:pPr/>
              <a:t>‹#›</a:t>
            </a:fld>
            <a:endParaRPr lang="en-US"/>
          </a:p>
        </p:txBody>
      </p:sp>
    </p:spTree>
    <p:extLst>
      <p:ext uri="{BB962C8B-B14F-4D97-AF65-F5344CB8AC3E}">
        <p14:creationId xmlns:p14="http://schemas.microsoft.com/office/powerpoint/2010/main" val="338340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D6ADD607-5718-4BFF-93B8-A4FB26F9A031}" type="slidenum">
              <a:rPr lang="en-US" smtClean="0"/>
              <a:pPr/>
              <a:t>‹#›</a:t>
            </a:fld>
            <a:endParaRPr lang="en-US"/>
          </a:p>
        </p:txBody>
      </p:sp>
    </p:spTree>
    <p:extLst>
      <p:ext uri="{BB962C8B-B14F-4D97-AF65-F5344CB8AC3E}">
        <p14:creationId xmlns:p14="http://schemas.microsoft.com/office/powerpoint/2010/main" val="294287313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ctrTitle"/>
          </p:nvPr>
        </p:nvSpPr>
        <p:spPr/>
        <p:txBody>
          <a:bodyPr/>
          <a:lstStyle/>
          <a:p>
            <a:r>
              <a:rPr lang="tr-TR" dirty="0" smtClean="0"/>
              <a:t>B-310 BİYOKİMYA II DERSİ </a:t>
            </a:r>
            <a:endParaRPr lang="en-US" dirty="0"/>
          </a:p>
        </p:txBody>
      </p:sp>
      <p:sp>
        <p:nvSpPr>
          <p:cNvPr id="93189" name="Rectangle 5"/>
          <p:cNvSpPr>
            <a:spLocks noGrp="1" noChangeArrowheads="1"/>
          </p:cNvSpPr>
          <p:nvPr>
            <p:ph type="subTitle" idx="1"/>
          </p:nvPr>
        </p:nvSpPr>
        <p:spPr/>
        <p:txBody>
          <a:bodyPr/>
          <a:lstStyle/>
          <a:p>
            <a:endParaRPr lang="tr-TR" dirty="0" smtClean="0"/>
          </a:p>
          <a:p>
            <a:r>
              <a:rPr lang="tr-TR" dirty="0" smtClean="0"/>
              <a:t>XII.HAFTA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457200" y="1196752"/>
            <a:ext cx="8229600" cy="4929411"/>
          </a:xfrm>
        </p:spPr>
        <p:txBody>
          <a:bodyPr>
            <a:normAutofit lnSpcReduction="10000"/>
          </a:bodyPr>
          <a:lstStyle/>
          <a:p>
            <a:r>
              <a:rPr lang="tr-TR" sz="4000" dirty="0"/>
              <a:t>z</a:t>
            </a:r>
            <a:r>
              <a:rPr lang="tr-TR" sz="4000" dirty="0" smtClean="0"/>
              <a:t>ar boyunca proton derişimi farkı şeklinde saklanır.</a:t>
            </a:r>
          </a:p>
          <a:p>
            <a:r>
              <a:rPr lang="tr-TR" sz="4000" dirty="0" smtClean="0"/>
              <a:t>Mitokondrideki elektron taşıma tepkimelerinde elektronlar genel elektron alıcılarına aktarılır ve zara bağlı bir dizi taşıyıcı üzerinden geçer.</a:t>
            </a:r>
          </a:p>
        </p:txBody>
      </p:sp>
    </p:spTree>
    <p:extLst>
      <p:ext uri="{BB962C8B-B14F-4D97-AF65-F5344CB8AC3E}">
        <p14:creationId xmlns:p14="http://schemas.microsoft.com/office/powerpoint/2010/main" val="2739476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457200" y="1196752"/>
            <a:ext cx="8229600" cy="4929411"/>
          </a:xfrm>
        </p:spPr>
        <p:txBody>
          <a:bodyPr/>
          <a:lstStyle/>
          <a:p>
            <a:r>
              <a:rPr lang="tr-TR" sz="4000" dirty="0" smtClean="0"/>
              <a:t>Kompleks I : NADH </a:t>
            </a:r>
            <a:r>
              <a:rPr lang="tr-TR" sz="4000" dirty="0" err="1" smtClean="0"/>
              <a:t>dehidrogenaz</a:t>
            </a:r>
            <a:r>
              <a:rPr lang="tr-TR" sz="4000" dirty="0" smtClean="0"/>
              <a:t> NADH  dan </a:t>
            </a:r>
            <a:r>
              <a:rPr lang="tr-TR" sz="4000" dirty="0" err="1" smtClean="0"/>
              <a:t>ubikinona</a:t>
            </a:r>
            <a:r>
              <a:rPr lang="tr-TR" sz="4000" dirty="0" smtClean="0"/>
              <a:t>, </a:t>
            </a:r>
          </a:p>
          <a:p>
            <a:r>
              <a:rPr lang="tr-TR" sz="4000" dirty="0" smtClean="0"/>
              <a:t>Kompleks II: </a:t>
            </a:r>
            <a:r>
              <a:rPr lang="tr-TR" sz="4000" dirty="0" err="1" smtClean="0"/>
              <a:t>Süksinat</a:t>
            </a:r>
            <a:r>
              <a:rPr lang="tr-TR" sz="4000" dirty="0" smtClean="0"/>
              <a:t> </a:t>
            </a:r>
            <a:r>
              <a:rPr lang="tr-TR" sz="4000" dirty="0" err="1" smtClean="0"/>
              <a:t>dehidrogenaz</a:t>
            </a:r>
            <a:r>
              <a:rPr lang="tr-TR" sz="4000" dirty="0" smtClean="0"/>
              <a:t> </a:t>
            </a:r>
          </a:p>
          <a:p>
            <a:r>
              <a:rPr lang="tr-TR" sz="4000" dirty="0"/>
              <a:t>Kompleks </a:t>
            </a:r>
            <a:r>
              <a:rPr lang="tr-TR" sz="4000" dirty="0" smtClean="0"/>
              <a:t>III: </a:t>
            </a:r>
            <a:r>
              <a:rPr lang="tr-TR" sz="4000" dirty="0" err="1" smtClean="0"/>
              <a:t>Übikinon:sitokrom</a:t>
            </a:r>
            <a:r>
              <a:rPr lang="tr-TR" sz="4000" dirty="0" smtClean="0"/>
              <a:t> c </a:t>
            </a:r>
            <a:r>
              <a:rPr lang="tr-TR" sz="4000" dirty="0" err="1" smtClean="0"/>
              <a:t>oksidoredüktaz</a:t>
            </a:r>
            <a:r>
              <a:rPr lang="tr-TR" sz="4000" dirty="0" smtClean="0"/>
              <a:t>, </a:t>
            </a:r>
            <a:r>
              <a:rPr lang="tr-TR" sz="4000" dirty="0" err="1" smtClean="0"/>
              <a:t>sitokrom</a:t>
            </a:r>
            <a:r>
              <a:rPr lang="tr-TR" sz="4000" dirty="0" smtClean="0"/>
              <a:t> c </a:t>
            </a:r>
            <a:endParaRPr lang="tr-TR" sz="4000" dirty="0"/>
          </a:p>
          <a:p>
            <a:r>
              <a:rPr lang="tr-TR" sz="4000" dirty="0"/>
              <a:t>Kompleks </a:t>
            </a:r>
            <a:r>
              <a:rPr lang="tr-TR" sz="4000" dirty="0" smtClean="0"/>
              <a:t>IV: </a:t>
            </a:r>
            <a:r>
              <a:rPr lang="tr-TR" sz="4000" dirty="0" err="1" smtClean="0"/>
              <a:t>Sitokrom</a:t>
            </a:r>
            <a:r>
              <a:rPr lang="tr-TR" sz="4000" dirty="0" smtClean="0"/>
              <a:t> </a:t>
            </a:r>
            <a:r>
              <a:rPr lang="tr-TR" sz="4000" dirty="0" err="1" smtClean="0"/>
              <a:t>oksidaz</a:t>
            </a:r>
            <a:r>
              <a:rPr lang="tr-TR" sz="4000" dirty="0" smtClean="0"/>
              <a:t> </a:t>
            </a:r>
            <a:endParaRPr lang="tr-TR" sz="4000" dirty="0"/>
          </a:p>
          <a:p>
            <a:endParaRPr lang="tr-TR" sz="4000" dirty="0" smtClean="0"/>
          </a:p>
        </p:txBody>
      </p:sp>
    </p:spTree>
    <p:extLst>
      <p:ext uri="{BB962C8B-B14F-4D97-AF65-F5344CB8AC3E}">
        <p14:creationId xmlns:p14="http://schemas.microsoft.com/office/powerpoint/2010/main" val="129835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457200" y="1196752"/>
            <a:ext cx="8229600" cy="4929411"/>
          </a:xfrm>
        </p:spPr>
        <p:txBody>
          <a:bodyPr>
            <a:normAutofit fontScale="92500"/>
          </a:bodyPr>
          <a:lstStyle/>
          <a:p>
            <a:r>
              <a:rPr lang="tr-TR" sz="4000" dirty="0" smtClean="0"/>
              <a:t>Elektronlar NADH dan </a:t>
            </a:r>
            <a:r>
              <a:rPr lang="tr-TR" sz="4000" dirty="0" err="1" smtClean="0"/>
              <a:t>koenzim</a:t>
            </a:r>
            <a:r>
              <a:rPr lang="tr-TR" sz="4000" dirty="0" smtClean="0"/>
              <a:t> Q ya, </a:t>
            </a:r>
            <a:r>
              <a:rPr lang="tr-TR" sz="4000" dirty="0" err="1" smtClean="0"/>
              <a:t>sitokrom</a:t>
            </a:r>
            <a:r>
              <a:rPr lang="tr-TR" sz="4000" dirty="0" smtClean="0"/>
              <a:t> b den </a:t>
            </a:r>
            <a:r>
              <a:rPr lang="tr-TR" sz="4000" dirty="0" err="1" smtClean="0"/>
              <a:t>sitokrom</a:t>
            </a:r>
            <a:r>
              <a:rPr lang="tr-TR" sz="4000" dirty="0" smtClean="0"/>
              <a:t> c1 e, </a:t>
            </a:r>
            <a:r>
              <a:rPr lang="tr-TR" sz="4000" dirty="0" err="1" smtClean="0"/>
              <a:t>sitokrom</a:t>
            </a:r>
            <a:r>
              <a:rPr lang="tr-TR" sz="4000" dirty="0" smtClean="0"/>
              <a:t> c1 den </a:t>
            </a:r>
            <a:r>
              <a:rPr lang="tr-TR" sz="4000" dirty="0" err="1" smtClean="0"/>
              <a:t>sitokrom</a:t>
            </a:r>
            <a:r>
              <a:rPr lang="tr-TR" sz="4000" dirty="0" smtClean="0"/>
              <a:t> c’ye, </a:t>
            </a:r>
            <a:r>
              <a:rPr lang="tr-TR" sz="4000" dirty="0" err="1" smtClean="0"/>
              <a:t>sitokrom</a:t>
            </a:r>
            <a:r>
              <a:rPr lang="tr-TR" sz="4000" dirty="0" smtClean="0"/>
              <a:t> a + a</a:t>
            </a:r>
            <a:r>
              <a:rPr lang="tr-TR" sz="4000" baseline="-25000" dirty="0" smtClean="0"/>
              <a:t>3</a:t>
            </a:r>
            <a:r>
              <a:rPr lang="tr-TR" sz="4000" dirty="0" smtClean="0"/>
              <a:t> den oksijene aktarılır,</a:t>
            </a:r>
          </a:p>
          <a:p>
            <a:r>
              <a:rPr lang="tr-TR" sz="4000" dirty="0" smtClean="0"/>
              <a:t>Elektron akışını </a:t>
            </a:r>
            <a:r>
              <a:rPr lang="tr-TR" sz="4000" dirty="0" err="1" smtClean="0"/>
              <a:t>rotenon</a:t>
            </a:r>
            <a:r>
              <a:rPr lang="tr-TR" sz="4000" dirty="0" smtClean="0"/>
              <a:t>, </a:t>
            </a:r>
            <a:r>
              <a:rPr lang="tr-TR" sz="4000" dirty="0" err="1" smtClean="0"/>
              <a:t>antimisin</a:t>
            </a:r>
            <a:r>
              <a:rPr lang="tr-TR" sz="4000" dirty="0" smtClean="0"/>
              <a:t> A ve siyanür veya CO engellemektedir.</a:t>
            </a:r>
          </a:p>
        </p:txBody>
      </p:sp>
    </p:spTree>
    <p:extLst>
      <p:ext uri="{BB962C8B-B14F-4D97-AF65-F5344CB8AC3E}">
        <p14:creationId xmlns:p14="http://schemas.microsoft.com/office/powerpoint/2010/main" val="1950490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457200" y="1196752"/>
            <a:ext cx="8229600" cy="4929411"/>
          </a:xfrm>
        </p:spPr>
        <p:txBody>
          <a:bodyPr>
            <a:normAutofit fontScale="92500" lnSpcReduction="10000"/>
          </a:bodyPr>
          <a:lstStyle/>
          <a:p>
            <a:r>
              <a:rPr lang="tr-TR" sz="4000" dirty="0" smtClean="0"/>
              <a:t>Elektronların kompleksler üzerinden akışı sonucu, protonlar iç zardan pompalanarak zarlar arası bölgeye kıyasla daha bazik yapar.</a:t>
            </a:r>
          </a:p>
          <a:p>
            <a:r>
              <a:rPr lang="tr-TR" sz="4000" dirty="0" smtClean="0"/>
              <a:t>Bu proton farkı, iç zardaki ATP </a:t>
            </a:r>
            <a:r>
              <a:rPr lang="tr-TR" sz="4000" dirty="0" err="1" smtClean="0"/>
              <a:t>sentazın</a:t>
            </a:r>
            <a:r>
              <a:rPr lang="tr-TR" sz="4000" dirty="0" smtClean="0"/>
              <a:t> ADP ve Pi dan ATP sentezlenmesi için enerji sağlar.</a:t>
            </a:r>
          </a:p>
        </p:txBody>
      </p:sp>
    </p:spTree>
    <p:extLst>
      <p:ext uri="{BB962C8B-B14F-4D97-AF65-F5344CB8AC3E}">
        <p14:creationId xmlns:p14="http://schemas.microsoft.com/office/powerpoint/2010/main" val="4127926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457200" y="1196752"/>
            <a:ext cx="8229600" cy="4929411"/>
          </a:xfrm>
        </p:spPr>
        <p:txBody>
          <a:bodyPr/>
          <a:lstStyle/>
          <a:p>
            <a:r>
              <a:rPr lang="tr-TR" sz="4000" dirty="0" smtClean="0"/>
              <a:t>Suya indirgenen her oksijen (1/2) başına sentezlenen ATP </a:t>
            </a:r>
            <a:r>
              <a:rPr lang="tr-TR" sz="4000" smtClean="0"/>
              <a:t>(P/O) oranı </a:t>
            </a:r>
            <a:r>
              <a:rPr lang="tr-TR" sz="4000" dirty="0" smtClean="0"/>
              <a:t>, elektronlar solunum zincirine Kompleks I üzerinden girerlerse 2,5, </a:t>
            </a:r>
            <a:r>
              <a:rPr lang="tr-TR" sz="4000" dirty="0" err="1" smtClean="0"/>
              <a:t>ubikinon</a:t>
            </a:r>
            <a:r>
              <a:rPr lang="tr-TR" sz="4000" dirty="0" smtClean="0"/>
              <a:t> üzerinden girerlerse 1,5 olur.</a:t>
            </a:r>
          </a:p>
        </p:txBody>
      </p:sp>
    </p:spTree>
    <p:extLst>
      <p:ext uri="{BB962C8B-B14F-4D97-AF65-F5344CB8AC3E}">
        <p14:creationId xmlns:p14="http://schemas.microsoft.com/office/powerpoint/2010/main" val="888896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52400"/>
            <a:ext cx="7048500" cy="666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840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924" y="362508"/>
            <a:ext cx="7578494" cy="5123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9924" y="5562600"/>
            <a:ext cx="7622076" cy="1200329"/>
          </a:xfrm>
          <a:prstGeom prst="rect">
            <a:avLst/>
          </a:prstGeom>
          <a:noFill/>
        </p:spPr>
        <p:txBody>
          <a:bodyPr wrap="square" rtlCol="0">
            <a:spAutoFit/>
          </a:bodyPr>
          <a:lstStyle/>
          <a:p>
            <a:r>
              <a:rPr lang="en-US" u="sng" dirty="0" smtClean="0"/>
              <a:t>Knob-and-stalk structure of ATP synthase</a:t>
            </a:r>
          </a:p>
          <a:p>
            <a:r>
              <a:rPr lang="en-US" dirty="0" smtClean="0"/>
              <a:t>As H</a:t>
            </a:r>
            <a:r>
              <a:rPr lang="en-US" baseline="30000" dirty="0" smtClean="0"/>
              <a:t>+</a:t>
            </a:r>
            <a:r>
              <a:rPr lang="en-US" dirty="0" smtClean="0"/>
              <a:t> ions pass through the channel of the a-c interface, the rotor (c-</a:t>
            </a:r>
            <a:r>
              <a:rPr lang="el-GR" dirty="0" smtClean="0"/>
              <a:t>ε</a:t>
            </a:r>
            <a:r>
              <a:rPr lang="en-US" dirty="0" smtClean="0"/>
              <a:t>-</a:t>
            </a:r>
            <a:r>
              <a:rPr lang="el-GR" dirty="0" smtClean="0"/>
              <a:t>γ</a:t>
            </a:r>
            <a:r>
              <a:rPr lang="en-US" dirty="0" smtClean="0"/>
              <a:t>) spins inside the membrane, relative to the stator (a-b-</a:t>
            </a:r>
            <a:r>
              <a:rPr lang="el-GR" dirty="0" smtClean="0"/>
              <a:t>δ</a:t>
            </a:r>
            <a:r>
              <a:rPr lang="en-US" dirty="0" smtClean="0"/>
              <a:t>-</a:t>
            </a:r>
            <a:r>
              <a:rPr lang="el-GR" dirty="0" smtClean="0"/>
              <a:t>α</a:t>
            </a:r>
            <a:r>
              <a:rPr lang="en-US" baseline="-25000" dirty="0" smtClean="0"/>
              <a:t>3</a:t>
            </a:r>
            <a:r>
              <a:rPr lang="el-GR" dirty="0" smtClean="0"/>
              <a:t>β</a:t>
            </a:r>
            <a:r>
              <a:rPr lang="en-US" baseline="-25000" dirty="0" smtClean="0"/>
              <a:t>3</a:t>
            </a:r>
            <a:r>
              <a:rPr lang="en-US" dirty="0" smtClean="0"/>
              <a:t>). This causes a conformational change in the </a:t>
            </a:r>
            <a:r>
              <a:rPr lang="el-GR" dirty="0" smtClean="0"/>
              <a:t>β</a:t>
            </a:r>
            <a:r>
              <a:rPr lang="en-US" dirty="0" smtClean="0"/>
              <a:t> subunits of the </a:t>
            </a:r>
            <a:r>
              <a:rPr lang="el-GR" dirty="0"/>
              <a:t>α</a:t>
            </a:r>
            <a:r>
              <a:rPr lang="en-US" baseline="-25000" dirty="0"/>
              <a:t>3</a:t>
            </a:r>
            <a:r>
              <a:rPr lang="el-GR" dirty="0"/>
              <a:t>β</a:t>
            </a:r>
            <a:r>
              <a:rPr lang="en-US" baseline="-25000" dirty="0" smtClean="0"/>
              <a:t>3</a:t>
            </a:r>
            <a:r>
              <a:rPr lang="en-US" dirty="0" smtClean="0"/>
              <a:t> </a:t>
            </a:r>
            <a:r>
              <a:rPr lang="en-US" dirty="0" err="1" smtClean="0"/>
              <a:t>hexamer</a:t>
            </a:r>
            <a:r>
              <a:rPr lang="en-US" dirty="0" smtClean="0"/>
              <a:t>.</a:t>
            </a:r>
            <a:endParaRPr lang="en-US" dirty="0"/>
          </a:p>
        </p:txBody>
      </p:sp>
    </p:spTree>
    <p:extLst>
      <p:ext uri="{BB962C8B-B14F-4D97-AF65-F5344CB8AC3E}">
        <p14:creationId xmlns:p14="http://schemas.microsoft.com/office/powerpoint/2010/main" val="832217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gure 14-15"/>
          <p:cNvPicPr>
            <a:picLocks noChangeAspect="1" noChangeArrowheads="1"/>
          </p:cNvPicPr>
          <p:nvPr/>
        </p:nvPicPr>
        <p:blipFill>
          <a:blip r:embed="rId3">
            <a:extLst>
              <a:ext uri="{28A0092B-C50C-407E-A947-70E740481C1C}">
                <a14:useLocalDpi xmlns:a14="http://schemas.microsoft.com/office/drawing/2010/main" val="0"/>
              </a:ext>
            </a:extLst>
          </a:blip>
          <a:srcRect b="11780"/>
          <a:stretch>
            <a:fillRect/>
          </a:stretch>
        </p:blipFill>
        <p:spPr bwMode="auto">
          <a:xfrm>
            <a:off x="415637" y="1850159"/>
            <a:ext cx="8312727" cy="272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415637" y="1828800"/>
            <a:ext cx="803563" cy="3269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228600"/>
            <a:ext cx="1752600" cy="646331"/>
          </a:xfrm>
          <a:prstGeom prst="rect">
            <a:avLst/>
          </a:prstGeom>
          <a:noFill/>
          <a:ln>
            <a:solidFill>
              <a:srgbClr val="FF0000"/>
            </a:solidFill>
          </a:ln>
        </p:spPr>
        <p:txBody>
          <a:bodyPr wrap="square" rtlCol="0">
            <a:spAutoFit/>
          </a:bodyPr>
          <a:lstStyle/>
          <a:p>
            <a:r>
              <a:rPr lang="en-US" dirty="0" smtClean="0"/>
              <a:t>ADP + P</a:t>
            </a:r>
            <a:r>
              <a:rPr lang="en-US" baseline="-25000" dirty="0" smtClean="0"/>
              <a:t>i</a:t>
            </a:r>
            <a:r>
              <a:rPr lang="en-US" dirty="0" smtClean="0"/>
              <a:t> bind to an open site</a:t>
            </a:r>
            <a:endParaRPr lang="en-US" dirty="0"/>
          </a:p>
        </p:txBody>
      </p:sp>
      <p:cxnSp>
        <p:nvCxnSpPr>
          <p:cNvPr id="5" name="Straight Connector 4"/>
          <p:cNvCxnSpPr>
            <a:stCxn id="3" idx="2"/>
            <a:endCxn id="2" idx="0"/>
          </p:cNvCxnSpPr>
          <p:nvPr/>
        </p:nvCxnSpPr>
        <p:spPr>
          <a:xfrm flipH="1">
            <a:off x="817419" y="874931"/>
            <a:ext cx="363681" cy="9538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631373" y="2719806"/>
            <a:ext cx="623455" cy="51466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4419600"/>
            <a:ext cx="2133600" cy="923330"/>
          </a:xfrm>
          <a:prstGeom prst="rect">
            <a:avLst/>
          </a:prstGeom>
          <a:noFill/>
          <a:ln>
            <a:solidFill>
              <a:srgbClr val="0070C0"/>
            </a:solidFill>
          </a:ln>
        </p:spPr>
        <p:txBody>
          <a:bodyPr wrap="square" rtlCol="0">
            <a:spAutoFit/>
          </a:bodyPr>
          <a:lstStyle/>
          <a:p>
            <a:r>
              <a:rPr lang="en-US" dirty="0" smtClean="0"/>
              <a:t>The shaft rotates counter-clockwise (viewed from F</a:t>
            </a:r>
            <a:r>
              <a:rPr lang="en-US" baseline="-25000" dirty="0" smtClean="0"/>
              <a:t>1</a:t>
            </a:r>
            <a:r>
              <a:rPr lang="en-US" dirty="0" smtClean="0"/>
              <a:t> end)</a:t>
            </a:r>
            <a:endParaRPr lang="en-US" dirty="0"/>
          </a:p>
        </p:txBody>
      </p:sp>
      <p:cxnSp>
        <p:nvCxnSpPr>
          <p:cNvPr id="9" name="Straight Connector 8"/>
          <p:cNvCxnSpPr>
            <a:stCxn id="6" idx="1"/>
            <a:endCxn id="7" idx="0"/>
          </p:cNvCxnSpPr>
          <p:nvPr/>
        </p:nvCxnSpPr>
        <p:spPr>
          <a:xfrm flipH="1">
            <a:off x="1295400" y="2977140"/>
            <a:ext cx="335973" cy="144246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733800" y="2155746"/>
            <a:ext cx="533400" cy="82139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352800" y="228600"/>
            <a:ext cx="2438400" cy="1200329"/>
          </a:xfrm>
          <a:prstGeom prst="rect">
            <a:avLst/>
          </a:prstGeom>
          <a:noFill/>
          <a:ln>
            <a:solidFill>
              <a:srgbClr val="00B050"/>
            </a:solidFill>
          </a:ln>
        </p:spPr>
        <p:txBody>
          <a:bodyPr wrap="square" rtlCol="0">
            <a:spAutoFit/>
          </a:bodyPr>
          <a:lstStyle/>
          <a:p>
            <a:r>
              <a:rPr lang="en-US" dirty="0" smtClean="0"/>
              <a:t>The site is converted to a loose conformation, where ADP + P</a:t>
            </a:r>
            <a:r>
              <a:rPr lang="en-US" baseline="-25000" dirty="0" smtClean="0"/>
              <a:t>i</a:t>
            </a:r>
            <a:r>
              <a:rPr lang="en-US" dirty="0" smtClean="0"/>
              <a:t> are more firmly bound</a:t>
            </a:r>
            <a:endParaRPr lang="en-US" dirty="0"/>
          </a:p>
        </p:txBody>
      </p:sp>
      <p:cxnSp>
        <p:nvCxnSpPr>
          <p:cNvPr id="13" name="Straight Connector 12"/>
          <p:cNvCxnSpPr>
            <a:stCxn id="10" idx="0"/>
            <a:endCxn id="11" idx="2"/>
          </p:cNvCxnSpPr>
          <p:nvPr/>
        </p:nvCxnSpPr>
        <p:spPr>
          <a:xfrm flipV="1">
            <a:off x="4000500" y="1428929"/>
            <a:ext cx="571500" cy="72681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477000" y="2155746"/>
            <a:ext cx="533400" cy="821393"/>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96000" y="228600"/>
            <a:ext cx="2438400" cy="923330"/>
          </a:xfrm>
          <a:prstGeom prst="rect">
            <a:avLst/>
          </a:prstGeom>
          <a:noFill/>
          <a:ln>
            <a:solidFill>
              <a:srgbClr val="7030A0"/>
            </a:solidFill>
          </a:ln>
        </p:spPr>
        <p:txBody>
          <a:bodyPr wrap="square" rtlCol="0">
            <a:spAutoFit/>
          </a:bodyPr>
          <a:lstStyle/>
          <a:p>
            <a:r>
              <a:rPr lang="en-US" dirty="0" smtClean="0"/>
              <a:t>The site is converted to a tight conformation, and ATP is </a:t>
            </a:r>
            <a:r>
              <a:rPr lang="en-US" dirty="0" err="1" smtClean="0"/>
              <a:t>sythesized</a:t>
            </a:r>
            <a:endParaRPr lang="en-US" dirty="0"/>
          </a:p>
        </p:txBody>
      </p:sp>
      <p:cxnSp>
        <p:nvCxnSpPr>
          <p:cNvPr id="18" name="Straight Connector 17"/>
          <p:cNvCxnSpPr>
            <a:stCxn id="16" idx="0"/>
            <a:endCxn id="17" idx="2"/>
          </p:cNvCxnSpPr>
          <p:nvPr/>
        </p:nvCxnSpPr>
        <p:spPr>
          <a:xfrm flipV="1">
            <a:off x="6743700" y="1151930"/>
            <a:ext cx="571500" cy="100381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191000" y="4267200"/>
            <a:ext cx="1371600" cy="4572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57600" y="5105400"/>
            <a:ext cx="4114800" cy="1477328"/>
          </a:xfrm>
          <a:prstGeom prst="rect">
            <a:avLst/>
          </a:prstGeom>
          <a:noFill/>
          <a:ln>
            <a:solidFill>
              <a:srgbClr val="FFC000"/>
            </a:solidFill>
          </a:ln>
        </p:spPr>
        <p:txBody>
          <a:bodyPr wrap="square" rtlCol="0">
            <a:spAutoFit/>
          </a:bodyPr>
          <a:lstStyle/>
          <a:p>
            <a:r>
              <a:rPr lang="en-US" dirty="0" smtClean="0"/>
              <a:t>The site is converted back to an open conformation, releasing ATP and allowing for ADP + P</a:t>
            </a:r>
            <a:r>
              <a:rPr lang="en-US" baseline="-25000" dirty="0" smtClean="0"/>
              <a:t>i</a:t>
            </a:r>
            <a:r>
              <a:rPr lang="en-US" dirty="0" smtClean="0"/>
              <a:t> binding. </a:t>
            </a:r>
          </a:p>
          <a:p>
            <a:r>
              <a:rPr lang="en-US" i="1" dirty="0" smtClean="0"/>
              <a:t>This cycle continues for each subunit coupled to a conformation change.</a:t>
            </a:r>
            <a:endParaRPr lang="en-US" i="1" dirty="0"/>
          </a:p>
        </p:txBody>
      </p:sp>
      <p:cxnSp>
        <p:nvCxnSpPr>
          <p:cNvPr id="20" name="Straight Connector 19"/>
          <p:cNvCxnSpPr>
            <a:stCxn id="14" idx="2"/>
            <a:endCxn id="15" idx="0"/>
          </p:cNvCxnSpPr>
          <p:nvPr/>
        </p:nvCxnSpPr>
        <p:spPr>
          <a:xfrm>
            <a:off x="4876800" y="4724400"/>
            <a:ext cx="838200" cy="381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8600" y="6096000"/>
            <a:ext cx="3048000" cy="646331"/>
          </a:xfrm>
          <a:prstGeom prst="rect">
            <a:avLst/>
          </a:prstGeom>
          <a:noFill/>
          <a:ln>
            <a:solidFill>
              <a:schemeClr val="tx1"/>
            </a:solidFill>
          </a:ln>
        </p:spPr>
        <p:txBody>
          <a:bodyPr wrap="square" rtlCol="0">
            <a:spAutoFit/>
          </a:bodyPr>
          <a:lstStyle/>
          <a:p>
            <a:r>
              <a:rPr lang="en-US" b="1" i="1" dirty="0" smtClean="0"/>
              <a:t>~10 revolutions/second</a:t>
            </a:r>
          </a:p>
          <a:p>
            <a:r>
              <a:rPr lang="en-US" b="1" i="1" dirty="0" smtClean="0"/>
              <a:t>= 30 ATP /second</a:t>
            </a:r>
            <a:endParaRPr lang="en-US" b="1" i="1" dirty="0"/>
          </a:p>
        </p:txBody>
      </p:sp>
    </p:spTree>
    <p:extLst>
      <p:ext uri="{BB962C8B-B14F-4D97-AF65-F5344CB8AC3E}">
        <p14:creationId xmlns:p14="http://schemas.microsoft.com/office/powerpoint/2010/main" val="337630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10" grpId="0" animBg="1"/>
      <p:bldP spid="11" grpId="0" animBg="1"/>
      <p:bldP spid="16" grpId="0" animBg="1"/>
      <p:bldP spid="17" grpId="0" animBg="1"/>
      <p:bldP spid="14" grpId="0" animBg="1"/>
      <p:bldP spid="15"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11560" y="1837765"/>
            <a:ext cx="7776864" cy="3751475"/>
          </a:xfrm>
          <a:prstGeom prst="rect">
            <a:avLst/>
          </a:prstGeom>
        </p:spPr>
        <p:txBody>
          <a:bodyPr>
            <a:normAutofit fontScale="85000"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fontAlgn="auto">
              <a:spcAft>
                <a:spcPts val="0"/>
              </a:spcAft>
              <a:buFont typeface="Arial" panose="020B0604020202020204" pitchFamily="34" charset="0"/>
              <a:buNone/>
            </a:pPr>
            <a:r>
              <a:rPr lang="en-US" smtClean="0"/>
              <a:t>The ratio of the amount of ATP synthesized (P) to the amount of oxygen reduced (O)</a:t>
            </a:r>
          </a:p>
          <a:p>
            <a:pPr marL="0" indent="0" fontAlgn="auto">
              <a:spcAft>
                <a:spcPts val="0"/>
              </a:spcAft>
              <a:buFont typeface="Arial" panose="020B0604020202020204" pitchFamily="34" charset="0"/>
              <a:buNone/>
            </a:pPr>
            <a:endParaRPr lang="en-US" smtClean="0"/>
          </a:p>
          <a:p>
            <a:pPr fontAlgn="auto">
              <a:spcAft>
                <a:spcPts val="0"/>
              </a:spcAft>
            </a:pPr>
            <a:r>
              <a:rPr lang="en-US" smtClean="0"/>
              <a:t>For each e</a:t>
            </a:r>
            <a:r>
              <a:rPr lang="en-US" baseline="30000" smtClean="0"/>
              <a:t>-</a:t>
            </a:r>
            <a:r>
              <a:rPr lang="en-US" smtClean="0"/>
              <a:t> pair entered into the ETC, 10 H</a:t>
            </a:r>
            <a:r>
              <a:rPr lang="en-US" baseline="30000" smtClean="0"/>
              <a:t>+</a:t>
            </a:r>
            <a:r>
              <a:rPr lang="en-US" smtClean="0"/>
              <a:t> are pumped out</a:t>
            </a:r>
          </a:p>
          <a:p>
            <a:pPr fontAlgn="auto">
              <a:spcAft>
                <a:spcPts val="0"/>
              </a:spcAft>
            </a:pPr>
            <a:r>
              <a:rPr lang="en-US" smtClean="0"/>
              <a:t>For each ATP generated, 4 H</a:t>
            </a:r>
            <a:r>
              <a:rPr lang="en-US" baseline="30000" smtClean="0"/>
              <a:t>+</a:t>
            </a:r>
            <a:r>
              <a:rPr lang="en-US" smtClean="0"/>
              <a:t> are pumped in</a:t>
            </a:r>
          </a:p>
          <a:p>
            <a:pPr lvl="1" fontAlgn="auto">
              <a:spcAft>
                <a:spcPts val="0"/>
              </a:spcAft>
            </a:pPr>
            <a:r>
              <a:rPr lang="en-US" smtClean="0"/>
              <a:t>3 per ATP, plus 1 to import P</a:t>
            </a:r>
            <a:r>
              <a:rPr lang="en-US" baseline="-25000" smtClean="0"/>
              <a:t>i</a:t>
            </a:r>
            <a:r>
              <a:rPr lang="en-US" smtClean="0"/>
              <a:t> </a:t>
            </a:r>
          </a:p>
          <a:p>
            <a:pPr fontAlgn="auto">
              <a:spcAft>
                <a:spcPts val="0"/>
              </a:spcAft>
            </a:pPr>
            <a:endParaRPr lang="en-US" smtClean="0"/>
          </a:p>
          <a:p>
            <a:pPr fontAlgn="auto">
              <a:spcAft>
                <a:spcPts val="0"/>
              </a:spcAft>
            </a:pPr>
            <a:r>
              <a:rPr lang="en-US" smtClean="0"/>
              <a:t>NADH: 10 H</a:t>
            </a:r>
            <a:r>
              <a:rPr lang="en-US" baseline="30000" smtClean="0"/>
              <a:t>+</a:t>
            </a:r>
            <a:r>
              <a:rPr lang="en-US" baseline="-25000" smtClean="0"/>
              <a:t>out</a:t>
            </a:r>
            <a:r>
              <a:rPr lang="en-US" smtClean="0"/>
              <a:t> / 4 H</a:t>
            </a:r>
            <a:r>
              <a:rPr lang="en-US" baseline="30000" smtClean="0"/>
              <a:t>+</a:t>
            </a:r>
            <a:r>
              <a:rPr lang="en-US" baseline="-25000" smtClean="0"/>
              <a:t>in</a:t>
            </a:r>
            <a:r>
              <a:rPr lang="en-US" smtClean="0"/>
              <a:t> = 2.5 ATP per NADH</a:t>
            </a:r>
          </a:p>
          <a:p>
            <a:pPr fontAlgn="auto">
              <a:spcAft>
                <a:spcPts val="0"/>
              </a:spcAft>
            </a:pPr>
            <a:r>
              <a:rPr lang="en-US" smtClean="0"/>
              <a:t>QH</a:t>
            </a:r>
            <a:r>
              <a:rPr lang="en-US" baseline="-25000" smtClean="0"/>
              <a:t>2</a:t>
            </a:r>
            <a:r>
              <a:rPr lang="en-US" smtClean="0"/>
              <a:t>: = 6 H</a:t>
            </a:r>
            <a:r>
              <a:rPr lang="en-US" baseline="30000" smtClean="0"/>
              <a:t>+</a:t>
            </a:r>
            <a:r>
              <a:rPr lang="en-US" baseline="-25000" smtClean="0"/>
              <a:t>out</a:t>
            </a:r>
            <a:r>
              <a:rPr lang="en-US" smtClean="0"/>
              <a:t> / 4 H</a:t>
            </a:r>
            <a:r>
              <a:rPr lang="en-US" baseline="30000" smtClean="0"/>
              <a:t>+</a:t>
            </a:r>
            <a:r>
              <a:rPr lang="en-US" baseline="-25000" smtClean="0"/>
              <a:t>in</a:t>
            </a:r>
            <a:r>
              <a:rPr lang="en-US" smtClean="0"/>
              <a:t> = 1.5 ATP per QH</a:t>
            </a:r>
            <a:r>
              <a:rPr lang="en-US" baseline="-25000" smtClean="0"/>
              <a:t>2</a:t>
            </a:r>
            <a:endParaRPr lang="en-US" smtClean="0"/>
          </a:p>
          <a:p>
            <a:pPr lvl="1" fontAlgn="auto">
              <a:spcAft>
                <a:spcPts val="0"/>
              </a:spcAft>
            </a:pPr>
            <a:r>
              <a:rPr lang="en-US" smtClean="0"/>
              <a:t>QH</a:t>
            </a:r>
            <a:r>
              <a:rPr lang="en-US" baseline="-25000" smtClean="0"/>
              <a:t>2</a:t>
            </a:r>
            <a:r>
              <a:rPr lang="en-US" smtClean="0"/>
              <a:t> bypasses Complex I of the ETC</a:t>
            </a:r>
          </a:p>
          <a:p>
            <a:pPr fontAlgn="auto">
              <a:spcAft>
                <a:spcPts val="0"/>
              </a:spcAft>
            </a:pPr>
            <a:endParaRPr lang="en-US" dirty="0"/>
          </a:p>
        </p:txBody>
      </p:sp>
      <p:sp>
        <p:nvSpPr>
          <p:cNvPr id="4" name="Title 1"/>
          <p:cNvSpPr>
            <a:spLocks noGrp="1"/>
          </p:cNvSpPr>
          <p:nvPr>
            <p:ph type="title"/>
          </p:nvPr>
        </p:nvSpPr>
        <p:spPr/>
        <p:txBody>
          <a:bodyPr>
            <a:noAutofit/>
          </a:bodyPr>
          <a:lstStyle/>
          <a:p>
            <a:r>
              <a:rPr lang="en-US" sz="3600" dirty="0" smtClean="0"/>
              <a:t>Phosphorylation/Oxidation ratio </a:t>
            </a:r>
            <a:br>
              <a:rPr lang="en-US" sz="3600" dirty="0" smtClean="0"/>
            </a:br>
            <a:r>
              <a:rPr lang="en-US" sz="3600" dirty="0" smtClean="0"/>
              <a:t>(P/O ratio)</a:t>
            </a:r>
            <a:endParaRPr lang="en-US" sz="3600" dirty="0"/>
          </a:p>
        </p:txBody>
      </p:sp>
    </p:spTree>
    <p:extLst>
      <p:ext uri="{BB962C8B-B14F-4D97-AF65-F5344CB8AC3E}">
        <p14:creationId xmlns:p14="http://schemas.microsoft.com/office/powerpoint/2010/main" val="35547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0"/>
            <a:ext cx="7161068" cy="6399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0526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ONİKİNCİ HAFTA  DERS İÇERİĞİ</a:t>
            </a:r>
            <a:endParaRPr lang="tr-TR" dirty="0"/>
          </a:p>
        </p:txBody>
      </p:sp>
      <p:sp>
        <p:nvSpPr>
          <p:cNvPr id="3" name="2 İçerik Yer Tutucusu"/>
          <p:cNvSpPr>
            <a:spLocks noGrp="1"/>
          </p:cNvSpPr>
          <p:nvPr>
            <p:ph sz="quarter" idx="13"/>
          </p:nvPr>
        </p:nvSpPr>
        <p:spPr/>
        <p:txBody>
          <a:bodyPr>
            <a:normAutofit fontScale="92500" lnSpcReduction="10000"/>
          </a:bodyPr>
          <a:lstStyle/>
          <a:p>
            <a:r>
              <a:rPr lang="tr-TR" sz="4000" b="1" dirty="0" err="1" smtClean="0"/>
              <a:t>Oksidatif</a:t>
            </a:r>
            <a:r>
              <a:rPr lang="tr-TR" sz="4000" b="1" dirty="0" smtClean="0"/>
              <a:t> </a:t>
            </a:r>
            <a:r>
              <a:rPr lang="tr-TR" sz="4000" b="1" dirty="0" err="1" smtClean="0"/>
              <a:t>Fosforilasyon</a:t>
            </a:r>
            <a:r>
              <a:rPr lang="tr-TR" sz="4000" b="1" dirty="0" smtClean="0"/>
              <a:t>:</a:t>
            </a:r>
            <a:r>
              <a:rPr lang="tr-TR" sz="4000" dirty="0" smtClean="0"/>
              <a:t> Mitokondri iç zarında yer alan </a:t>
            </a:r>
            <a:r>
              <a:rPr lang="tr-TR" sz="4000" dirty="0" err="1" smtClean="0"/>
              <a:t>membran</a:t>
            </a:r>
            <a:r>
              <a:rPr lang="tr-TR" sz="4000" dirty="0" smtClean="0"/>
              <a:t> bağımlı taşıyıcılar, elektron akışı, bu akışı engelleyen inhibitörler,</a:t>
            </a:r>
          </a:p>
          <a:p>
            <a:endParaRPr lang="tr-TR" b="1"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457200" y="1285861"/>
            <a:ext cx="8229600" cy="3929090"/>
          </a:xfrm>
        </p:spPr>
        <p:txBody>
          <a:bodyPr/>
          <a:lstStyle/>
          <a:p>
            <a:pPr>
              <a:lnSpc>
                <a:spcPct val="150000"/>
              </a:lnSpc>
            </a:pPr>
            <a:endParaRPr lang="tr-TR" sz="3600" dirty="0" smtClean="0"/>
          </a:p>
          <a:p>
            <a:pPr>
              <a:lnSpc>
                <a:spcPct val="150000"/>
              </a:lnSpc>
            </a:pPr>
            <a:r>
              <a:rPr lang="tr-TR" sz="3600" dirty="0" smtClean="0"/>
              <a:t>BU KONU İLE </a:t>
            </a:r>
            <a:r>
              <a:rPr lang="tr-TR" sz="3600" smtClean="0"/>
              <a:t>İLGİLİ ŞEKİL VE  FORMÜLLER GÖSTERİLEREK KONUNUN DETAYLI ANLATIMI YAPILACAKTIR.</a:t>
            </a:r>
            <a:endParaRPr lang="tr-TR" sz="36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ctrTitle"/>
          </p:nvPr>
        </p:nvSpPr>
        <p:spPr>
          <a:xfrm>
            <a:off x="785786" y="285728"/>
            <a:ext cx="7772400" cy="1736725"/>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KAYNAKÇA</a:t>
            </a:r>
            <a:br>
              <a:rPr lang="tr-TR" dirty="0" smtClean="0"/>
            </a:br>
            <a:endParaRPr lang="en-US" dirty="0"/>
          </a:p>
        </p:txBody>
      </p:sp>
      <p:sp>
        <p:nvSpPr>
          <p:cNvPr id="93189" name="Rectangle 5"/>
          <p:cNvSpPr>
            <a:spLocks noGrp="1" noChangeArrowheads="1"/>
          </p:cNvSpPr>
          <p:nvPr>
            <p:ph type="subTitle" idx="1"/>
          </p:nvPr>
        </p:nvSpPr>
        <p:spPr>
          <a:xfrm>
            <a:off x="1371600" y="1928802"/>
            <a:ext cx="6400800" cy="3709998"/>
          </a:xfrm>
        </p:spPr>
        <p:txBody>
          <a:bodyPr/>
          <a:lstStyle/>
          <a:p>
            <a:pPr algn="just"/>
            <a:endParaRPr lang="tr-TR" dirty="0" smtClean="0"/>
          </a:p>
          <a:p>
            <a:pPr algn="just"/>
            <a:r>
              <a:rPr lang="tr-TR" b="1" dirty="0" smtClean="0"/>
              <a:t>Başlıca Kaynak</a:t>
            </a:r>
            <a:r>
              <a:rPr lang="tr-TR" dirty="0" smtClean="0"/>
              <a:t>: </a:t>
            </a:r>
            <a:r>
              <a:rPr lang="tr-TR" dirty="0" err="1" smtClean="0"/>
              <a:t>Lehninger</a:t>
            </a:r>
            <a:r>
              <a:rPr lang="tr-TR" dirty="0" smtClean="0"/>
              <a:t> Biyokimyanın İlkeleri, </a:t>
            </a:r>
            <a:r>
              <a:rPr lang="tr-TR" dirty="0" err="1" smtClean="0"/>
              <a:t>David</a:t>
            </a:r>
            <a:r>
              <a:rPr lang="tr-TR" dirty="0" smtClean="0"/>
              <a:t> </a:t>
            </a:r>
            <a:r>
              <a:rPr lang="tr-TR" dirty="0" err="1" smtClean="0"/>
              <a:t>L.Nelson</a:t>
            </a:r>
            <a:r>
              <a:rPr lang="tr-TR" dirty="0" smtClean="0"/>
              <a:t>, Michael M. </a:t>
            </a:r>
            <a:r>
              <a:rPr lang="tr-TR" dirty="0" err="1" smtClean="0"/>
              <a:t>Cox</a:t>
            </a:r>
            <a:r>
              <a:rPr lang="tr-TR" dirty="0" smtClean="0"/>
              <a:t>, Beşinci Baskıdan Çeviri, Çeviri Editörü; Y. Murat Elçin, </a:t>
            </a:r>
            <a:r>
              <a:rPr lang="tr-TR" dirty="0" err="1" smtClean="0"/>
              <a:t>Palme</a:t>
            </a:r>
            <a:r>
              <a:rPr lang="tr-TR" dirty="0" smtClean="0"/>
              <a:t> Yayıncılık, 2013.</a:t>
            </a:r>
          </a:p>
          <a:p>
            <a:pPr algn="just"/>
            <a:endParaRPr lang="tr-TR" dirty="0" smtClean="0"/>
          </a:p>
          <a:p>
            <a:pPr algn="just"/>
            <a:endParaRPr lang="en-US" dirty="0"/>
          </a:p>
        </p:txBody>
      </p:sp>
    </p:spTree>
    <p:extLst>
      <p:ext uri="{BB962C8B-B14F-4D97-AF65-F5344CB8AC3E}">
        <p14:creationId xmlns:p14="http://schemas.microsoft.com/office/powerpoint/2010/main" val="1834552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p:cNvSpPr>
            <a:spLocks noGrp="1" noChangeArrowheads="1"/>
          </p:cNvSpPr>
          <p:nvPr>
            <p:ph type="subTitle" idx="1"/>
          </p:nvPr>
        </p:nvSpPr>
        <p:spPr>
          <a:xfrm>
            <a:off x="1428728" y="714356"/>
            <a:ext cx="6400800" cy="5138758"/>
          </a:xfrm>
        </p:spPr>
        <p:txBody>
          <a:bodyPr/>
          <a:lstStyle/>
          <a:p>
            <a:pPr algn="just"/>
            <a:endParaRPr lang="tr-TR" dirty="0" smtClean="0"/>
          </a:p>
          <a:p>
            <a:pPr algn="just"/>
            <a:r>
              <a:rPr lang="en-US" dirty="0" smtClean="0"/>
              <a:t>Principles of Biochemistry, H. R. Horton, L. A. Moran, K. G. </a:t>
            </a:r>
            <a:r>
              <a:rPr lang="en-US" dirty="0" err="1" smtClean="0"/>
              <a:t>Scrimgeour</a:t>
            </a:r>
            <a:r>
              <a:rPr lang="en-US" dirty="0" smtClean="0"/>
              <a:t>, M. D. Perry, J. D. </a:t>
            </a:r>
            <a:r>
              <a:rPr lang="en-US" dirty="0" err="1" smtClean="0"/>
              <a:t>Rawn</a:t>
            </a:r>
            <a:r>
              <a:rPr lang="en-US" dirty="0" smtClean="0"/>
              <a:t>, Pearson </a:t>
            </a:r>
            <a:r>
              <a:rPr lang="en-US" dirty="0" err="1" smtClean="0"/>
              <a:t>Prentis</a:t>
            </a:r>
            <a:r>
              <a:rPr lang="en-US" dirty="0" smtClean="0"/>
              <a:t> Hall, 2006.</a:t>
            </a:r>
            <a:endParaRPr lang="tr-TR" dirty="0" smtClean="0"/>
          </a:p>
          <a:p>
            <a:pPr algn="just"/>
            <a:endParaRPr lang="tr-TR" dirty="0" smtClean="0"/>
          </a:p>
          <a:p>
            <a:pPr algn="just"/>
            <a:r>
              <a:rPr lang="tr-TR" dirty="0" err="1" smtClean="0"/>
              <a:t>Color</a:t>
            </a:r>
            <a:r>
              <a:rPr lang="tr-TR" dirty="0" smtClean="0"/>
              <a:t> Atlas of </a:t>
            </a:r>
            <a:r>
              <a:rPr lang="tr-TR" dirty="0" err="1" smtClean="0"/>
              <a:t>Biochemistry</a:t>
            </a:r>
            <a:r>
              <a:rPr lang="tr-TR" dirty="0" smtClean="0"/>
              <a:t>, J. </a:t>
            </a:r>
            <a:r>
              <a:rPr lang="tr-TR" dirty="0" err="1" smtClean="0"/>
              <a:t>Koolman</a:t>
            </a:r>
            <a:r>
              <a:rPr lang="tr-TR" dirty="0" smtClean="0"/>
              <a:t>, K. H. </a:t>
            </a:r>
            <a:r>
              <a:rPr lang="tr-TR" dirty="0" err="1" smtClean="0"/>
              <a:t>Roehm</a:t>
            </a:r>
            <a:r>
              <a:rPr lang="tr-TR" dirty="0" smtClean="0"/>
              <a:t>, </a:t>
            </a:r>
            <a:r>
              <a:rPr lang="tr-TR" dirty="0" err="1" smtClean="0"/>
              <a:t>Georg</a:t>
            </a:r>
            <a:r>
              <a:rPr lang="tr-TR" dirty="0" smtClean="0"/>
              <a:t> </a:t>
            </a:r>
            <a:r>
              <a:rPr lang="tr-TR" dirty="0" err="1" smtClean="0"/>
              <a:t>Thieme</a:t>
            </a:r>
            <a:r>
              <a:rPr lang="tr-TR" dirty="0" smtClean="0"/>
              <a:t> </a:t>
            </a:r>
            <a:r>
              <a:rPr lang="tr-TR" dirty="0" err="1" smtClean="0"/>
              <a:t>Verlag</a:t>
            </a:r>
            <a:r>
              <a:rPr lang="tr-TR" dirty="0" smtClean="0"/>
              <a:t>, 2005. </a:t>
            </a:r>
            <a:endParaRPr lang="en-US" dirty="0"/>
          </a:p>
        </p:txBody>
      </p:sp>
    </p:spTree>
    <p:extLst>
      <p:ext uri="{BB962C8B-B14F-4D97-AF65-F5344CB8AC3E}">
        <p14:creationId xmlns:p14="http://schemas.microsoft.com/office/powerpoint/2010/main" val="840922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tochondria Over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80728"/>
            <a:ext cx="6410325"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57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p:txBody>
          <a:bodyPr>
            <a:normAutofit fontScale="77500" lnSpcReduction="20000"/>
          </a:bodyPr>
          <a:lstStyle/>
          <a:p>
            <a:r>
              <a:rPr lang="tr-TR" sz="4000" dirty="0" err="1" smtClean="0"/>
              <a:t>Multienzim</a:t>
            </a:r>
            <a:r>
              <a:rPr lang="tr-TR" sz="4000" dirty="0" smtClean="0"/>
              <a:t> kompleksleri, </a:t>
            </a:r>
          </a:p>
          <a:p>
            <a:endParaRPr lang="tr-TR" sz="4000" dirty="0" smtClean="0"/>
          </a:p>
          <a:p>
            <a:r>
              <a:rPr lang="tr-TR" sz="4000" dirty="0" err="1" smtClean="0"/>
              <a:t>Kemiozmotik</a:t>
            </a:r>
            <a:r>
              <a:rPr lang="tr-TR" sz="4000" dirty="0" smtClean="0"/>
              <a:t> hipotez ve </a:t>
            </a:r>
          </a:p>
          <a:p>
            <a:endParaRPr lang="tr-TR" sz="4000" dirty="0" smtClean="0"/>
          </a:p>
          <a:p>
            <a:r>
              <a:rPr lang="tr-TR" sz="4000" dirty="0" smtClean="0"/>
              <a:t>ATP sentezi</a:t>
            </a:r>
            <a:r>
              <a:rPr lang="tr-TR" sz="4000" dirty="0"/>
              <a:t> </a:t>
            </a:r>
            <a:r>
              <a:rPr lang="tr-TR" sz="4000" dirty="0" smtClean="0"/>
              <a:t>bu hafta işlenecek başlıklardır.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ure 14-01"/>
          <p:cNvPicPr>
            <a:picLocks noChangeAspect="1" noChangeArrowheads="1"/>
          </p:cNvPicPr>
          <p:nvPr/>
        </p:nvPicPr>
        <p:blipFill>
          <a:blip r:embed="rId3">
            <a:extLst>
              <a:ext uri="{28A0092B-C50C-407E-A947-70E740481C1C}">
                <a14:useLocalDpi xmlns:a14="http://schemas.microsoft.com/office/drawing/2010/main" val="0"/>
              </a:ext>
            </a:extLst>
          </a:blip>
          <a:srcRect b="9175"/>
          <a:stretch>
            <a:fillRect/>
          </a:stretch>
        </p:blipFill>
        <p:spPr bwMode="auto">
          <a:xfrm>
            <a:off x="228600" y="1371993"/>
            <a:ext cx="8531225"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p:cNvSpPr txBox="1">
            <a:spLocks noChangeArrowheads="1"/>
          </p:cNvSpPr>
          <p:nvPr/>
        </p:nvSpPr>
        <p:spPr bwMode="auto">
          <a:xfrm>
            <a:off x="1812925" y="2251075"/>
            <a:ext cx="285750" cy="457200"/>
          </a:xfrm>
          <a:prstGeom prst="rect">
            <a:avLst/>
          </a:prstGeom>
          <a:noFill/>
          <a:ln w="9525">
            <a:solidFill>
              <a:srgbClr val="FFC000"/>
            </a:solidFill>
            <a:miter lim="800000"/>
            <a:headEnd/>
            <a:tailEnd/>
          </a:ln>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dirty="0"/>
              <a:t>I</a:t>
            </a:r>
          </a:p>
        </p:txBody>
      </p:sp>
      <p:sp>
        <p:nvSpPr>
          <p:cNvPr id="5125" name="Text Box 6"/>
          <p:cNvSpPr txBox="1">
            <a:spLocks noChangeArrowheads="1"/>
          </p:cNvSpPr>
          <p:nvPr/>
        </p:nvSpPr>
        <p:spPr bwMode="auto">
          <a:xfrm>
            <a:off x="3184525" y="1870075"/>
            <a:ext cx="488950" cy="457200"/>
          </a:xfrm>
          <a:prstGeom prst="rect">
            <a:avLst/>
          </a:prstGeom>
          <a:noFill/>
          <a:ln w="9525">
            <a:solidFill>
              <a:srgbClr val="FFC000"/>
            </a:solidFill>
            <a:miter lim="800000"/>
            <a:headEnd/>
            <a:tailEnd/>
          </a:ln>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a:t>III</a:t>
            </a:r>
          </a:p>
        </p:txBody>
      </p:sp>
      <p:sp>
        <p:nvSpPr>
          <p:cNvPr id="5126" name="Text Box 7"/>
          <p:cNvSpPr txBox="1">
            <a:spLocks noChangeArrowheads="1"/>
          </p:cNvSpPr>
          <p:nvPr/>
        </p:nvSpPr>
        <p:spPr bwMode="auto">
          <a:xfrm>
            <a:off x="4708525" y="1870075"/>
            <a:ext cx="506413" cy="457200"/>
          </a:xfrm>
          <a:prstGeom prst="rect">
            <a:avLst/>
          </a:prstGeom>
          <a:noFill/>
          <a:ln w="9525">
            <a:solidFill>
              <a:srgbClr val="FFC000"/>
            </a:solidFill>
            <a:miter lim="800000"/>
            <a:headEnd/>
            <a:tailEnd/>
          </a:ln>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dirty="0"/>
              <a:t>IV</a:t>
            </a:r>
          </a:p>
        </p:txBody>
      </p:sp>
      <p:sp>
        <p:nvSpPr>
          <p:cNvPr id="2" name="Rounded Rectangle 1"/>
          <p:cNvSpPr/>
          <p:nvPr/>
        </p:nvSpPr>
        <p:spPr>
          <a:xfrm>
            <a:off x="304800" y="2819400"/>
            <a:ext cx="19812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4572000"/>
            <a:ext cx="2133600" cy="646331"/>
          </a:xfrm>
          <a:prstGeom prst="rect">
            <a:avLst/>
          </a:prstGeom>
          <a:noFill/>
          <a:ln>
            <a:solidFill>
              <a:srgbClr val="FF0000"/>
            </a:solidFill>
          </a:ln>
        </p:spPr>
        <p:txBody>
          <a:bodyPr wrap="square" rtlCol="0">
            <a:spAutoFit/>
          </a:bodyPr>
          <a:lstStyle/>
          <a:p>
            <a:r>
              <a:rPr lang="en-US" dirty="0" smtClean="0"/>
              <a:t>e</a:t>
            </a:r>
            <a:r>
              <a:rPr lang="en-US" baseline="30000" dirty="0" smtClean="0"/>
              <a:t>-</a:t>
            </a:r>
            <a:r>
              <a:rPr lang="en-US" dirty="0" smtClean="0"/>
              <a:t> enter the electron transport chain</a:t>
            </a:r>
            <a:endParaRPr lang="en-US" dirty="0"/>
          </a:p>
        </p:txBody>
      </p:sp>
      <p:cxnSp>
        <p:nvCxnSpPr>
          <p:cNvPr id="5" name="Straight Connector 4"/>
          <p:cNvCxnSpPr>
            <a:endCxn id="3" idx="0"/>
          </p:cNvCxnSpPr>
          <p:nvPr/>
        </p:nvCxnSpPr>
        <p:spPr>
          <a:xfrm>
            <a:off x="1295400" y="3200400"/>
            <a:ext cx="0" cy="1371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7200" y="381000"/>
            <a:ext cx="3505200" cy="646331"/>
          </a:xfrm>
          <a:prstGeom prst="rect">
            <a:avLst/>
          </a:prstGeom>
          <a:noFill/>
          <a:ln>
            <a:solidFill>
              <a:srgbClr val="FFC000"/>
            </a:solidFill>
          </a:ln>
        </p:spPr>
        <p:txBody>
          <a:bodyPr wrap="square" rtlCol="0">
            <a:spAutoFit/>
          </a:bodyPr>
          <a:lstStyle/>
          <a:p>
            <a:r>
              <a:rPr lang="en-US" dirty="0" smtClean="0"/>
              <a:t>As electrons flow through the membrane-associated complexes…</a:t>
            </a:r>
            <a:endParaRPr lang="en-US" dirty="0"/>
          </a:p>
        </p:txBody>
      </p:sp>
      <p:cxnSp>
        <p:nvCxnSpPr>
          <p:cNvPr id="8" name="Straight Connector 7"/>
          <p:cNvCxnSpPr>
            <a:stCxn id="6" idx="2"/>
            <a:endCxn id="5124" idx="0"/>
          </p:cNvCxnSpPr>
          <p:nvPr/>
        </p:nvCxnSpPr>
        <p:spPr>
          <a:xfrm flipH="1">
            <a:off x="1955800" y="1027331"/>
            <a:ext cx="254000" cy="122374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2"/>
            <a:endCxn id="5125" idx="0"/>
          </p:cNvCxnSpPr>
          <p:nvPr/>
        </p:nvCxnSpPr>
        <p:spPr>
          <a:xfrm>
            <a:off x="2209800" y="1027331"/>
            <a:ext cx="1219200" cy="84274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2"/>
            <a:endCxn id="5126" idx="0"/>
          </p:cNvCxnSpPr>
          <p:nvPr/>
        </p:nvCxnSpPr>
        <p:spPr>
          <a:xfrm>
            <a:off x="2209800" y="1027331"/>
            <a:ext cx="2751932" cy="84274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362200" y="3429000"/>
            <a:ext cx="2208212" cy="762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094637" y="5495278"/>
            <a:ext cx="2743200" cy="646331"/>
          </a:xfrm>
          <a:prstGeom prst="rect">
            <a:avLst/>
          </a:prstGeom>
          <a:noFill/>
          <a:ln>
            <a:solidFill>
              <a:srgbClr val="00B050"/>
            </a:solidFill>
          </a:ln>
        </p:spPr>
        <p:txBody>
          <a:bodyPr wrap="square" rtlCol="0">
            <a:spAutoFit/>
          </a:bodyPr>
          <a:lstStyle/>
          <a:p>
            <a:r>
              <a:rPr lang="en-US" dirty="0" smtClean="0"/>
              <a:t>…protons are </a:t>
            </a:r>
            <a:r>
              <a:rPr lang="en-US" dirty="0" err="1" smtClean="0"/>
              <a:t>translocated</a:t>
            </a:r>
            <a:r>
              <a:rPr lang="en-US" dirty="0" smtClean="0"/>
              <a:t> across the membrane…</a:t>
            </a:r>
            <a:endParaRPr lang="en-US" dirty="0"/>
          </a:p>
        </p:txBody>
      </p:sp>
      <p:cxnSp>
        <p:nvCxnSpPr>
          <p:cNvPr id="17" name="Straight Connector 16"/>
          <p:cNvCxnSpPr>
            <a:stCxn id="14" idx="2"/>
            <a:endCxn id="15" idx="0"/>
          </p:cNvCxnSpPr>
          <p:nvPr/>
        </p:nvCxnSpPr>
        <p:spPr>
          <a:xfrm flipH="1">
            <a:off x="3466237" y="4191000"/>
            <a:ext cx="69" cy="130427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4708525" y="2708275"/>
            <a:ext cx="1006475" cy="11017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243387" y="228600"/>
            <a:ext cx="2439988" cy="646331"/>
          </a:xfrm>
          <a:prstGeom prst="rect">
            <a:avLst/>
          </a:prstGeom>
          <a:noFill/>
          <a:ln>
            <a:solidFill>
              <a:srgbClr val="00B0F0"/>
            </a:solidFill>
          </a:ln>
        </p:spPr>
        <p:txBody>
          <a:bodyPr wrap="square" rtlCol="0">
            <a:spAutoFit/>
          </a:bodyPr>
          <a:lstStyle/>
          <a:p>
            <a:r>
              <a:rPr lang="en-US" dirty="0" smtClean="0"/>
              <a:t>…and e</a:t>
            </a:r>
            <a:r>
              <a:rPr lang="en-US" baseline="30000" dirty="0" smtClean="0"/>
              <a:t>-</a:t>
            </a:r>
            <a:r>
              <a:rPr lang="en-US" dirty="0" smtClean="0"/>
              <a:t> are transferred to a final acceptor.</a:t>
            </a:r>
            <a:endParaRPr lang="en-US" dirty="0"/>
          </a:p>
        </p:txBody>
      </p:sp>
      <p:cxnSp>
        <p:nvCxnSpPr>
          <p:cNvPr id="23" name="Straight Connector 22"/>
          <p:cNvCxnSpPr>
            <a:stCxn id="21" idx="2"/>
            <a:endCxn id="20" idx="0"/>
          </p:cNvCxnSpPr>
          <p:nvPr/>
        </p:nvCxnSpPr>
        <p:spPr>
          <a:xfrm flipH="1">
            <a:off x="5211763" y="874931"/>
            <a:ext cx="251618" cy="183334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6136688" y="1371600"/>
            <a:ext cx="1635712" cy="34290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214938" y="5924001"/>
            <a:ext cx="3134311" cy="923330"/>
          </a:xfrm>
          <a:prstGeom prst="rect">
            <a:avLst/>
          </a:prstGeom>
          <a:ln>
            <a:solidFill>
              <a:srgbClr val="7030A0"/>
            </a:solidFill>
          </a:ln>
        </p:spPr>
        <p:txBody>
          <a:bodyPr wrap="square">
            <a:spAutoFit/>
          </a:bodyPr>
          <a:lstStyle/>
          <a:p>
            <a:r>
              <a:rPr lang="en-US" altLang="en-US" dirty="0" smtClean="0"/>
              <a:t>The H</a:t>
            </a:r>
            <a:r>
              <a:rPr lang="en-US" altLang="en-US" baseline="30000" dirty="0" smtClean="0"/>
              <a:t>+</a:t>
            </a:r>
            <a:r>
              <a:rPr lang="en-US" altLang="en-US" dirty="0" smtClean="0"/>
              <a:t> concentration </a:t>
            </a:r>
            <a:r>
              <a:rPr lang="en-US" altLang="en-US" dirty="0"/>
              <a:t>gradient is utilized </a:t>
            </a:r>
            <a:r>
              <a:rPr lang="en-US" altLang="en-US" dirty="0" smtClean="0"/>
              <a:t>to convert ADP to ATP </a:t>
            </a:r>
            <a:r>
              <a:rPr lang="en-US" altLang="en-US" dirty="0"/>
              <a:t>via ATP </a:t>
            </a:r>
            <a:r>
              <a:rPr lang="en-US" altLang="en-US" dirty="0" smtClean="0"/>
              <a:t>synthase</a:t>
            </a:r>
            <a:endParaRPr lang="en-US" altLang="en-US" dirty="0"/>
          </a:p>
        </p:txBody>
      </p:sp>
      <p:cxnSp>
        <p:nvCxnSpPr>
          <p:cNvPr id="5120" name="Straight Connector 5119"/>
          <p:cNvCxnSpPr>
            <a:stCxn id="29" idx="2"/>
            <a:endCxn id="30" idx="0"/>
          </p:cNvCxnSpPr>
          <p:nvPr/>
        </p:nvCxnSpPr>
        <p:spPr>
          <a:xfrm flipH="1">
            <a:off x="6782094" y="4800600"/>
            <a:ext cx="172450" cy="112340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128" name="Rounded Rectangle 5127"/>
          <p:cNvSpPr/>
          <p:nvPr/>
        </p:nvSpPr>
        <p:spPr>
          <a:xfrm>
            <a:off x="7239000" y="1371600"/>
            <a:ext cx="1597025" cy="609600"/>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ounded Rectangle 5128"/>
          <p:cNvSpPr/>
          <p:nvPr/>
        </p:nvSpPr>
        <p:spPr>
          <a:xfrm>
            <a:off x="7772400" y="2708275"/>
            <a:ext cx="1063625" cy="492125"/>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0" name="TextBox 5129"/>
          <p:cNvSpPr txBox="1"/>
          <p:nvPr/>
        </p:nvSpPr>
        <p:spPr>
          <a:xfrm>
            <a:off x="7021127" y="411777"/>
            <a:ext cx="1665674" cy="584775"/>
          </a:xfrm>
          <a:prstGeom prst="rect">
            <a:avLst/>
          </a:prstGeom>
          <a:noFill/>
          <a:ln>
            <a:solidFill>
              <a:srgbClr val="FF00FF"/>
            </a:solidFill>
          </a:ln>
        </p:spPr>
        <p:txBody>
          <a:bodyPr wrap="square" rtlCol="0">
            <a:spAutoFit/>
          </a:bodyPr>
          <a:lstStyle/>
          <a:p>
            <a:r>
              <a:rPr lang="en-US" sz="1600" dirty="0" smtClean="0"/>
              <a:t>High [H</a:t>
            </a:r>
            <a:r>
              <a:rPr lang="en-US" sz="1600" baseline="30000" dirty="0" smtClean="0"/>
              <a:t>+</a:t>
            </a:r>
            <a:r>
              <a:rPr lang="en-US" sz="1600" dirty="0" smtClean="0"/>
              <a:t>]</a:t>
            </a:r>
          </a:p>
          <a:p>
            <a:r>
              <a:rPr lang="en-US" sz="1600" dirty="0" smtClean="0"/>
              <a:t>Positive potential</a:t>
            </a:r>
            <a:endParaRPr lang="en-US" sz="1600" dirty="0"/>
          </a:p>
        </p:txBody>
      </p:sp>
      <p:cxnSp>
        <p:nvCxnSpPr>
          <p:cNvPr id="5133" name="Straight Connector 5132"/>
          <p:cNvCxnSpPr>
            <a:stCxn id="5130" idx="2"/>
            <a:endCxn id="5128" idx="0"/>
          </p:cNvCxnSpPr>
          <p:nvPr/>
        </p:nvCxnSpPr>
        <p:spPr>
          <a:xfrm>
            <a:off x="7853964" y="996552"/>
            <a:ext cx="183549" cy="375048"/>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5134" name="TextBox 5133"/>
          <p:cNvSpPr txBox="1"/>
          <p:nvPr/>
        </p:nvSpPr>
        <p:spPr>
          <a:xfrm>
            <a:off x="7369575" y="5029200"/>
            <a:ext cx="1741874" cy="584775"/>
          </a:xfrm>
          <a:prstGeom prst="rect">
            <a:avLst/>
          </a:prstGeom>
          <a:noFill/>
          <a:ln>
            <a:solidFill>
              <a:srgbClr val="FF00FF"/>
            </a:solidFill>
          </a:ln>
        </p:spPr>
        <p:txBody>
          <a:bodyPr wrap="square" rtlCol="0">
            <a:spAutoFit/>
          </a:bodyPr>
          <a:lstStyle/>
          <a:p>
            <a:r>
              <a:rPr lang="en-US" sz="1600" dirty="0" smtClean="0"/>
              <a:t>Low [H</a:t>
            </a:r>
            <a:r>
              <a:rPr lang="en-US" sz="1600" baseline="30000" dirty="0" smtClean="0"/>
              <a:t>+</a:t>
            </a:r>
            <a:r>
              <a:rPr lang="en-US" sz="1600" dirty="0" smtClean="0"/>
              <a:t>]</a:t>
            </a:r>
          </a:p>
          <a:p>
            <a:r>
              <a:rPr lang="en-US" sz="1600" dirty="0" smtClean="0"/>
              <a:t>Negative potential</a:t>
            </a:r>
            <a:endParaRPr lang="en-US" sz="1600" dirty="0"/>
          </a:p>
        </p:txBody>
      </p:sp>
      <p:cxnSp>
        <p:nvCxnSpPr>
          <p:cNvPr id="5138" name="Straight Connector 5137"/>
          <p:cNvCxnSpPr>
            <a:stCxn id="5129" idx="2"/>
            <a:endCxn id="5134" idx="0"/>
          </p:cNvCxnSpPr>
          <p:nvPr/>
        </p:nvCxnSpPr>
        <p:spPr>
          <a:xfrm flipH="1">
            <a:off x="8240512" y="3200400"/>
            <a:ext cx="63701" cy="182880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56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fade">
                                      <p:cBhvr>
                                        <p:cTn id="18" dur="500"/>
                                        <p:tgtEl>
                                          <p:spTgt spid="51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5"/>
                                        </p:tgtEl>
                                        <p:attrNameLst>
                                          <p:attrName>style.visibility</p:attrName>
                                        </p:attrNameLst>
                                      </p:cBhvr>
                                      <p:to>
                                        <p:strVal val="visible"/>
                                      </p:to>
                                    </p:set>
                                    <p:animEffect transition="in" filter="fade">
                                      <p:cBhvr>
                                        <p:cTn id="21" dur="500"/>
                                        <p:tgtEl>
                                          <p:spTgt spid="51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6"/>
                                        </p:tgtEl>
                                        <p:attrNameLst>
                                          <p:attrName>style.visibility</p:attrName>
                                        </p:attrNameLst>
                                      </p:cBhvr>
                                      <p:to>
                                        <p:strVal val="visible"/>
                                      </p:to>
                                    </p:set>
                                    <p:animEffect transition="in" filter="fade">
                                      <p:cBhvr>
                                        <p:cTn id="24" dur="500"/>
                                        <p:tgtEl>
                                          <p:spTgt spid="51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nodeType="withEffect">
                                  <p:stCondLst>
                                    <p:cond delay="0"/>
                                  </p:stCondLst>
                                  <p:childTnLst>
                                    <p:set>
                                      <p:cBhvr>
                                        <p:cTn id="68" dur="1" fill="hold">
                                          <p:stCondLst>
                                            <p:cond delay="0"/>
                                          </p:stCondLst>
                                        </p:cTn>
                                        <p:tgtEl>
                                          <p:spTgt spid="5120"/>
                                        </p:tgtEl>
                                        <p:attrNameLst>
                                          <p:attrName>style.visibility</p:attrName>
                                        </p:attrNameLst>
                                      </p:cBhvr>
                                      <p:to>
                                        <p:strVal val="visible"/>
                                      </p:to>
                                    </p:set>
                                    <p:animEffect transition="in" filter="fade">
                                      <p:cBhvr>
                                        <p:cTn id="69" dur="500"/>
                                        <p:tgtEl>
                                          <p:spTgt spid="512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128"/>
                                        </p:tgtEl>
                                        <p:attrNameLst>
                                          <p:attrName>style.visibility</p:attrName>
                                        </p:attrNameLst>
                                      </p:cBhvr>
                                      <p:to>
                                        <p:strVal val="visible"/>
                                      </p:to>
                                    </p:set>
                                    <p:animEffect transition="in" filter="fade">
                                      <p:cBhvr>
                                        <p:cTn id="74" dur="500"/>
                                        <p:tgtEl>
                                          <p:spTgt spid="512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129"/>
                                        </p:tgtEl>
                                        <p:attrNameLst>
                                          <p:attrName>style.visibility</p:attrName>
                                        </p:attrNameLst>
                                      </p:cBhvr>
                                      <p:to>
                                        <p:strVal val="visible"/>
                                      </p:to>
                                    </p:set>
                                    <p:animEffect transition="in" filter="fade">
                                      <p:cBhvr>
                                        <p:cTn id="77" dur="500"/>
                                        <p:tgtEl>
                                          <p:spTgt spid="512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130"/>
                                        </p:tgtEl>
                                        <p:attrNameLst>
                                          <p:attrName>style.visibility</p:attrName>
                                        </p:attrNameLst>
                                      </p:cBhvr>
                                      <p:to>
                                        <p:strVal val="visible"/>
                                      </p:to>
                                    </p:set>
                                    <p:animEffect transition="in" filter="fade">
                                      <p:cBhvr>
                                        <p:cTn id="80" dur="500"/>
                                        <p:tgtEl>
                                          <p:spTgt spid="5130"/>
                                        </p:tgtEl>
                                      </p:cBhvr>
                                    </p:animEffect>
                                  </p:childTnLst>
                                </p:cTn>
                              </p:par>
                              <p:par>
                                <p:cTn id="81" presetID="10" presetClass="entr" presetSubtype="0" fill="hold" nodeType="withEffect">
                                  <p:stCondLst>
                                    <p:cond delay="0"/>
                                  </p:stCondLst>
                                  <p:childTnLst>
                                    <p:set>
                                      <p:cBhvr>
                                        <p:cTn id="82" dur="1" fill="hold">
                                          <p:stCondLst>
                                            <p:cond delay="0"/>
                                          </p:stCondLst>
                                        </p:cTn>
                                        <p:tgtEl>
                                          <p:spTgt spid="5133"/>
                                        </p:tgtEl>
                                        <p:attrNameLst>
                                          <p:attrName>style.visibility</p:attrName>
                                        </p:attrNameLst>
                                      </p:cBhvr>
                                      <p:to>
                                        <p:strVal val="visible"/>
                                      </p:to>
                                    </p:set>
                                    <p:animEffect transition="in" filter="fade">
                                      <p:cBhvr>
                                        <p:cTn id="83" dur="500"/>
                                        <p:tgtEl>
                                          <p:spTgt spid="513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134"/>
                                        </p:tgtEl>
                                        <p:attrNameLst>
                                          <p:attrName>style.visibility</p:attrName>
                                        </p:attrNameLst>
                                      </p:cBhvr>
                                      <p:to>
                                        <p:strVal val="visible"/>
                                      </p:to>
                                    </p:set>
                                    <p:animEffect transition="in" filter="fade">
                                      <p:cBhvr>
                                        <p:cTn id="86" dur="500"/>
                                        <p:tgtEl>
                                          <p:spTgt spid="5134"/>
                                        </p:tgtEl>
                                      </p:cBhvr>
                                    </p:animEffect>
                                  </p:childTnLst>
                                </p:cTn>
                              </p:par>
                              <p:par>
                                <p:cTn id="87" presetID="10" presetClass="entr" presetSubtype="0" fill="hold" nodeType="withEffect">
                                  <p:stCondLst>
                                    <p:cond delay="0"/>
                                  </p:stCondLst>
                                  <p:childTnLst>
                                    <p:set>
                                      <p:cBhvr>
                                        <p:cTn id="88" dur="1" fill="hold">
                                          <p:stCondLst>
                                            <p:cond delay="0"/>
                                          </p:stCondLst>
                                        </p:cTn>
                                        <p:tgtEl>
                                          <p:spTgt spid="5138"/>
                                        </p:tgtEl>
                                        <p:attrNameLst>
                                          <p:attrName>style.visibility</p:attrName>
                                        </p:attrNameLst>
                                      </p:cBhvr>
                                      <p:to>
                                        <p:strVal val="visible"/>
                                      </p:to>
                                    </p:set>
                                    <p:animEffect transition="in" filter="fade">
                                      <p:cBhvr>
                                        <p:cTn id="89" dur="500"/>
                                        <p:tgtEl>
                                          <p:spTgt spid="5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P spid="5126" grpId="0" animBg="1"/>
      <p:bldP spid="2" grpId="0" animBg="1"/>
      <p:bldP spid="3" grpId="0" animBg="1"/>
      <p:bldP spid="6" grpId="0" animBg="1"/>
      <p:bldP spid="14" grpId="0" animBg="1"/>
      <p:bldP spid="15" grpId="0" animBg="1"/>
      <p:bldP spid="20" grpId="0" animBg="1"/>
      <p:bldP spid="21" grpId="0" animBg="1"/>
      <p:bldP spid="29" grpId="0" animBg="1"/>
      <p:bldP spid="30" grpId="0" animBg="1"/>
      <p:bldP spid="5128" grpId="0" animBg="1"/>
      <p:bldP spid="5129" grpId="0" animBg="1"/>
      <p:bldP spid="5130" grpId="0" animBg="1"/>
      <p:bldP spid="51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ure 14-06"/>
          <p:cNvPicPr>
            <a:picLocks noChangeAspect="1" noChangeArrowheads="1"/>
          </p:cNvPicPr>
          <p:nvPr/>
        </p:nvPicPr>
        <p:blipFill>
          <a:blip r:embed="rId3">
            <a:extLst>
              <a:ext uri="{28A0092B-C50C-407E-A947-70E740481C1C}">
                <a14:useLocalDpi xmlns:a14="http://schemas.microsoft.com/office/drawing/2010/main" val="0"/>
              </a:ext>
            </a:extLst>
          </a:blip>
          <a:srcRect b="6104"/>
          <a:stretch>
            <a:fillRect/>
          </a:stretch>
        </p:blipFill>
        <p:spPr bwMode="auto">
          <a:xfrm>
            <a:off x="1045113" y="725999"/>
            <a:ext cx="7050599" cy="437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5352871"/>
            <a:ext cx="7848600" cy="1200329"/>
          </a:xfrm>
          <a:prstGeom prst="rect">
            <a:avLst/>
          </a:prstGeom>
          <a:noFill/>
        </p:spPr>
        <p:txBody>
          <a:bodyPr wrap="square" rtlCol="0">
            <a:spAutoFit/>
          </a:bodyPr>
          <a:lstStyle/>
          <a:p>
            <a:r>
              <a:rPr lang="en-US" dirty="0" smtClean="0"/>
              <a:t>Electrons flow through the components of the electron transport chain (ETC) in the direction of increasing reduction potential. The mobile coenzymes ubiquinone (Q) and cytochrome c serve to transport electrons from one complex to another.</a:t>
            </a:r>
          </a:p>
          <a:p>
            <a:endParaRPr lang="en-US" dirty="0"/>
          </a:p>
        </p:txBody>
      </p:sp>
      <p:sp>
        <p:nvSpPr>
          <p:cNvPr id="3" name="Rounded Rectangle 2"/>
          <p:cNvSpPr/>
          <p:nvPr/>
        </p:nvSpPr>
        <p:spPr>
          <a:xfrm>
            <a:off x="4038600" y="990600"/>
            <a:ext cx="3505200" cy="533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91200" y="86326"/>
            <a:ext cx="2971800" cy="646331"/>
          </a:xfrm>
          <a:prstGeom prst="rect">
            <a:avLst/>
          </a:prstGeom>
          <a:noFill/>
          <a:ln>
            <a:solidFill>
              <a:srgbClr val="FFC000"/>
            </a:solidFill>
          </a:ln>
        </p:spPr>
        <p:txBody>
          <a:bodyPr wrap="square" rtlCol="0">
            <a:spAutoFit/>
          </a:bodyPr>
          <a:lstStyle/>
          <a:p>
            <a:r>
              <a:rPr lang="en-US" dirty="0" smtClean="0"/>
              <a:t>Fe-S clusters in cytochromes serve to transfer e</a:t>
            </a:r>
            <a:r>
              <a:rPr lang="en-US" baseline="30000" dirty="0" smtClean="0"/>
              <a:t>-</a:t>
            </a:r>
            <a:r>
              <a:rPr lang="en-US" dirty="0" smtClean="0"/>
              <a:t> </a:t>
            </a:r>
            <a:endParaRPr lang="en-US" dirty="0"/>
          </a:p>
        </p:txBody>
      </p:sp>
      <p:cxnSp>
        <p:nvCxnSpPr>
          <p:cNvPr id="6" name="Straight Connector 5"/>
          <p:cNvCxnSpPr>
            <a:stCxn id="3" idx="0"/>
            <a:endCxn id="4" idx="2"/>
          </p:cNvCxnSpPr>
          <p:nvPr/>
        </p:nvCxnSpPr>
        <p:spPr>
          <a:xfrm flipV="1">
            <a:off x="5791200" y="732657"/>
            <a:ext cx="1485900" cy="25794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1524000" y="1132828"/>
            <a:ext cx="838200" cy="4191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5742" y="244136"/>
            <a:ext cx="2362200" cy="646331"/>
          </a:xfrm>
          <a:prstGeom prst="rect">
            <a:avLst/>
          </a:prstGeom>
          <a:noFill/>
          <a:ln>
            <a:solidFill>
              <a:srgbClr val="FF0000"/>
            </a:solidFill>
          </a:ln>
        </p:spPr>
        <p:txBody>
          <a:bodyPr wrap="square" rtlCol="0">
            <a:spAutoFit/>
          </a:bodyPr>
          <a:lstStyle/>
          <a:p>
            <a:r>
              <a:rPr lang="en-US" dirty="0" smtClean="0"/>
              <a:t>e</a:t>
            </a:r>
            <a:r>
              <a:rPr lang="en-US" baseline="30000" dirty="0" smtClean="0"/>
              <a:t>-</a:t>
            </a:r>
            <a:r>
              <a:rPr lang="en-US" dirty="0" smtClean="0"/>
              <a:t> enter the ETC from NADH or succinate</a:t>
            </a:r>
            <a:endParaRPr lang="en-US" dirty="0"/>
          </a:p>
        </p:txBody>
      </p:sp>
      <p:cxnSp>
        <p:nvCxnSpPr>
          <p:cNvPr id="10" name="Straight Connector 9"/>
          <p:cNvCxnSpPr>
            <a:stCxn id="8" idx="2"/>
            <a:endCxn id="7" idx="1"/>
          </p:cNvCxnSpPr>
          <p:nvPr/>
        </p:nvCxnSpPr>
        <p:spPr>
          <a:xfrm>
            <a:off x="1326842" y="890467"/>
            <a:ext cx="197158" cy="4519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629400" y="4343400"/>
            <a:ext cx="914400" cy="4572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24800" y="4020234"/>
            <a:ext cx="1066800" cy="646331"/>
          </a:xfrm>
          <a:prstGeom prst="rect">
            <a:avLst/>
          </a:prstGeom>
          <a:noFill/>
          <a:ln>
            <a:solidFill>
              <a:srgbClr val="00B050"/>
            </a:solidFill>
          </a:ln>
        </p:spPr>
        <p:txBody>
          <a:bodyPr wrap="square" rtlCol="0">
            <a:spAutoFit/>
          </a:bodyPr>
          <a:lstStyle/>
          <a:p>
            <a:r>
              <a:rPr lang="en-US" dirty="0" smtClean="0"/>
              <a:t>Final e</a:t>
            </a:r>
            <a:r>
              <a:rPr lang="en-US" baseline="30000" dirty="0" smtClean="0"/>
              <a:t>-</a:t>
            </a:r>
            <a:r>
              <a:rPr lang="en-US" dirty="0" smtClean="0"/>
              <a:t> acceptor</a:t>
            </a:r>
            <a:endParaRPr lang="en-US" dirty="0"/>
          </a:p>
        </p:txBody>
      </p:sp>
      <p:cxnSp>
        <p:nvCxnSpPr>
          <p:cNvPr id="15" name="Straight Connector 14"/>
          <p:cNvCxnSpPr>
            <a:stCxn id="12" idx="3"/>
            <a:endCxn id="13" idx="1"/>
          </p:cNvCxnSpPr>
          <p:nvPr/>
        </p:nvCxnSpPr>
        <p:spPr>
          <a:xfrm flipV="1">
            <a:off x="7543800" y="4343400"/>
            <a:ext cx="381000" cy="2286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043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descr="027_14_01_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44450"/>
            <a:ext cx="2717800" cy="676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52400"/>
            <a:ext cx="2743200" cy="707886"/>
          </a:xfrm>
          <a:prstGeom prst="rect">
            <a:avLst/>
          </a:prstGeom>
          <a:noFill/>
        </p:spPr>
        <p:txBody>
          <a:bodyPr wrap="square" rtlCol="0">
            <a:spAutoFit/>
          </a:bodyPr>
          <a:lstStyle/>
          <a:p>
            <a:r>
              <a:rPr lang="en-US" sz="2000" i="1" dirty="0" smtClean="0"/>
              <a:t>Electrons flow to higher reduction potentials!</a:t>
            </a:r>
            <a:endParaRPr lang="en-US" sz="2000" i="1" dirty="0"/>
          </a:p>
        </p:txBody>
      </p:sp>
      <p:cxnSp>
        <p:nvCxnSpPr>
          <p:cNvPr id="4" name="Straight Connector 3"/>
          <p:cNvCxnSpPr/>
          <p:nvPr/>
        </p:nvCxnSpPr>
        <p:spPr>
          <a:xfrm>
            <a:off x="4724400" y="1483312"/>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724400" y="240659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24400" y="38100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4400" y="51816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0" idx="3"/>
          </p:cNvCxnSpPr>
          <p:nvPr/>
        </p:nvCxnSpPr>
        <p:spPr>
          <a:xfrm>
            <a:off x="4038600" y="1258293"/>
            <a:ext cx="1016000" cy="1133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43200" y="1073627"/>
            <a:ext cx="1295400" cy="369332"/>
          </a:xfrm>
          <a:prstGeom prst="rect">
            <a:avLst/>
          </a:prstGeom>
          <a:noFill/>
          <a:ln>
            <a:solidFill>
              <a:srgbClr val="FF0000"/>
            </a:solidFill>
          </a:ln>
        </p:spPr>
        <p:txBody>
          <a:bodyPr wrap="square" rtlCol="0">
            <a:spAutoFit/>
          </a:bodyPr>
          <a:lstStyle/>
          <a:p>
            <a:r>
              <a:rPr lang="en-US" dirty="0" smtClean="0"/>
              <a:t>Enters ETC</a:t>
            </a:r>
            <a:endParaRPr lang="en-US" dirty="0"/>
          </a:p>
        </p:txBody>
      </p:sp>
      <p:cxnSp>
        <p:nvCxnSpPr>
          <p:cNvPr id="12" name="Straight Arrow Connector 11"/>
          <p:cNvCxnSpPr>
            <a:stCxn id="11" idx="3"/>
          </p:cNvCxnSpPr>
          <p:nvPr/>
        </p:nvCxnSpPr>
        <p:spPr>
          <a:xfrm>
            <a:off x="4114800" y="6477000"/>
            <a:ext cx="939800"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62200" y="6292334"/>
            <a:ext cx="1752600" cy="369332"/>
          </a:xfrm>
          <a:prstGeom prst="rect">
            <a:avLst/>
          </a:prstGeom>
          <a:noFill/>
          <a:ln>
            <a:solidFill>
              <a:srgbClr val="7030A0"/>
            </a:solidFill>
          </a:ln>
        </p:spPr>
        <p:txBody>
          <a:bodyPr wrap="square" rtlCol="0">
            <a:spAutoFit/>
          </a:bodyPr>
          <a:lstStyle/>
          <a:p>
            <a:r>
              <a:rPr lang="en-US" dirty="0" smtClean="0"/>
              <a:t>Final e</a:t>
            </a:r>
            <a:r>
              <a:rPr lang="en-US" baseline="30000" dirty="0" smtClean="0"/>
              <a:t>-</a:t>
            </a:r>
            <a:r>
              <a:rPr lang="en-US" dirty="0" smtClean="0"/>
              <a:t> acceptor</a:t>
            </a:r>
            <a:endParaRPr lang="en-US" dirty="0"/>
          </a:p>
        </p:txBody>
      </p:sp>
      <p:sp>
        <p:nvSpPr>
          <p:cNvPr id="13" name="Rounded Rectangle 12"/>
          <p:cNvSpPr/>
          <p:nvPr/>
        </p:nvSpPr>
        <p:spPr>
          <a:xfrm>
            <a:off x="5054600" y="2133600"/>
            <a:ext cx="2794000" cy="914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867393" y="1944925"/>
            <a:ext cx="2667000" cy="923330"/>
          </a:xfrm>
          <a:prstGeom prst="rect">
            <a:avLst/>
          </a:prstGeom>
          <a:noFill/>
          <a:ln>
            <a:solidFill>
              <a:srgbClr val="FFC000"/>
            </a:solidFill>
          </a:ln>
        </p:spPr>
        <p:txBody>
          <a:bodyPr wrap="square" rtlCol="0">
            <a:spAutoFit/>
          </a:bodyPr>
          <a:lstStyle/>
          <a:p>
            <a:r>
              <a:rPr lang="en-US" dirty="0" smtClean="0"/>
              <a:t>Complex II accepts e</a:t>
            </a:r>
            <a:r>
              <a:rPr lang="en-US" baseline="30000" dirty="0" smtClean="0"/>
              <a:t>-</a:t>
            </a:r>
            <a:r>
              <a:rPr lang="en-US" dirty="0" smtClean="0"/>
              <a:t> from succinate and adds them to the ETC</a:t>
            </a:r>
            <a:endParaRPr lang="en-US" dirty="0"/>
          </a:p>
        </p:txBody>
      </p:sp>
      <p:sp>
        <p:nvSpPr>
          <p:cNvPr id="15" name="Rounded Rectangle 14"/>
          <p:cNvSpPr/>
          <p:nvPr/>
        </p:nvSpPr>
        <p:spPr>
          <a:xfrm>
            <a:off x="5181600" y="3056930"/>
            <a:ext cx="838200" cy="75307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61883" y="3056930"/>
            <a:ext cx="3886200" cy="1200329"/>
          </a:xfrm>
          <a:prstGeom prst="rect">
            <a:avLst/>
          </a:prstGeom>
          <a:noFill/>
          <a:ln>
            <a:solidFill>
              <a:srgbClr val="00B050"/>
            </a:solidFill>
          </a:ln>
        </p:spPr>
        <p:txBody>
          <a:bodyPr wrap="square" rtlCol="0">
            <a:spAutoFit/>
          </a:bodyPr>
          <a:lstStyle/>
          <a:p>
            <a:r>
              <a:rPr lang="en-US" dirty="0" smtClean="0"/>
              <a:t>Ubiquinone serves a an e</a:t>
            </a:r>
            <a:r>
              <a:rPr lang="en-US" baseline="30000" dirty="0" smtClean="0"/>
              <a:t>-</a:t>
            </a:r>
            <a:r>
              <a:rPr lang="en-US" dirty="0" smtClean="0"/>
              <a:t> transporter that is associated with the membrane, transfers e</a:t>
            </a:r>
            <a:r>
              <a:rPr lang="en-US" baseline="30000" dirty="0" smtClean="0"/>
              <a:t>-</a:t>
            </a:r>
            <a:r>
              <a:rPr lang="en-US" dirty="0" smtClean="0"/>
              <a:t> from Complex I and Complex II to Complex III</a:t>
            </a:r>
            <a:endParaRPr lang="en-US" dirty="0"/>
          </a:p>
        </p:txBody>
      </p:sp>
      <p:sp>
        <p:nvSpPr>
          <p:cNvPr id="17" name="Rounded Rectangle 16"/>
          <p:cNvSpPr/>
          <p:nvPr/>
        </p:nvSpPr>
        <p:spPr>
          <a:xfrm>
            <a:off x="5054600" y="4724400"/>
            <a:ext cx="2717800" cy="4572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80983" y="4629834"/>
            <a:ext cx="3048000" cy="646331"/>
          </a:xfrm>
          <a:prstGeom prst="rect">
            <a:avLst/>
          </a:prstGeom>
          <a:noFill/>
          <a:ln>
            <a:solidFill>
              <a:srgbClr val="0070C0"/>
            </a:solidFill>
          </a:ln>
        </p:spPr>
        <p:txBody>
          <a:bodyPr wrap="square" rtlCol="0">
            <a:spAutoFit/>
          </a:bodyPr>
          <a:lstStyle/>
          <a:p>
            <a:r>
              <a:rPr lang="en-US" dirty="0" smtClean="0"/>
              <a:t>Cytochrome c transfers e</a:t>
            </a:r>
            <a:r>
              <a:rPr lang="en-US" baseline="30000" dirty="0" smtClean="0"/>
              <a:t>-</a:t>
            </a:r>
            <a:r>
              <a:rPr lang="en-US" dirty="0" smtClean="0"/>
              <a:t> from Complex III to Complex IV</a:t>
            </a:r>
            <a:endParaRPr lang="en-US" dirty="0"/>
          </a:p>
        </p:txBody>
      </p:sp>
      <p:cxnSp>
        <p:nvCxnSpPr>
          <p:cNvPr id="20" name="Straight Connector 19"/>
          <p:cNvCxnSpPr>
            <a:stCxn id="18" idx="3"/>
            <a:endCxn id="17" idx="1"/>
          </p:cNvCxnSpPr>
          <p:nvPr/>
        </p:nvCxnSpPr>
        <p:spPr>
          <a:xfrm>
            <a:off x="4028983" y="4953000"/>
            <a:ext cx="102561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3"/>
            <a:endCxn id="15" idx="1"/>
          </p:cNvCxnSpPr>
          <p:nvPr/>
        </p:nvCxnSpPr>
        <p:spPr>
          <a:xfrm flipV="1">
            <a:off x="4448083" y="3433465"/>
            <a:ext cx="733517" cy="22363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4" idx="3"/>
            <a:endCxn id="13" idx="1"/>
          </p:cNvCxnSpPr>
          <p:nvPr/>
        </p:nvCxnSpPr>
        <p:spPr>
          <a:xfrm>
            <a:off x="4534393" y="2406590"/>
            <a:ext cx="520207" cy="1842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27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ure 14-05"/>
          <p:cNvPicPr>
            <a:picLocks noChangeAspect="1" noChangeArrowheads="1"/>
          </p:cNvPicPr>
          <p:nvPr/>
        </p:nvPicPr>
        <p:blipFill rotWithShape="1">
          <a:blip r:embed="rId2">
            <a:extLst>
              <a:ext uri="{28A0092B-C50C-407E-A947-70E740481C1C}">
                <a14:useLocalDpi xmlns:a14="http://schemas.microsoft.com/office/drawing/2010/main" val="0"/>
              </a:ext>
            </a:extLst>
          </a:blip>
          <a:srcRect l="48691" b="5804"/>
          <a:stretch/>
        </p:blipFill>
        <p:spPr bwMode="auto">
          <a:xfrm>
            <a:off x="3048000" y="152400"/>
            <a:ext cx="2985655" cy="41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10417" y="4330412"/>
            <a:ext cx="8260820" cy="2031325"/>
          </a:xfrm>
          <a:prstGeom prst="rect">
            <a:avLst/>
          </a:prstGeom>
        </p:spPr>
        <p:txBody>
          <a:bodyPr wrap="square">
            <a:spAutoFit/>
          </a:bodyPr>
          <a:lstStyle/>
          <a:p>
            <a:r>
              <a:rPr lang="en-US" altLang="en-US" dirty="0" smtClean="0"/>
              <a:t>Protons pass across the mitochondrial membrane. </a:t>
            </a:r>
            <a:r>
              <a:rPr lang="en-US" dirty="0"/>
              <a:t>The redox reaction is driven mainly by the charge gradient (and to a small degree by the concentration gradient).</a:t>
            </a:r>
          </a:p>
          <a:p>
            <a:r>
              <a:rPr lang="en-US" altLang="en-US" dirty="0" smtClean="0"/>
              <a:t>The difference in potential is </a:t>
            </a:r>
            <a:r>
              <a:rPr lang="en-US" altLang="en-US" dirty="0"/>
              <a:t>the </a:t>
            </a:r>
            <a:r>
              <a:rPr lang="en-US" altLang="en-US" b="1" dirty="0" err="1" smtClean="0"/>
              <a:t>protonmotive</a:t>
            </a:r>
            <a:r>
              <a:rPr lang="en-US" altLang="en-US" b="1" dirty="0" smtClean="0"/>
              <a:t> force</a:t>
            </a:r>
            <a:r>
              <a:rPr lang="en-US" altLang="en-US" dirty="0" smtClean="0"/>
              <a:t>.</a:t>
            </a:r>
          </a:p>
          <a:p>
            <a:endParaRPr lang="en-US" altLang="en-US" dirty="0"/>
          </a:p>
          <a:p>
            <a:r>
              <a:rPr lang="en-US" altLang="en-US" dirty="0" smtClean="0"/>
              <a:t>Introducing a proton gradient across membrane-associated ATP synthase resulted in formation of ATP from ADP and P</a:t>
            </a:r>
            <a:r>
              <a:rPr lang="en-US" altLang="en-US" baseline="-25000" dirty="0" smtClean="0"/>
              <a:t>i</a:t>
            </a:r>
            <a:r>
              <a:rPr lang="en-US" altLang="en-US" dirty="0" smtClean="0"/>
              <a:t>!</a:t>
            </a:r>
          </a:p>
        </p:txBody>
      </p:sp>
    </p:spTree>
    <p:extLst>
      <p:ext uri="{BB962C8B-B14F-4D97-AF65-F5344CB8AC3E}">
        <p14:creationId xmlns:p14="http://schemas.microsoft.com/office/powerpoint/2010/main" val="3287421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457200" y="1196752"/>
            <a:ext cx="8229600" cy="4929411"/>
          </a:xfrm>
        </p:spPr>
        <p:txBody>
          <a:bodyPr>
            <a:normAutofit fontScale="92500" lnSpcReduction="20000"/>
          </a:bodyPr>
          <a:lstStyle/>
          <a:p>
            <a:r>
              <a:rPr lang="tr-TR" sz="4000" dirty="0" err="1" smtClean="0"/>
              <a:t>Kemiosmotik</a:t>
            </a:r>
            <a:r>
              <a:rPr lang="tr-TR" sz="4000" dirty="0" smtClean="0"/>
              <a:t> teori, </a:t>
            </a:r>
            <a:r>
              <a:rPr lang="tr-TR" sz="4000" dirty="0" err="1" smtClean="0"/>
              <a:t>oksidatif</a:t>
            </a:r>
            <a:r>
              <a:rPr lang="tr-TR" sz="4000" dirty="0" smtClean="0"/>
              <a:t> </a:t>
            </a:r>
            <a:r>
              <a:rPr lang="tr-TR" sz="4000" dirty="0" err="1" smtClean="0"/>
              <a:t>fosforillenme</a:t>
            </a:r>
            <a:r>
              <a:rPr lang="tr-TR" sz="4000" dirty="0" smtClean="0"/>
              <a:t> ve </a:t>
            </a:r>
            <a:r>
              <a:rPr lang="tr-TR" sz="4000" dirty="0" err="1" smtClean="0"/>
              <a:t>fotofosforilasyonun</a:t>
            </a:r>
            <a:r>
              <a:rPr lang="tr-TR" sz="4000" dirty="0" smtClean="0"/>
              <a:t> zarlarda aktif taşınma ve birçok enerji dönüşümlerinin anlaşılmasını sağlamaktadır. Buna göre, biyolojik </a:t>
            </a:r>
            <a:r>
              <a:rPr lang="tr-TR" sz="4000" dirty="0" err="1" smtClean="0"/>
              <a:t>oksidasyon</a:t>
            </a:r>
            <a:r>
              <a:rPr lang="tr-TR" sz="4000" dirty="0" smtClean="0"/>
              <a:t> tepkimelerinden kazanılan enerji, </a:t>
            </a:r>
          </a:p>
        </p:txBody>
      </p:sp>
    </p:spTree>
    <p:extLst>
      <p:ext uri="{BB962C8B-B14F-4D97-AF65-F5344CB8AC3E}">
        <p14:creationId xmlns:p14="http://schemas.microsoft.com/office/powerpoint/2010/main" val="17490051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 Olay</Template>
  <TotalTime>718</TotalTime>
  <Words>1119</Words>
  <Application>Microsoft Office PowerPoint</Application>
  <PresentationFormat>Ekran Gösterisi (4:3)</PresentationFormat>
  <Paragraphs>89</Paragraphs>
  <Slides>22</Slides>
  <Notes>4</Notes>
  <HiddenSlides>1</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Arial</vt:lpstr>
      <vt:lpstr>Arial Tur</vt:lpstr>
      <vt:lpstr>Impact</vt:lpstr>
      <vt:lpstr>Symbol</vt:lpstr>
      <vt:lpstr>Times</vt:lpstr>
      <vt:lpstr>Ana Olay</vt:lpstr>
      <vt:lpstr>B-310 BİYOKİMYA II DERSİ </vt:lpstr>
      <vt:lpstr> ONİKİNCİ HAFTA  DERS İÇERİĞİ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Phosphorylation/Oxidation ratio  (P/O ratio)</vt:lpstr>
      <vt:lpstr>PowerPoint Sunusu</vt:lpstr>
      <vt:lpstr>PowerPoint Sunusu</vt:lpstr>
      <vt:lpstr>        KAYNAKÇA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Özlem Yıldırım</cp:lastModifiedBy>
  <cp:revision>59</cp:revision>
  <dcterms:created xsi:type="dcterms:W3CDTF">2007-03-31T19:43:26Z</dcterms:created>
  <dcterms:modified xsi:type="dcterms:W3CDTF">2020-05-11T22:58:42Z</dcterms:modified>
</cp:coreProperties>
</file>