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68" r:id="rId6"/>
    <p:sldId id="552" r:id="rId7"/>
    <p:sldId id="420" r:id="rId8"/>
    <p:sldId id="554" r:id="rId9"/>
    <p:sldId id="553" r:id="rId10"/>
    <p:sldId id="555" r:id="rId11"/>
    <p:sldId id="421" r:id="rId12"/>
    <p:sldId id="557" r:id="rId13"/>
    <p:sldId id="556" r:id="rId14"/>
    <p:sldId id="423" r:id="rId15"/>
    <p:sldId id="504" r:id="rId16"/>
    <p:sldId id="505" r:id="rId17"/>
    <p:sldId id="506" r:id="rId18"/>
    <p:sldId id="507" r:id="rId19"/>
    <p:sldId id="50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27" id="{DC1522CA-6049-429D-9E81-813D01D7257A}">
          <p14:sldIdLst>
            <p14:sldId id="281"/>
            <p14:sldId id="368"/>
            <p14:sldId id="552"/>
            <p14:sldId id="420"/>
            <p14:sldId id="554"/>
            <p14:sldId id="553"/>
            <p14:sldId id="555"/>
            <p14:sldId id="421"/>
            <p14:sldId id="557"/>
            <p14:sldId id="556"/>
            <p14:sldId id="423"/>
            <p14:sldId id="504"/>
            <p14:sldId id="505"/>
            <p14:sldId id="506"/>
            <p14:sldId id="507"/>
            <p14:sldId id="508"/>
          </p14:sldIdLst>
        </p14:section>
        <p14:section name="Varsayılan Bölüm" id="{098AD51F-119F-4D5D-BDA9-9B912D98476A}">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46DADE-DFE1-4F96-93B0-328379BE3372}" v="1" dt="2020-05-27T14:41:20.8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l Nur Gözüküçük" userId="c9e7c93c-5cb0-4c0e-8df3-2f019b03d73c" providerId="ADAL" clId="{FA46DADE-DFE1-4F96-93B0-328379BE3372}"/>
    <pc:docChg chg="modSld">
      <pc:chgData name="Hilal Nur Gözüküçük" userId="c9e7c93c-5cb0-4c0e-8df3-2f019b03d73c" providerId="ADAL" clId="{FA46DADE-DFE1-4F96-93B0-328379BE3372}" dt="2020-05-26T10:45:40.170" v="12" actId="14100"/>
      <pc:docMkLst>
        <pc:docMk/>
      </pc:docMkLst>
      <pc:sldChg chg="modSp">
        <pc:chgData name="Hilal Nur Gözüküçük" userId="c9e7c93c-5cb0-4c0e-8df3-2f019b03d73c" providerId="ADAL" clId="{FA46DADE-DFE1-4F96-93B0-328379BE3372}" dt="2020-05-26T10:45:18.284" v="1" actId="113"/>
        <pc:sldMkLst>
          <pc:docMk/>
          <pc:sldMk cId="2636301710" sldId="423"/>
        </pc:sldMkLst>
        <pc:spChg chg="mod">
          <ac:chgData name="Hilal Nur Gözüküçük" userId="c9e7c93c-5cb0-4c0e-8df3-2f019b03d73c" providerId="ADAL" clId="{FA46DADE-DFE1-4F96-93B0-328379BE3372}" dt="2020-05-26T10:45:18.284" v="1" actId="113"/>
          <ac:spMkLst>
            <pc:docMk/>
            <pc:sldMk cId="2636301710" sldId="423"/>
            <ac:spMk id="3" creationId="{0CFB5515-522F-4685-9393-A0A17E5F43C3}"/>
          </ac:spMkLst>
        </pc:spChg>
      </pc:sldChg>
      <pc:sldChg chg="modSp">
        <pc:chgData name="Hilal Nur Gözüküçük" userId="c9e7c93c-5cb0-4c0e-8df3-2f019b03d73c" providerId="ADAL" clId="{FA46DADE-DFE1-4F96-93B0-328379BE3372}" dt="2020-05-26T10:45:22.720" v="3" actId="403"/>
        <pc:sldMkLst>
          <pc:docMk/>
          <pc:sldMk cId="2099642873" sldId="504"/>
        </pc:sldMkLst>
        <pc:spChg chg="mod">
          <ac:chgData name="Hilal Nur Gözüküçük" userId="c9e7c93c-5cb0-4c0e-8df3-2f019b03d73c" providerId="ADAL" clId="{FA46DADE-DFE1-4F96-93B0-328379BE3372}" dt="2020-05-26T10:45:22.720" v="3" actId="403"/>
          <ac:spMkLst>
            <pc:docMk/>
            <pc:sldMk cId="2099642873" sldId="504"/>
            <ac:spMk id="3" creationId="{54FA6102-919B-48C1-9313-5B4188DB2FA1}"/>
          </ac:spMkLst>
        </pc:spChg>
      </pc:sldChg>
      <pc:sldChg chg="modSp">
        <pc:chgData name="Hilal Nur Gözüküçük" userId="c9e7c93c-5cb0-4c0e-8df3-2f019b03d73c" providerId="ADAL" clId="{FA46DADE-DFE1-4F96-93B0-328379BE3372}" dt="2020-05-26T10:45:26.374" v="5" actId="403"/>
        <pc:sldMkLst>
          <pc:docMk/>
          <pc:sldMk cId="983376971" sldId="505"/>
        </pc:sldMkLst>
        <pc:spChg chg="mod">
          <ac:chgData name="Hilal Nur Gözüküçük" userId="c9e7c93c-5cb0-4c0e-8df3-2f019b03d73c" providerId="ADAL" clId="{FA46DADE-DFE1-4F96-93B0-328379BE3372}" dt="2020-05-26T10:45:26.374" v="5" actId="403"/>
          <ac:spMkLst>
            <pc:docMk/>
            <pc:sldMk cId="983376971" sldId="505"/>
            <ac:spMk id="3" creationId="{636BE39E-E298-4C3E-A8AB-9B10B12ACBB9}"/>
          </ac:spMkLst>
        </pc:spChg>
      </pc:sldChg>
      <pc:sldChg chg="modSp">
        <pc:chgData name="Hilal Nur Gözüküçük" userId="c9e7c93c-5cb0-4c0e-8df3-2f019b03d73c" providerId="ADAL" clId="{FA46DADE-DFE1-4F96-93B0-328379BE3372}" dt="2020-05-26T10:45:30.541" v="7" actId="403"/>
        <pc:sldMkLst>
          <pc:docMk/>
          <pc:sldMk cId="2655661473" sldId="506"/>
        </pc:sldMkLst>
        <pc:spChg chg="mod">
          <ac:chgData name="Hilal Nur Gözüküçük" userId="c9e7c93c-5cb0-4c0e-8df3-2f019b03d73c" providerId="ADAL" clId="{FA46DADE-DFE1-4F96-93B0-328379BE3372}" dt="2020-05-26T10:45:30.541" v="7" actId="403"/>
          <ac:spMkLst>
            <pc:docMk/>
            <pc:sldMk cId="2655661473" sldId="506"/>
            <ac:spMk id="3" creationId="{4B4F11D8-6BE7-41CD-87E2-F0F2E50A5EB7}"/>
          </ac:spMkLst>
        </pc:spChg>
      </pc:sldChg>
      <pc:sldChg chg="modSp">
        <pc:chgData name="Hilal Nur Gözüküçük" userId="c9e7c93c-5cb0-4c0e-8df3-2f019b03d73c" providerId="ADAL" clId="{FA46DADE-DFE1-4F96-93B0-328379BE3372}" dt="2020-05-26T10:45:34.422" v="9" actId="403"/>
        <pc:sldMkLst>
          <pc:docMk/>
          <pc:sldMk cId="1389308523" sldId="507"/>
        </pc:sldMkLst>
        <pc:spChg chg="mod">
          <ac:chgData name="Hilal Nur Gözüküçük" userId="c9e7c93c-5cb0-4c0e-8df3-2f019b03d73c" providerId="ADAL" clId="{FA46DADE-DFE1-4F96-93B0-328379BE3372}" dt="2020-05-26T10:45:34.422" v="9" actId="403"/>
          <ac:spMkLst>
            <pc:docMk/>
            <pc:sldMk cId="1389308523" sldId="507"/>
            <ac:spMk id="3" creationId="{8C47A918-F683-4C13-9853-432AFADF28A1}"/>
          </ac:spMkLst>
        </pc:spChg>
      </pc:sldChg>
      <pc:sldChg chg="modSp">
        <pc:chgData name="Hilal Nur Gözüküçük" userId="c9e7c93c-5cb0-4c0e-8df3-2f019b03d73c" providerId="ADAL" clId="{FA46DADE-DFE1-4F96-93B0-328379BE3372}" dt="2020-05-26T10:45:40.170" v="12" actId="14100"/>
        <pc:sldMkLst>
          <pc:docMk/>
          <pc:sldMk cId="3196161688" sldId="508"/>
        </pc:sldMkLst>
        <pc:spChg chg="mod">
          <ac:chgData name="Hilal Nur Gözüküçük" userId="c9e7c93c-5cb0-4c0e-8df3-2f019b03d73c" providerId="ADAL" clId="{FA46DADE-DFE1-4F96-93B0-328379BE3372}" dt="2020-05-26T10:45:40.170" v="12" actId="14100"/>
          <ac:spMkLst>
            <pc:docMk/>
            <pc:sldMk cId="3196161688" sldId="508"/>
            <ac:spMk id="3" creationId="{F386B581-B730-43DB-9DD5-01DD4CEA3E5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8A124A-D592-491B-A5F3-8912EC019071}"/>
              </a:ext>
            </a:extLst>
          </p:cNvPr>
          <p:cNvSpPr>
            <a:spLocks noGrp="1"/>
          </p:cNvSpPr>
          <p:nvPr>
            <p:ph type="title"/>
          </p:nvPr>
        </p:nvSpPr>
        <p:spPr/>
        <p:txBody>
          <a:bodyPr/>
          <a:lstStyle/>
          <a:p>
            <a:r>
              <a:rPr lang="tr-TR" dirty="0"/>
              <a:t>SOYBAĞININ HÜKÜMLERİ</a:t>
            </a:r>
          </a:p>
        </p:txBody>
      </p:sp>
      <p:sp>
        <p:nvSpPr>
          <p:cNvPr id="3" name="İçerik Yer Tutucusu 2">
            <a:extLst>
              <a:ext uri="{FF2B5EF4-FFF2-40B4-BE49-F238E27FC236}">
                <a16:creationId xmlns:a16="http://schemas.microsoft.com/office/drawing/2014/main" id="{432928D6-53EF-4E00-B186-60DEEF8AA149}"/>
              </a:ext>
            </a:extLst>
          </p:cNvPr>
          <p:cNvSpPr>
            <a:spLocks noGrp="1"/>
          </p:cNvSpPr>
          <p:nvPr>
            <p:ph idx="1"/>
          </p:nvPr>
        </p:nvSpPr>
        <p:spPr>
          <a:xfrm>
            <a:off x="1451579" y="2015732"/>
            <a:ext cx="9603275" cy="4123811"/>
          </a:xfrm>
        </p:spPr>
        <p:txBody>
          <a:bodyPr>
            <a:normAutofit fontScale="85000" lnSpcReduction="20000"/>
          </a:bodyPr>
          <a:lstStyle/>
          <a:p>
            <a:pPr marL="457200" indent="-457200">
              <a:buFont typeface="+mj-lt"/>
              <a:buAutoNum type="arabicPeriod" startAt="6"/>
            </a:pPr>
            <a:r>
              <a:rPr lang="tr-TR" dirty="0"/>
              <a:t>Velayetin kaldırılması</a:t>
            </a:r>
          </a:p>
          <a:p>
            <a:pPr marL="800100" lvl="1" indent="-342900">
              <a:buFont typeface="+mj-lt"/>
              <a:buAutoNum type="arabicPeriod"/>
            </a:pPr>
            <a:r>
              <a:rPr lang="tr-TR" dirty="0"/>
              <a:t>Şartları</a:t>
            </a:r>
          </a:p>
          <a:p>
            <a:pPr marL="1257300" lvl="2" indent="-342900">
              <a:buFont typeface="+mj-lt"/>
              <a:buAutoNum type="arabicPeriod"/>
            </a:pPr>
            <a:r>
              <a:rPr lang="tr-TR" dirty="0"/>
              <a:t>Ana ve babanın deneyimsizliği, hastalığı, özürlü olması, başka bir yerde bulunması veya benzeri sebeplerden biriyle velâyet görevini gereği gibi yerine getirememesi </a:t>
            </a:r>
          </a:p>
          <a:p>
            <a:pPr marL="1257300" lvl="2" indent="-342900">
              <a:buFont typeface="+mj-lt"/>
              <a:buAutoNum type="arabicPeriod"/>
            </a:pPr>
            <a:r>
              <a:rPr lang="tr-TR" dirty="0"/>
              <a:t>Ana ve babanın çocuğa yeterli ilgi göstermemesi veya ona karşı yükümlülüklerini ağır biçimde savsaklaması </a:t>
            </a:r>
          </a:p>
          <a:p>
            <a:pPr marL="1257300" lvl="2" indent="-342900">
              <a:buFont typeface="+mj-lt"/>
              <a:buAutoNum type="arabicPeriod"/>
            </a:pPr>
            <a:r>
              <a:rPr lang="tr-TR" dirty="0"/>
              <a:t>Velayet hakkına sahip ana veya babanın yeniden evlenmesi velayetin kaldırılması sebebi değildir.</a:t>
            </a:r>
          </a:p>
          <a:p>
            <a:pPr marL="800100" lvl="1" indent="-342900">
              <a:buFont typeface="+mj-lt"/>
              <a:buAutoNum type="arabicPeriod"/>
            </a:pPr>
            <a:r>
              <a:rPr lang="tr-TR" dirty="0"/>
              <a:t>Sonuçları </a:t>
            </a:r>
          </a:p>
          <a:p>
            <a:pPr lvl="2"/>
            <a:r>
              <a:rPr lang="tr-TR" dirty="0"/>
              <a:t>Velayet hakkı, ana ve babanın her ikisinden de kaldırılmışsa çocuğa bir vasi atanır.</a:t>
            </a:r>
          </a:p>
          <a:p>
            <a:pPr lvl="2"/>
            <a:r>
              <a:rPr lang="tr-TR" dirty="0"/>
              <a:t>Velayet hakkının kaldırılması için hakim, talep olmasa dahi re’sen harekete geçebilir.</a:t>
            </a:r>
          </a:p>
          <a:p>
            <a:pPr lvl="2"/>
            <a:r>
              <a:rPr lang="tr-TR" dirty="0"/>
              <a:t>Velayetin kaldırılması kararı, ana ve babanın mevcut ve doğacak tüm çocuklarını kapsar.</a:t>
            </a:r>
          </a:p>
          <a:p>
            <a:pPr lvl="2"/>
            <a:r>
              <a:rPr lang="tr-TR" dirty="0"/>
              <a:t>Karar ile velinin velayetten kaynaklanan tüm hak ve yükümlülükleri sona erer.</a:t>
            </a:r>
          </a:p>
          <a:p>
            <a:pPr lvl="2"/>
            <a:r>
              <a:rPr lang="tr-TR" dirty="0"/>
              <a:t>Velayete bağlı olmayan, çocukların bakım ve eğitim giderlerini karşılama ve nafaka yükümlülükleri devam eder.</a:t>
            </a:r>
          </a:p>
          <a:p>
            <a:pPr marL="457200" indent="-457200">
              <a:buFont typeface="+mj-lt"/>
              <a:buAutoNum type="arabicPeriod" startAt="6"/>
            </a:pPr>
            <a:r>
              <a:rPr lang="tr-TR" dirty="0"/>
              <a:t>Durumun değişmesi halinde, çocuğun korunmasına ilişkin önlemler yeni koşullara uyarlanır. Velayetin kaldırılmasını gerektiren sebebin ortadan kalkmasıyla da velayet geri verilebilir.</a:t>
            </a:r>
          </a:p>
        </p:txBody>
      </p:sp>
    </p:spTree>
    <p:extLst>
      <p:ext uri="{BB962C8B-B14F-4D97-AF65-F5344CB8AC3E}">
        <p14:creationId xmlns:p14="http://schemas.microsoft.com/office/powerpoint/2010/main" val="40712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F0FB69-D367-4725-97A3-56C48F6A7265}"/>
              </a:ext>
            </a:extLst>
          </p:cNvPr>
          <p:cNvSpPr>
            <a:spLocks noGrp="1"/>
          </p:cNvSpPr>
          <p:nvPr>
            <p:ph type="title"/>
          </p:nvPr>
        </p:nvSpPr>
        <p:spPr/>
        <p:txBody>
          <a:bodyPr/>
          <a:lstStyle/>
          <a:p>
            <a:r>
              <a:rPr lang="tr-TR" dirty="0"/>
              <a:t>Yardım nafakası</a:t>
            </a:r>
          </a:p>
        </p:txBody>
      </p:sp>
      <p:sp>
        <p:nvSpPr>
          <p:cNvPr id="3" name="İçerik Yer Tutucusu 2">
            <a:extLst>
              <a:ext uri="{FF2B5EF4-FFF2-40B4-BE49-F238E27FC236}">
                <a16:creationId xmlns:a16="http://schemas.microsoft.com/office/drawing/2014/main" id="{0CFB5515-522F-4685-9393-A0A17E5F43C3}"/>
              </a:ext>
            </a:extLst>
          </p:cNvPr>
          <p:cNvSpPr>
            <a:spLocks noGrp="1"/>
          </p:cNvSpPr>
          <p:nvPr>
            <p:ph idx="1"/>
          </p:nvPr>
        </p:nvSpPr>
        <p:spPr>
          <a:xfrm>
            <a:off x="1451579" y="2015732"/>
            <a:ext cx="9603275" cy="4114480"/>
          </a:xfrm>
        </p:spPr>
        <p:txBody>
          <a:bodyPr>
            <a:normAutofit fontScale="92500" lnSpcReduction="20000"/>
          </a:bodyPr>
          <a:lstStyle/>
          <a:p>
            <a:pPr marL="0" indent="0">
              <a:buNone/>
            </a:pPr>
            <a:r>
              <a:rPr lang="tr-TR" sz="2200" b="1" dirty="0"/>
              <a:t>Nafaka yükümlüsü ve alacaklısı</a:t>
            </a:r>
          </a:p>
          <a:p>
            <a:r>
              <a:rPr lang="tr-TR" dirty="0"/>
              <a:t>Üstsoy ve altsoy kan hısımları ve kardeşler nafaka yükümlüsüdür.</a:t>
            </a:r>
          </a:p>
          <a:p>
            <a:r>
              <a:rPr lang="tr-TR" dirty="0"/>
              <a:t>Evlilik dışı doğum halinde nafaka ilişkisinin doğması için soybağının tanıma veya babalığa hüküm ile kurulmuş olması gerekir.</a:t>
            </a:r>
          </a:p>
          <a:p>
            <a:r>
              <a:rPr lang="tr-TR" dirty="0"/>
              <a:t>Evlat edinen ile evlatlık arasında da nafaka ilişkisi kurulur.</a:t>
            </a:r>
          </a:p>
          <a:p>
            <a:r>
              <a:rPr lang="tr-TR" dirty="0"/>
              <a:t>Evlatlığın gerçek ana babası ile arasındaki nafaka yükümlülüğü devam eder ancak ikinci derecededir.</a:t>
            </a:r>
          </a:p>
          <a:p>
            <a:r>
              <a:rPr lang="tr-TR" dirty="0"/>
              <a:t>Nafaka yükümlülüğü çift yönlüdür, alacaklı ve yükümlüler aynıdır.</a:t>
            </a:r>
          </a:p>
          <a:p>
            <a:r>
              <a:rPr lang="tr-TR" dirty="0"/>
              <a:t>Nafaka borçluları mirastaki sıraya göre tespit edilir. İlk sırada talepte bulunanın altsoyu, ikinci sırada ana ve babası, üçüncü sırada kardeşleri ve dördüncü sırada büyükanne ve büyük babaları bulunur.</a:t>
            </a:r>
          </a:p>
          <a:p>
            <a:pPr lvl="1"/>
            <a:endParaRPr lang="tr-TR" dirty="0"/>
          </a:p>
        </p:txBody>
      </p:sp>
    </p:spTree>
    <p:extLst>
      <p:ext uri="{BB962C8B-B14F-4D97-AF65-F5344CB8AC3E}">
        <p14:creationId xmlns:p14="http://schemas.microsoft.com/office/powerpoint/2010/main" val="2636301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761058-81A7-4E21-862D-DCF33C0FDBB9}"/>
              </a:ext>
            </a:extLst>
          </p:cNvPr>
          <p:cNvSpPr>
            <a:spLocks noGrp="1"/>
          </p:cNvSpPr>
          <p:nvPr>
            <p:ph type="title"/>
          </p:nvPr>
        </p:nvSpPr>
        <p:spPr/>
        <p:txBody>
          <a:bodyPr/>
          <a:lstStyle/>
          <a:p>
            <a:r>
              <a:rPr lang="tr-TR" dirty="0"/>
              <a:t>Yardım nafakası</a:t>
            </a:r>
          </a:p>
        </p:txBody>
      </p:sp>
      <p:sp>
        <p:nvSpPr>
          <p:cNvPr id="3" name="İçerik Yer Tutucusu 2">
            <a:extLst>
              <a:ext uri="{FF2B5EF4-FFF2-40B4-BE49-F238E27FC236}">
                <a16:creationId xmlns:a16="http://schemas.microsoft.com/office/drawing/2014/main" id="{54FA6102-919B-48C1-9313-5B4188DB2FA1}"/>
              </a:ext>
            </a:extLst>
          </p:cNvPr>
          <p:cNvSpPr>
            <a:spLocks noGrp="1"/>
          </p:cNvSpPr>
          <p:nvPr>
            <p:ph idx="1"/>
          </p:nvPr>
        </p:nvSpPr>
        <p:spPr>
          <a:xfrm>
            <a:off x="1451579" y="2015732"/>
            <a:ext cx="9603275" cy="4037749"/>
          </a:xfrm>
        </p:spPr>
        <p:txBody>
          <a:bodyPr>
            <a:normAutofit fontScale="85000" lnSpcReduction="10000"/>
          </a:bodyPr>
          <a:lstStyle/>
          <a:p>
            <a:pPr marL="0" indent="0">
              <a:buNone/>
            </a:pPr>
            <a:r>
              <a:rPr lang="tr-TR" sz="2100" b="1" dirty="0"/>
              <a:t>Yardım nafakasının şartları</a:t>
            </a:r>
          </a:p>
          <a:p>
            <a:pPr marL="457200" indent="-457200">
              <a:buFont typeface="+mj-lt"/>
              <a:buAutoNum type="arabicPeriod"/>
            </a:pPr>
            <a:r>
              <a:rPr lang="tr-TR" dirty="0"/>
              <a:t>Talep edecek olan yönünden</a:t>
            </a:r>
          </a:p>
          <a:p>
            <a:pPr lvl="1"/>
            <a:r>
              <a:rPr lang="tr-TR" dirty="0"/>
              <a:t>Yardım edilmemesi halinde yoksulluğa düşecek olma tehlikesi bulunması gerekir.</a:t>
            </a:r>
          </a:p>
          <a:p>
            <a:pPr lvl="1"/>
            <a:r>
              <a:rPr lang="tr-TR" dirty="0"/>
              <a:t>Objektif olarak yardım talebinde bulunanın geçinebilmesi için gerekli vasıtalara sahip olup olmadığına bakılır. </a:t>
            </a:r>
          </a:p>
          <a:p>
            <a:pPr lvl="1"/>
            <a:r>
              <a:rPr lang="tr-TR" dirty="0"/>
              <a:t>Nafaka isteyen kişi iyiniyetli olmalıdır. İhtiyaçlarını karşılayacak imkanları bütün çabasına rağmen temin edemiyor olmalıdır.</a:t>
            </a:r>
          </a:p>
          <a:p>
            <a:pPr lvl="1"/>
            <a:r>
              <a:rPr lang="tr-TR" dirty="0"/>
              <a:t>Karı koca birbirlerinden, ergin olmayan çocuk da ana veya babasından bakım nafakası alma imkanına sahip olduğu sürece yardım nafakası isteyemezler.</a:t>
            </a:r>
          </a:p>
          <a:p>
            <a:pPr marL="457200" indent="-457200">
              <a:buFont typeface="+mj-lt"/>
              <a:buAutoNum type="arabicPeriod"/>
            </a:pPr>
            <a:r>
              <a:rPr lang="tr-TR" dirty="0"/>
              <a:t>Nafaka yükümlüsü yönünden</a:t>
            </a:r>
          </a:p>
          <a:p>
            <a:pPr lvl="1"/>
            <a:r>
              <a:rPr lang="tr-TR" dirty="0"/>
              <a:t>Nafaka yükümlüsü altsoy veya üstsoydan biri ise yardım nafakası istenebilmesi için ödeme gücünün bulunması yeterlidir.</a:t>
            </a:r>
          </a:p>
          <a:p>
            <a:pPr lvl="1"/>
            <a:r>
              <a:rPr lang="tr-TR" dirty="0"/>
              <a:t>Kardeşlerin nafaka ödemekle yükümlü olmaları için ise refah içinde olmaları gerekir.</a:t>
            </a:r>
          </a:p>
          <a:p>
            <a:pPr marL="0" indent="0">
              <a:buNone/>
            </a:pPr>
            <a:endParaRPr lang="tr-TR" dirty="0"/>
          </a:p>
        </p:txBody>
      </p:sp>
    </p:spTree>
    <p:extLst>
      <p:ext uri="{BB962C8B-B14F-4D97-AF65-F5344CB8AC3E}">
        <p14:creationId xmlns:p14="http://schemas.microsoft.com/office/powerpoint/2010/main" val="2099642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54D4E0-3316-47B8-9882-0D67A5D25D31}"/>
              </a:ext>
            </a:extLst>
          </p:cNvPr>
          <p:cNvSpPr>
            <a:spLocks noGrp="1"/>
          </p:cNvSpPr>
          <p:nvPr>
            <p:ph type="title"/>
          </p:nvPr>
        </p:nvSpPr>
        <p:spPr/>
        <p:txBody>
          <a:bodyPr/>
          <a:lstStyle/>
          <a:p>
            <a:r>
              <a:rPr lang="tr-TR" dirty="0"/>
              <a:t>Yardım nafakası</a:t>
            </a:r>
          </a:p>
        </p:txBody>
      </p:sp>
      <p:sp>
        <p:nvSpPr>
          <p:cNvPr id="3" name="İçerik Yer Tutucusu 2">
            <a:extLst>
              <a:ext uri="{FF2B5EF4-FFF2-40B4-BE49-F238E27FC236}">
                <a16:creationId xmlns:a16="http://schemas.microsoft.com/office/drawing/2014/main" id="{636BE39E-E298-4C3E-A8AB-9B10B12ACBB9}"/>
              </a:ext>
            </a:extLst>
          </p:cNvPr>
          <p:cNvSpPr>
            <a:spLocks noGrp="1"/>
          </p:cNvSpPr>
          <p:nvPr>
            <p:ph idx="1"/>
          </p:nvPr>
        </p:nvSpPr>
        <p:spPr>
          <a:xfrm>
            <a:off x="1451579" y="2015732"/>
            <a:ext cx="9603275" cy="4151803"/>
          </a:xfrm>
        </p:spPr>
        <p:txBody>
          <a:bodyPr>
            <a:normAutofit fontScale="85000" lnSpcReduction="10000"/>
          </a:bodyPr>
          <a:lstStyle/>
          <a:p>
            <a:pPr marL="0" indent="0">
              <a:buNone/>
            </a:pPr>
            <a:r>
              <a:rPr lang="tr-TR" sz="2100" b="1" dirty="0"/>
              <a:t>Yardım nafakasının miktarının tespiti</a:t>
            </a:r>
          </a:p>
          <a:p>
            <a:r>
              <a:rPr lang="tr-TR" dirty="0"/>
              <a:t>Nafaka miktarının üst sınırı, nafaka talep edenin geçinmesi için zorunlu olan miktardır.</a:t>
            </a:r>
          </a:p>
          <a:p>
            <a:r>
              <a:rPr lang="tr-TR" dirty="0"/>
              <a:t>Alt sınır ise nafaka borçlusunun ödeme gücüdür.</a:t>
            </a:r>
          </a:p>
          <a:p>
            <a:r>
              <a:rPr lang="tr-TR" dirty="0"/>
              <a:t>Nafaka alacaklısının talep edebileceği miktar yalnızca hayatının devamı için zorunlu olan giderlerdir.</a:t>
            </a:r>
          </a:p>
          <a:p>
            <a:r>
              <a:rPr lang="tr-TR" dirty="0"/>
              <a:t>Nafaka alacaklısı içinde bulunduğu hayat şartlarına ve sosyal durumuna uygun bir nafaka isteyemez. </a:t>
            </a:r>
          </a:p>
          <a:p>
            <a:r>
              <a:rPr lang="tr-TR" dirty="0"/>
              <a:t>Sırf nafaka borçlusunun ödeme gücü yüksek diye nafaka alacaklısının geçiminin sağlanması için zorunlu olan miktardan fazlasına hükmedilemez.</a:t>
            </a:r>
          </a:p>
          <a:p>
            <a:r>
              <a:rPr lang="tr-TR" dirty="0"/>
              <a:t>Bu sınırlar içerisinde nafaka miktarının tespiti hakimin takdir yetkisine bırakılmıştır.</a:t>
            </a:r>
          </a:p>
          <a:p>
            <a:r>
              <a:rPr lang="tr-TR" dirty="0"/>
              <a:t>Tarafların durumunda değişiklik olması halinde, ilgilinin talebi üzerine hakim nafakanın azaltılmasına, artırılmasına veya kaldırılmasına karar verebilir.</a:t>
            </a:r>
          </a:p>
        </p:txBody>
      </p:sp>
    </p:spTree>
    <p:extLst>
      <p:ext uri="{BB962C8B-B14F-4D97-AF65-F5344CB8AC3E}">
        <p14:creationId xmlns:p14="http://schemas.microsoft.com/office/powerpoint/2010/main" val="9833769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B5979A-FD61-4A36-A025-36405C674B55}"/>
              </a:ext>
            </a:extLst>
          </p:cNvPr>
          <p:cNvSpPr>
            <a:spLocks noGrp="1"/>
          </p:cNvSpPr>
          <p:nvPr>
            <p:ph type="title"/>
          </p:nvPr>
        </p:nvSpPr>
        <p:spPr/>
        <p:txBody>
          <a:bodyPr/>
          <a:lstStyle/>
          <a:p>
            <a:r>
              <a:rPr lang="tr-TR" dirty="0"/>
              <a:t>Yardım nafakası</a:t>
            </a:r>
          </a:p>
        </p:txBody>
      </p:sp>
      <p:sp>
        <p:nvSpPr>
          <p:cNvPr id="3" name="İçerik Yer Tutucusu 2">
            <a:extLst>
              <a:ext uri="{FF2B5EF4-FFF2-40B4-BE49-F238E27FC236}">
                <a16:creationId xmlns:a16="http://schemas.microsoft.com/office/drawing/2014/main" id="{4B4F11D8-6BE7-41CD-87E2-F0F2E50A5EB7}"/>
              </a:ext>
            </a:extLst>
          </p:cNvPr>
          <p:cNvSpPr>
            <a:spLocks noGrp="1"/>
          </p:cNvSpPr>
          <p:nvPr>
            <p:ph idx="1"/>
          </p:nvPr>
        </p:nvSpPr>
        <p:spPr>
          <a:xfrm>
            <a:off x="1451579" y="2015732"/>
            <a:ext cx="9603275" cy="4105150"/>
          </a:xfrm>
        </p:spPr>
        <p:txBody>
          <a:bodyPr>
            <a:normAutofit/>
          </a:bodyPr>
          <a:lstStyle/>
          <a:p>
            <a:pPr marL="0" indent="0">
              <a:buNone/>
            </a:pPr>
            <a:r>
              <a:rPr lang="tr-TR" sz="2400" b="1" dirty="0"/>
              <a:t>Usul hükümleri</a:t>
            </a:r>
          </a:p>
          <a:p>
            <a:r>
              <a:rPr lang="tr-TR" dirty="0"/>
              <a:t>Yardım nafakası davaları, taraflardan birinin yerleşim yeri aile mahkemelerinde görülür.</a:t>
            </a:r>
          </a:p>
          <a:p>
            <a:r>
              <a:rPr lang="tr-TR" dirty="0"/>
              <a:t>Davacı, yoksulluğa düşmüş olan altsoy, üstsoy veya kardeştir.</a:t>
            </a:r>
          </a:p>
          <a:p>
            <a:r>
              <a:rPr lang="tr-TR" dirty="0"/>
              <a:t>Davalı ise nafaka yükümlüsü kişi veya kişilerdir.</a:t>
            </a:r>
          </a:p>
          <a:p>
            <a:r>
              <a:rPr lang="tr-TR" dirty="0"/>
              <a:t>Davacı, yoksulluğa düştüğünü ve davalı ile arasında nafaka gerektiren hısımlık bağı olduğunu ispat eder.</a:t>
            </a:r>
          </a:p>
          <a:p>
            <a:r>
              <a:rPr lang="tr-TR" dirty="0"/>
              <a:t>Davalı, ödeme gücü bulunmadığını iddia ederse bunu ispat eder.</a:t>
            </a:r>
          </a:p>
          <a:p>
            <a:r>
              <a:rPr lang="tr-TR" dirty="0"/>
              <a:t>Davalı, kendisinden önceki sırada bir nafaka yükümlüsü varsa bunu ispat eder.</a:t>
            </a:r>
          </a:p>
        </p:txBody>
      </p:sp>
    </p:spTree>
    <p:extLst>
      <p:ext uri="{BB962C8B-B14F-4D97-AF65-F5344CB8AC3E}">
        <p14:creationId xmlns:p14="http://schemas.microsoft.com/office/powerpoint/2010/main" val="2655661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0EE268-580F-4A24-93EC-EA7510C96046}"/>
              </a:ext>
            </a:extLst>
          </p:cNvPr>
          <p:cNvSpPr>
            <a:spLocks noGrp="1"/>
          </p:cNvSpPr>
          <p:nvPr>
            <p:ph type="title"/>
          </p:nvPr>
        </p:nvSpPr>
        <p:spPr/>
        <p:txBody>
          <a:bodyPr/>
          <a:lstStyle/>
          <a:p>
            <a:r>
              <a:rPr lang="tr-TR" dirty="0"/>
              <a:t>Yardım nafakası</a:t>
            </a:r>
          </a:p>
        </p:txBody>
      </p:sp>
      <p:sp>
        <p:nvSpPr>
          <p:cNvPr id="3" name="İçerik Yer Tutucusu 2">
            <a:extLst>
              <a:ext uri="{FF2B5EF4-FFF2-40B4-BE49-F238E27FC236}">
                <a16:creationId xmlns:a16="http://schemas.microsoft.com/office/drawing/2014/main" id="{8C47A918-F683-4C13-9853-432AFADF28A1}"/>
              </a:ext>
            </a:extLst>
          </p:cNvPr>
          <p:cNvSpPr>
            <a:spLocks noGrp="1"/>
          </p:cNvSpPr>
          <p:nvPr>
            <p:ph idx="1"/>
          </p:nvPr>
        </p:nvSpPr>
        <p:spPr>
          <a:xfrm>
            <a:off x="1451579" y="2015732"/>
            <a:ext cx="9603275" cy="4037749"/>
          </a:xfrm>
        </p:spPr>
        <p:txBody>
          <a:bodyPr/>
          <a:lstStyle/>
          <a:p>
            <a:pPr marL="0" indent="0">
              <a:buNone/>
            </a:pPr>
            <a:r>
              <a:rPr lang="tr-TR" sz="2400" b="1" dirty="0"/>
              <a:t>Yardım nafakasının başlangıcı ve sona ermesi</a:t>
            </a:r>
          </a:p>
          <a:p>
            <a:r>
              <a:rPr lang="tr-TR" dirty="0"/>
              <a:t>Yardım nafakası, karar tarihinden değil; davanın açıldığı tarihten itibaren işlemeye başlar.</a:t>
            </a:r>
          </a:p>
          <a:p>
            <a:r>
              <a:rPr lang="tr-TR" dirty="0"/>
              <a:t>Nafakanın değiştirilmesi davalarında da nafakanın başlangıcı için dava tarihi esas alınır.</a:t>
            </a:r>
          </a:p>
          <a:p>
            <a:r>
              <a:rPr lang="tr-TR" dirty="0"/>
              <a:t>Nafaka talep eden veya ödeyenin ölmesi halinde, nafaka ödeme yükümlülüğü kendiliğinden sona erer.</a:t>
            </a:r>
          </a:p>
          <a:p>
            <a:r>
              <a:rPr lang="tr-TR" dirty="0"/>
              <a:t>Yoksulluğun sona ermesi veya nafaka ödeyenin ödeme gücünün kaybı halinde nafakanın sona ermesi için mahkeme kararı gerekir.</a:t>
            </a:r>
          </a:p>
          <a:p>
            <a:endParaRPr lang="tr-TR" dirty="0"/>
          </a:p>
          <a:p>
            <a:pPr marL="0" indent="0">
              <a:buNone/>
            </a:pPr>
            <a:endParaRPr lang="tr-TR" dirty="0"/>
          </a:p>
        </p:txBody>
      </p:sp>
    </p:spTree>
    <p:extLst>
      <p:ext uri="{BB962C8B-B14F-4D97-AF65-F5344CB8AC3E}">
        <p14:creationId xmlns:p14="http://schemas.microsoft.com/office/powerpoint/2010/main" val="1389308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D39074-2824-457F-A437-24E40C14AFB2}"/>
              </a:ext>
            </a:extLst>
          </p:cNvPr>
          <p:cNvSpPr>
            <a:spLocks noGrp="1"/>
          </p:cNvSpPr>
          <p:nvPr>
            <p:ph type="title"/>
          </p:nvPr>
        </p:nvSpPr>
        <p:spPr/>
        <p:txBody>
          <a:bodyPr/>
          <a:lstStyle/>
          <a:p>
            <a:r>
              <a:rPr lang="tr-TR" dirty="0"/>
              <a:t>Yardım nafakası</a:t>
            </a:r>
          </a:p>
        </p:txBody>
      </p:sp>
      <p:sp>
        <p:nvSpPr>
          <p:cNvPr id="3" name="İçerik Yer Tutucusu 2">
            <a:extLst>
              <a:ext uri="{FF2B5EF4-FFF2-40B4-BE49-F238E27FC236}">
                <a16:creationId xmlns:a16="http://schemas.microsoft.com/office/drawing/2014/main" id="{F386B581-B730-43DB-9DD5-01DD4CEA3E55}"/>
              </a:ext>
            </a:extLst>
          </p:cNvPr>
          <p:cNvSpPr>
            <a:spLocks noGrp="1"/>
          </p:cNvSpPr>
          <p:nvPr>
            <p:ph idx="1"/>
          </p:nvPr>
        </p:nvSpPr>
        <p:spPr>
          <a:xfrm>
            <a:off x="1451579" y="2015732"/>
            <a:ext cx="9603275" cy="4037749"/>
          </a:xfrm>
        </p:spPr>
        <p:txBody>
          <a:bodyPr/>
          <a:lstStyle/>
          <a:p>
            <a:pPr marL="0" indent="0">
              <a:buNone/>
            </a:pPr>
            <a:r>
              <a:rPr lang="tr-TR" sz="2400" b="1" dirty="0"/>
              <a:t>Özellikleri</a:t>
            </a:r>
          </a:p>
          <a:p>
            <a:pPr lvl="1"/>
            <a:r>
              <a:rPr lang="tr-TR" dirty="0"/>
              <a:t>Mirasçıya geçmez.</a:t>
            </a:r>
          </a:p>
          <a:p>
            <a:pPr lvl="1"/>
            <a:r>
              <a:rPr lang="tr-TR" dirty="0"/>
              <a:t>Kural olarak devredilemez.</a:t>
            </a:r>
          </a:p>
          <a:p>
            <a:pPr lvl="1"/>
            <a:r>
              <a:rPr lang="tr-TR" dirty="0"/>
              <a:t>Haczedilemez.</a:t>
            </a:r>
          </a:p>
          <a:p>
            <a:pPr lvl="1"/>
            <a:r>
              <a:rPr lang="tr-TR" dirty="0"/>
              <a:t>Takas edilemez.</a:t>
            </a:r>
          </a:p>
          <a:p>
            <a:pPr lvl="1"/>
            <a:r>
              <a:rPr lang="tr-TR" dirty="0"/>
              <a:t>Feragat edilemez.</a:t>
            </a:r>
          </a:p>
          <a:p>
            <a:pPr lvl="1"/>
            <a:r>
              <a:rPr lang="tr-TR" dirty="0"/>
              <a:t>Kamu düzeni ile ilgilidir.</a:t>
            </a:r>
          </a:p>
          <a:p>
            <a:pPr marL="0" indent="0">
              <a:buNone/>
            </a:pPr>
            <a:endParaRPr lang="tr-TR" dirty="0"/>
          </a:p>
        </p:txBody>
      </p:sp>
    </p:spTree>
    <p:extLst>
      <p:ext uri="{BB962C8B-B14F-4D97-AF65-F5344CB8AC3E}">
        <p14:creationId xmlns:p14="http://schemas.microsoft.com/office/powerpoint/2010/main" val="3196161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CB3C5BB-12C6-43E3-ADCF-BA9116D084C5}"/>
              </a:ext>
            </a:extLst>
          </p:cNvPr>
          <p:cNvSpPr>
            <a:spLocks noGrp="1"/>
          </p:cNvSpPr>
          <p:nvPr>
            <p:ph type="title"/>
          </p:nvPr>
        </p:nvSpPr>
        <p:spPr/>
        <p:txBody>
          <a:bodyPr/>
          <a:lstStyle/>
          <a:p>
            <a:r>
              <a:rPr lang="tr-TR" dirty="0"/>
              <a:t>SOYBAĞININ HÜKÜMLERİ</a:t>
            </a:r>
          </a:p>
        </p:txBody>
      </p:sp>
      <p:sp>
        <p:nvSpPr>
          <p:cNvPr id="3" name="İçerik Yer Tutucusu 2">
            <a:extLst>
              <a:ext uri="{FF2B5EF4-FFF2-40B4-BE49-F238E27FC236}">
                <a16:creationId xmlns:a16="http://schemas.microsoft.com/office/drawing/2014/main" id="{C43DDD12-5978-449C-846F-B9CE170D0472}"/>
              </a:ext>
            </a:extLst>
          </p:cNvPr>
          <p:cNvSpPr>
            <a:spLocks noGrp="1"/>
          </p:cNvSpPr>
          <p:nvPr>
            <p:ph idx="1"/>
          </p:nvPr>
        </p:nvSpPr>
        <p:spPr>
          <a:xfrm>
            <a:off x="1451579" y="2015732"/>
            <a:ext cx="9603275" cy="4207786"/>
          </a:xfrm>
        </p:spPr>
        <p:txBody>
          <a:bodyPr>
            <a:normAutofit fontScale="77500" lnSpcReduction="20000"/>
          </a:bodyPr>
          <a:lstStyle/>
          <a:p>
            <a:pPr marL="0" indent="0">
              <a:buNone/>
            </a:pPr>
            <a:r>
              <a:rPr lang="tr-TR" dirty="0"/>
              <a:t>SOYBAĞININ VELAYET HAKKINA BAĞLI OLMAYAN HÜKÜMLERİ</a:t>
            </a:r>
          </a:p>
          <a:p>
            <a:pPr marL="0" indent="0">
              <a:buNone/>
            </a:pPr>
            <a:r>
              <a:rPr lang="tr-TR" dirty="0"/>
              <a:t>Soyadı</a:t>
            </a:r>
          </a:p>
          <a:p>
            <a:r>
              <a:rPr lang="tr-TR" dirty="0"/>
              <a:t>Çocuk ile ana ve babası arasında soybağı kurulduğunda, ana ve baba evli ise çocuk babanın soyadını alır.</a:t>
            </a:r>
          </a:p>
          <a:p>
            <a:r>
              <a:rPr lang="tr-TR" dirty="0"/>
              <a:t>Baba ile soybağı kurulmamışsa çocuk ananın soyadını alır.</a:t>
            </a:r>
          </a:p>
          <a:p>
            <a:r>
              <a:rPr lang="tr-TR" dirty="0"/>
              <a:t>Baba ile soybağı tanıma ve babalık davası sonucu kurulmuşsa çocuk babanın soyadını alır.</a:t>
            </a:r>
          </a:p>
          <a:p>
            <a:pPr marL="0" indent="0">
              <a:buNone/>
            </a:pPr>
            <a:r>
              <a:rPr lang="tr-TR" dirty="0"/>
              <a:t>Karşılıklı yükümlülükler</a:t>
            </a:r>
          </a:p>
          <a:p>
            <a:pPr marL="0" indent="0">
              <a:buNone/>
            </a:pPr>
            <a:r>
              <a:rPr lang="tr-TR" dirty="0"/>
              <a:t>«Ana, baba ve çocuk, ailenin huzur ve bütünlüğünün gerektirdiği şekilde birbirlerine yardım etmek, saygı ve anlayış göstermek ve aile onurunu gözetmekle yükümlüdürler.»</a:t>
            </a:r>
          </a:p>
          <a:p>
            <a:pPr marL="0" indent="0">
              <a:buNone/>
            </a:pPr>
            <a:r>
              <a:rPr lang="tr-TR" dirty="0"/>
              <a:t>Çocuk ile kişisel ilişki kurulması</a:t>
            </a:r>
          </a:p>
          <a:p>
            <a:pPr marL="914400" lvl="1" indent="-457200">
              <a:buFont typeface="+mj-lt"/>
              <a:buAutoNum type="arabicPeriod"/>
            </a:pPr>
            <a:r>
              <a:rPr lang="tr-TR" dirty="0"/>
              <a:t>Ana baba ile çocuk arasında kişisel ilişki kurulması: Çocuğun velayet hakkı ana ve babaya birlikte ait olmadığı durumlarda, ana ve babanın her ikisinin de çocuk ile uygun kişisel ilişki kurulmasını isteme hakkı vardır.</a:t>
            </a:r>
          </a:p>
          <a:p>
            <a:pPr marL="914400" lvl="1" indent="-457200">
              <a:buFont typeface="+mj-lt"/>
              <a:buAutoNum type="arabicPeriod"/>
            </a:pPr>
            <a:r>
              <a:rPr lang="tr-TR" dirty="0"/>
              <a:t>Üçüncü kişilerin çocukla kişisel ilişki kurması: «Olağanüstü hâller mevcutsa, çocuğun menfaatine uygun düştüğü ölçüde çocuk ile kişisel ilişki kurulmasını isteme hakkı diğer kişilere, özellikle hısımlarına da tanınabilir.»</a:t>
            </a:r>
          </a:p>
          <a:p>
            <a:pPr marL="914400" lvl="1" indent="-457200">
              <a:buFont typeface="+mj-lt"/>
              <a:buAutoNum type="arabicPeriod"/>
            </a:pPr>
            <a:endParaRPr lang="tr-TR" dirty="0"/>
          </a:p>
        </p:txBody>
      </p:sp>
    </p:spTree>
    <p:extLst>
      <p:ext uri="{BB962C8B-B14F-4D97-AF65-F5344CB8AC3E}">
        <p14:creationId xmlns:p14="http://schemas.microsoft.com/office/powerpoint/2010/main" val="1629786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771228-31C2-4141-A427-A28441D15538}"/>
              </a:ext>
            </a:extLst>
          </p:cNvPr>
          <p:cNvSpPr>
            <a:spLocks noGrp="1"/>
          </p:cNvSpPr>
          <p:nvPr>
            <p:ph type="title"/>
          </p:nvPr>
        </p:nvSpPr>
        <p:spPr/>
        <p:txBody>
          <a:bodyPr/>
          <a:lstStyle/>
          <a:p>
            <a:r>
              <a:rPr lang="tr-TR" dirty="0"/>
              <a:t>SOYBAĞININ HÜKÜMLERİ</a:t>
            </a:r>
          </a:p>
        </p:txBody>
      </p:sp>
      <p:sp>
        <p:nvSpPr>
          <p:cNvPr id="3" name="İçerik Yer Tutucusu 2">
            <a:extLst>
              <a:ext uri="{FF2B5EF4-FFF2-40B4-BE49-F238E27FC236}">
                <a16:creationId xmlns:a16="http://schemas.microsoft.com/office/drawing/2014/main" id="{0EF3F2F7-D925-4804-A8E8-CB22B4F6755D}"/>
              </a:ext>
            </a:extLst>
          </p:cNvPr>
          <p:cNvSpPr>
            <a:spLocks noGrp="1"/>
          </p:cNvSpPr>
          <p:nvPr>
            <p:ph idx="1"/>
          </p:nvPr>
        </p:nvSpPr>
        <p:spPr>
          <a:xfrm>
            <a:off x="1451579" y="2015732"/>
            <a:ext cx="9603275" cy="4142472"/>
          </a:xfrm>
        </p:spPr>
        <p:txBody>
          <a:bodyPr>
            <a:normAutofit fontScale="77500" lnSpcReduction="20000"/>
          </a:bodyPr>
          <a:lstStyle/>
          <a:p>
            <a:pPr marL="0" indent="0">
              <a:buNone/>
            </a:pPr>
            <a:r>
              <a:rPr lang="tr-TR" dirty="0"/>
              <a:t>Ana babanın çocukların bakım ve eğitim giderlerini karşılama yükümlülüğü</a:t>
            </a:r>
          </a:p>
          <a:p>
            <a:pPr marL="914400" lvl="1" indent="-457200">
              <a:buFont typeface="+mj-lt"/>
              <a:buAutoNum type="arabicPeriod"/>
            </a:pPr>
            <a:r>
              <a:rPr lang="tr-TR" dirty="0"/>
              <a:t>İçeriği: Çocuğun bakımı, eğitimi ve korunması için gerekli giderlerdir.</a:t>
            </a:r>
          </a:p>
          <a:p>
            <a:pPr marL="914400" lvl="1" indent="-457200">
              <a:buFont typeface="+mj-lt"/>
              <a:buAutoNum type="arabicPeriod"/>
            </a:pPr>
            <a:r>
              <a:rPr lang="tr-TR" dirty="0"/>
              <a:t>Süresi: Çocuğun ergin olmasına kadar devam eder.</a:t>
            </a:r>
          </a:p>
          <a:p>
            <a:pPr marL="914400" lvl="1" indent="-457200">
              <a:buFont typeface="+mj-lt"/>
              <a:buAutoNum type="arabicPeriod"/>
            </a:pPr>
            <a:r>
              <a:rPr lang="tr-TR" dirty="0"/>
              <a:t>Ana babanın çocuk mallarını harcama yetkisi: TMK m. 327/2’ deki şartların gerçekleşmesine bağlıdır.</a:t>
            </a:r>
          </a:p>
          <a:p>
            <a:pPr marL="914400" lvl="1" indent="-457200">
              <a:buFont typeface="+mj-lt"/>
              <a:buAutoNum type="arabicPeriod"/>
            </a:pPr>
            <a:r>
              <a:rPr lang="tr-TR" dirty="0"/>
              <a:t>Dava hakkı: Ana ve babadan birinin veya her ikisinin bakım ve eğitim giderlerine katılma yükümlülüğünü yerine getirmemeleri halinde, çocuk nafaka davası açma hakkına sahiptir.</a:t>
            </a:r>
          </a:p>
          <a:p>
            <a:pPr marL="914400" lvl="1" indent="-457200">
              <a:buFont typeface="+mj-lt"/>
              <a:buAutoNum type="arabicPeriod"/>
            </a:pPr>
            <a:r>
              <a:rPr lang="tr-TR" dirty="0"/>
              <a:t>Nafaka miktarının takdiri: Çocuğun ihtiyaçları, ana babanın hayat koşulları ve ödeme güçleri dikkate alınarak belirlenir.</a:t>
            </a:r>
          </a:p>
          <a:p>
            <a:pPr marL="914400" lvl="1" indent="-457200">
              <a:buFont typeface="+mj-lt"/>
              <a:buAutoNum type="arabicPeriod"/>
            </a:pPr>
            <a:r>
              <a:rPr lang="tr-TR" dirty="0"/>
              <a:t>Ana ve babanın güvence vermesi: «Ana ve baba nafaka yükümlülüklerini sürekli olarak ve ısrarla yerine getirmezlerse ya da kaçma hazırlığı içinde bulundukları, mallarını gelişigüzel harcadıkları veya heba ettikleri kabul edilebilirse hâkim, gelecekteki nafaka yükümlülüklerine ilişkin olarak uygun bir güvencenin sağlanmasına veya gerektiğinde diğer önlemlerin alınmasına karar verebilir.»</a:t>
            </a:r>
          </a:p>
          <a:p>
            <a:pPr marL="914400" lvl="1" indent="-457200">
              <a:buFont typeface="+mj-lt"/>
              <a:buAutoNum type="arabicPeriod"/>
            </a:pPr>
            <a:r>
              <a:rPr lang="tr-TR" dirty="0"/>
              <a:t>Nafaka davasında geçici önlemler</a:t>
            </a:r>
          </a:p>
          <a:p>
            <a:pPr lvl="2"/>
            <a:r>
              <a:rPr lang="tr-TR" dirty="0"/>
              <a:t>«Nafaka davası açılınca hâkim, davacının istemi üzerine dava süresince gerekli olan önlemleri alır.»</a:t>
            </a:r>
          </a:p>
          <a:p>
            <a:pPr lvl="2"/>
            <a:r>
              <a:rPr lang="tr-TR" dirty="0"/>
              <a:t>«Babalık davası ile birlikte nafaka istenir ve hâkim, babalık olasılığını kuvvetli bulursa, hükümden önce çocuğun ihtiyaçları için uygun bir nafakaya karar verebilir.»</a:t>
            </a:r>
          </a:p>
          <a:p>
            <a:pPr lvl="2"/>
            <a:r>
              <a:rPr lang="tr-TR" dirty="0"/>
              <a:t>«Soybağı tespit edilirse, davalının, uygun nafaka miktarını depo etmesine veya geçici olarak ödemesine karar verilebilir.»</a:t>
            </a:r>
          </a:p>
          <a:p>
            <a:endParaRPr lang="tr-TR" dirty="0"/>
          </a:p>
        </p:txBody>
      </p:sp>
    </p:spTree>
    <p:extLst>
      <p:ext uri="{BB962C8B-B14F-4D97-AF65-F5344CB8AC3E}">
        <p14:creationId xmlns:p14="http://schemas.microsoft.com/office/powerpoint/2010/main" val="3187911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0A27A0-814C-4778-AE3A-B2491C3B8AB7}"/>
              </a:ext>
            </a:extLst>
          </p:cNvPr>
          <p:cNvSpPr>
            <a:spLocks noGrp="1"/>
          </p:cNvSpPr>
          <p:nvPr>
            <p:ph type="title"/>
          </p:nvPr>
        </p:nvSpPr>
        <p:spPr/>
        <p:txBody>
          <a:bodyPr/>
          <a:lstStyle/>
          <a:p>
            <a:r>
              <a:rPr lang="tr-TR" dirty="0"/>
              <a:t>SOYBAĞININ HÜKÜMLERİ</a:t>
            </a:r>
          </a:p>
        </p:txBody>
      </p:sp>
      <p:sp>
        <p:nvSpPr>
          <p:cNvPr id="3" name="İçerik Yer Tutucusu 2">
            <a:extLst>
              <a:ext uri="{FF2B5EF4-FFF2-40B4-BE49-F238E27FC236}">
                <a16:creationId xmlns:a16="http://schemas.microsoft.com/office/drawing/2014/main" id="{151DEDA8-6926-4E29-815E-C658CC79D0EE}"/>
              </a:ext>
            </a:extLst>
          </p:cNvPr>
          <p:cNvSpPr>
            <a:spLocks noGrp="1"/>
          </p:cNvSpPr>
          <p:nvPr>
            <p:ph idx="1"/>
          </p:nvPr>
        </p:nvSpPr>
        <p:spPr>
          <a:xfrm>
            <a:off x="1451579" y="2015732"/>
            <a:ext cx="9603275" cy="4189759"/>
          </a:xfrm>
        </p:spPr>
        <p:txBody>
          <a:bodyPr>
            <a:normAutofit fontScale="70000" lnSpcReduction="20000"/>
          </a:bodyPr>
          <a:lstStyle/>
          <a:p>
            <a:pPr marL="0" indent="0">
              <a:buNone/>
            </a:pPr>
            <a:r>
              <a:rPr lang="tr-TR" dirty="0"/>
              <a:t>SOYBAĞININ VELAYET HAKKINA BAĞLI HÜKÜMLERİ</a:t>
            </a:r>
          </a:p>
          <a:p>
            <a:pPr marL="0" indent="0">
              <a:buNone/>
            </a:pPr>
            <a:r>
              <a:rPr lang="tr-TR" b="1" dirty="0"/>
              <a:t>Velayet hakkının tanımı</a:t>
            </a:r>
          </a:p>
          <a:p>
            <a:r>
              <a:rPr lang="tr-TR" dirty="0"/>
              <a:t>Ana babanın, küçüklerin ve kısıtlıların bakım ve korunmalarının sağlanması amacıyla, onların kişilik ve malları üzerinde sahip oldukları görev, yetki ve hakların bütünüdür.</a:t>
            </a:r>
          </a:p>
          <a:p>
            <a:pPr marL="0" indent="0">
              <a:buNone/>
            </a:pPr>
            <a:r>
              <a:rPr lang="tr-TR" b="1" dirty="0"/>
              <a:t>Velayete tabi olan ve velayet hakkına sahip kişiler</a:t>
            </a:r>
          </a:p>
          <a:p>
            <a:r>
              <a:rPr lang="tr-TR" dirty="0"/>
              <a:t>Sadece çocuklar üzerinde söz konusu olur. Kural olarak ergin olmayan çocuklar, istisnai olarak da ergin çocuklar velayet altında bulunur. Velayet altındaki ergin çocuklar, hakimin vasi atanmasına gerek görmediği kısıtlanan ergin çocuklardır.</a:t>
            </a:r>
          </a:p>
          <a:p>
            <a:r>
              <a:rPr lang="tr-TR" dirty="0"/>
              <a:t>Çocuğun doğumu anında ana ve babası evli ise velayet hakkı doğumla kurulur.</a:t>
            </a:r>
          </a:p>
          <a:p>
            <a:r>
              <a:rPr lang="tr-TR" dirty="0"/>
              <a:t>Kural olarak evlilik devam ettiği sürece ana ve baba velayet hakkını birlikte kullanırlar.</a:t>
            </a:r>
          </a:p>
          <a:p>
            <a:r>
              <a:rPr lang="tr-TR" dirty="0"/>
              <a:t>Evliliğin boşanma ile sona ermesi veya ayrılığa karar verilmesi halinde velayet, çocuğun kendisine bırakıldığı tarafta kalır.</a:t>
            </a:r>
          </a:p>
          <a:p>
            <a:r>
              <a:rPr lang="tr-TR" dirty="0"/>
              <a:t>Çocuğun doğumu anında ana ile baba evli değilse, velayet anaya aittir.</a:t>
            </a:r>
          </a:p>
          <a:p>
            <a:r>
              <a:rPr lang="tr-TR" dirty="0"/>
              <a:t>Çocuk ile baba arasında soybağının kurulması halinde velayet hakkı babaya verilebilir.</a:t>
            </a:r>
          </a:p>
          <a:p>
            <a:pPr marL="0" indent="0">
              <a:buNone/>
            </a:pPr>
            <a:endParaRPr lang="tr-TR" dirty="0"/>
          </a:p>
        </p:txBody>
      </p:sp>
    </p:spTree>
    <p:extLst>
      <p:ext uri="{BB962C8B-B14F-4D97-AF65-F5344CB8AC3E}">
        <p14:creationId xmlns:p14="http://schemas.microsoft.com/office/powerpoint/2010/main" val="2966799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7AAE02-B124-4A98-9FD1-36105E816FF4}"/>
              </a:ext>
            </a:extLst>
          </p:cNvPr>
          <p:cNvSpPr>
            <a:spLocks noGrp="1"/>
          </p:cNvSpPr>
          <p:nvPr>
            <p:ph type="title"/>
          </p:nvPr>
        </p:nvSpPr>
        <p:spPr/>
        <p:txBody>
          <a:bodyPr/>
          <a:lstStyle/>
          <a:p>
            <a:r>
              <a:rPr lang="tr-TR" dirty="0"/>
              <a:t>SOYBAĞININ HÜKÜMLERİ</a:t>
            </a:r>
          </a:p>
        </p:txBody>
      </p:sp>
      <p:sp>
        <p:nvSpPr>
          <p:cNvPr id="3" name="İçerik Yer Tutucusu 2">
            <a:extLst>
              <a:ext uri="{FF2B5EF4-FFF2-40B4-BE49-F238E27FC236}">
                <a16:creationId xmlns:a16="http://schemas.microsoft.com/office/drawing/2014/main" id="{DD7DC526-FBBF-4368-9E16-0232A9FEAAF6}"/>
              </a:ext>
            </a:extLst>
          </p:cNvPr>
          <p:cNvSpPr>
            <a:spLocks noGrp="1"/>
          </p:cNvSpPr>
          <p:nvPr>
            <p:ph idx="1"/>
          </p:nvPr>
        </p:nvSpPr>
        <p:spPr>
          <a:xfrm>
            <a:off x="1451579" y="2015732"/>
            <a:ext cx="9603275" cy="4114480"/>
          </a:xfrm>
        </p:spPr>
        <p:txBody>
          <a:bodyPr/>
          <a:lstStyle/>
          <a:p>
            <a:pPr marL="0" indent="0">
              <a:buNone/>
            </a:pPr>
            <a:r>
              <a:rPr lang="tr-TR" b="1" dirty="0"/>
              <a:t>Velayet hakkının kullanılması</a:t>
            </a:r>
          </a:p>
          <a:p>
            <a:r>
              <a:rPr lang="tr-TR" dirty="0"/>
              <a:t>Velayet hakkı kişiye sıkı sıkıya bağlı bir mutlak haktır. Hakkın devredilmesi ve haktan feragat edilmesi mümkün değildir.</a:t>
            </a:r>
          </a:p>
          <a:p>
            <a:r>
              <a:rPr lang="tr-TR" dirty="0"/>
              <a:t>Yasal sebepler olmadıkça ana ve babadan alınamaz.</a:t>
            </a:r>
          </a:p>
          <a:p>
            <a:r>
              <a:rPr lang="tr-TR" dirty="0"/>
              <a:t>Ana ve babaya birbirinden bağımsız ve bireysel olarak tanınmıştır ve birlikte kullanılacağı öngörülmüştür.</a:t>
            </a:r>
          </a:p>
          <a:p>
            <a:r>
              <a:rPr lang="tr-TR" dirty="0"/>
              <a:t>Ergin olmayan üvey çocuklara da özen ve ilgi gösterme yükümlülüğü getirilmiştir.</a:t>
            </a:r>
          </a:p>
          <a:p>
            <a:endParaRPr lang="tr-TR" dirty="0"/>
          </a:p>
          <a:p>
            <a:endParaRPr lang="tr-TR" dirty="0"/>
          </a:p>
        </p:txBody>
      </p:sp>
    </p:spTree>
    <p:extLst>
      <p:ext uri="{BB962C8B-B14F-4D97-AF65-F5344CB8AC3E}">
        <p14:creationId xmlns:p14="http://schemas.microsoft.com/office/powerpoint/2010/main" val="4166238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0880E4-C8A3-410C-B40E-28D210EAB711}"/>
              </a:ext>
            </a:extLst>
          </p:cNvPr>
          <p:cNvSpPr>
            <a:spLocks noGrp="1"/>
          </p:cNvSpPr>
          <p:nvPr>
            <p:ph type="title"/>
          </p:nvPr>
        </p:nvSpPr>
        <p:spPr/>
        <p:txBody>
          <a:bodyPr/>
          <a:lstStyle/>
          <a:p>
            <a:r>
              <a:rPr lang="tr-TR" dirty="0"/>
              <a:t>SOYBAĞININ HÜKÜMLERİ</a:t>
            </a:r>
          </a:p>
        </p:txBody>
      </p:sp>
      <p:sp>
        <p:nvSpPr>
          <p:cNvPr id="3" name="İçerik Yer Tutucusu 2">
            <a:extLst>
              <a:ext uri="{FF2B5EF4-FFF2-40B4-BE49-F238E27FC236}">
                <a16:creationId xmlns:a16="http://schemas.microsoft.com/office/drawing/2014/main" id="{C061AEF6-CF30-4513-BDB6-795958500E94}"/>
              </a:ext>
            </a:extLst>
          </p:cNvPr>
          <p:cNvSpPr>
            <a:spLocks noGrp="1"/>
          </p:cNvSpPr>
          <p:nvPr>
            <p:ph idx="1"/>
          </p:nvPr>
        </p:nvSpPr>
        <p:spPr>
          <a:xfrm>
            <a:off x="1451579" y="2015732"/>
            <a:ext cx="9603275" cy="4037749"/>
          </a:xfrm>
        </p:spPr>
        <p:txBody>
          <a:bodyPr>
            <a:normAutofit lnSpcReduction="10000"/>
          </a:bodyPr>
          <a:lstStyle/>
          <a:p>
            <a:pPr marL="0" indent="0">
              <a:buNone/>
            </a:pPr>
            <a:r>
              <a:rPr lang="tr-TR" dirty="0"/>
              <a:t>Velayet hakkının kapsamı</a:t>
            </a:r>
          </a:p>
          <a:p>
            <a:pPr marL="914400" lvl="1" indent="-457200">
              <a:buFont typeface="+mj-lt"/>
              <a:buAutoNum type="arabicPeriod"/>
            </a:pPr>
            <a:r>
              <a:rPr lang="tr-TR" dirty="0"/>
              <a:t>Velayet hakkının kullanılmasında çocuğun düşüncesi, çocuğun olgunluğu ölçüsünde, alınır.</a:t>
            </a:r>
          </a:p>
          <a:p>
            <a:pPr marL="914400" lvl="1" indent="-457200">
              <a:buFont typeface="+mj-lt"/>
              <a:buAutoNum type="arabicPeriod"/>
            </a:pPr>
            <a:r>
              <a:rPr lang="tr-TR" dirty="0"/>
              <a:t>Çocuğun ana ve babasının sözünü dinleme yükümlülüğü bulunur.</a:t>
            </a:r>
          </a:p>
          <a:p>
            <a:pPr marL="914400" lvl="1" indent="-457200">
              <a:buFont typeface="+mj-lt"/>
              <a:buAutoNum type="arabicPeriod"/>
            </a:pPr>
            <a:r>
              <a:rPr lang="tr-TR" dirty="0"/>
              <a:t>Velayet hakkının çocuğun medeni durumu ile ilgili hükümleri: Çocuğa öz ad ana ve babası tarafından konulur ve çocuğun yerleşim yeri ana ve babasının yerleşim yeridir.</a:t>
            </a:r>
          </a:p>
          <a:p>
            <a:pPr marL="914400" lvl="1" indent="-457200">
              <a:buFont typeface="+mj-lt"/>
              <a:buAutoNum type="arabicPeriod"/>
            </a:pPr>
            <a:r>
              <a:rPr lang="tr-TR" dirty="0"/>
              <a:t>Çocuğun eğitimi hem hak hem görevdir.</a:t>
            </a:r>
          </a:p>
          <a:p>
            <a:pPr marL="914400" lvl="1" indent="-457200">
              <a:buFont typeface="+mj-lt"/>
              <a:buAutoNum type="arabicPeriod"/>
            </a:pPr>
            <a:r>
              <a:rPr lang="tr-TR" dirty="0"/>
              <a:t>Çocuğun fiil ehliyeti vesayet altındaki kişininki gibidir. Çocuğun yasal temsilcisi ana ve babadır.</a:t>
            </a:r>
          </a:p>
          <a:p>
            <a:pPr marL="914400" lvl="1" indent="-457200">
              <a:buFont typeface="+mj-lt"/>
              <a:buAutoNum type="arabicPeriod"/>
            </a:pPr>
            <a:r>
              <a:rPr lang="tr-TR" dirty="0"/>
              <a:t>Çocuğun aileyi temsil etmesi belirli şartlarda mümkündür (m.344).</a:t>
            </a:r>
          </a:p>
          <a:p>
            <a:pPr marL="914400" lvl="1" indent="-457200">
              <a:buFont typeface="+mj-lt"/>
              <a:buAutoNum type="arabicPeriod"/>
            </a:pPr>
            <a:r>
              <a:rPr lang="tr-TR" dirty="0"/>
              <a:t>Çocuk ile ana ve babası arasındaki hukuki işlemlerde çocuğun borç altına girebilmesi bir kayyımın katılmasına ve hakimin onayına bağlıdır.</a:t>
            </a:r>
          </a:p>
          <a:p>
            <a:endParaRPr lang="tr-TR" dirty="0"/>
          </a:p>
        </p:txBody>
      </p:sp>
    </p:spTree>
    <p:extLst>
      <p:ext uri="{BB962C8B-B14F-4D97-AF65-F5344CB8AC3E}">
        <p14:creationId xmlns:p14="http://schemas.microsoft.com/office/powerpoint/2010/main" val="2888496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6B328F-4561-44BD-A617-E21AEB945FC1}"/>
              </a:ext>
            </a:extLst>
          </p:cNvPr>
          <p:cNvSpPr>
            <a:spLocks noGrp="1"/>
          </p:cNvSpPr>
          <p:nvPr>
            <p:ph type="title"/>
          </p:nvPr>
        </p:nvSpPr>
        <p:spPr/>
        <p:txBody>
          <a:bodyPr/>
          <a:lstStyle/>
          <a:p>
            <a:r>
              <a:rPr lang="tr-TR" dirty="0"/>
              <a:t>SOYBAĞININ HÜKÜMLERİ</a:t>
            </a:r>
          </a:p>
        </p:txBody>
      </p:sp>
      <p:sp>
        <p:nvSpPr>
          <p:cNvPr id="3" name="İçerik Yer Tutucusu 2">
            <a:extLst>
              <a:ext uri="{FF2B5EF4-FFF2-40B4-BE49-F238E27FC236}">
                <a16:creationId xmlns:a16="http://schemas.microsoft.com/office/drawing/2014/main" id="{37CCA74F-BE09-4CD8-BE3F-8941BA9D0404}"/>
              </a:ext>
            </a:extLst>
          </p:cNvPr>
          <p:cNvSpPr>
            <a:spLocks noGrp="1"/>
          </p:cNvSpPr>
          <p:nvPr>
            <p:ph idx="1"/>
          </p:nvPr>
        </p:nvSpPr>
        <p:spPr>
          <a:xfrm>
            <a:off x="1451579" y="2015732"/>
            <a:ext cx="9603275" cy="4254439"/>
          </a:xfrm>
        </p:spPr>
        <p:txBody>
          <a:bodyPr>
            <a:normAutofit fontScale="77500" lnSpcReduction="20000"/>
          </a:bodyPr>
          <a:lstStyle/>
          <a:p>
            <a:pPr marL="914400" lvl="1" indent="-457200">
              <a:buFont typeface="+mj-lt"/>
              <a:buAutoNum type="arabicPeriod" startAt="8"/>
            </a:pPr>
            <a:r>
              <a:rPr lang="tr-TR" dirty="0"/>
              <a:t>Ana ve babanın çocuk mallarına ilişkin hak ve yükümlülükleri </a:t>
            </a:r>
          </a:p>
          <a:p>
            <a:pPr marL="1257300" lvl="2" indent="-342900">
              <a:buFont typeface="+mj-lt"/>
              <a:buAutoNum type="arabicPeriod"/>
            </a:pPr>
            <a:r>
              <a:rPr lang="tr-TR" dirty="0"/>
              <a:t>Ana ve babanın çocuk mallarını yönetme ve kullanma hakkı</a:t>
            </a:r>
          </a:p>
          <a:p>
            <a:pPr marL="1371600" lvl="3" indent="0">
              <a:buNone/>
            </a:pPr>
            <a:r>
              <a:rPr lang="tr-TR" dirty="0"/>
              <a:t>«Ana ve baba, velâyetleri devam ettiği sürece çocuğun mallarını yönetme hakkına sahip ve bununla yükümlüdürler; kural olarak hesap ve güvence vermezler. </a:t>
            </a:r>
          </a:p>
          <a:p>
            <a:pPr marL="1371600" lvl="3" indent="0">
              <a:buNone/>
            </a:pPr>
            <a:r>
              <a:rPr lang="tr-TR" dirty="0"/>
              <a:t>Ana ve babanın yükümlülüklerini yerine getirmedikleri durumlarda hâkim müdahale eder.</a:t>
            </a:r>
          </a:p>
          <a:p>
            <a:pPr marL="1371600" lvl="3" indent="0">
              <a:buNone/>
            </a:pPr>
            <a:r>
              <a:rPr lang="tr-TR" dirty="0"/>
              <a:t>Evlilik sona erince velâyet kendisinde kalan eş, hâkime çocuğun malvarlığının dökümünü gösteren bir defter vermek ve bu malvarlığında veya yapılan yatırımlarda gerçekleşen önemli değişiklikleri bildirmek zorundadır.»</a:t>
            </a:r>
          </a:p>
          <a:p>
            <a:pPr marL="1257300" lvl="2" indent="-342900">
              <a:buFont typeface="+mj-lt"/>
              <a:buAutoNum type="arabicPeriod"/>
            </a:pPr>
            <a:r>
              <a:rPr lang="tr-TR" dirty="0"/>
              <a:t>Çocuk mallarının sarfı </a:t>
            </a:r>
          </a:p>
          <a:p>
            <a:pPr marL="1371600" lvl="3" indent="0">
              <a:buNone/>
            </a:pPr>
            <a:r>
              <a:rPr lang="tr-TR" dirty="0"/>
              <a:t>«Ana ve baba, çocuk mallarının gelirlerini öncelikle çocuğun bakımı, yetiştirilmesi ve eğitimi için; hakkaniyete uyduğu ölçüde de aile ihtiyaçlarını karşılamak üzere sarf edebilirler.»</a:t>
            </a:r>
          </a:p>
          <a:p>
            <a:pPr marL="1257300" lvl="2" indent="-342900">
              <a:buFont typeface="+mj-lt"/>
              <a:buAutoNum type="arabicPeriod"/>
            </a:pPr>
            <a:r>
              <a:rPr lang="tr-TR" dirty="0"/>
              <a:t>Ana ve babanın kısman veya tamamen yönetim ve kullanma hakkına sahip olmadığı çocuk malları</a:t>
            </a:r>
          </a:p>
          <a:p>
            <a:pPr marL="1714500" lvl="3" indent="-342900">
              <a:buFont typeface="+mj-lt"/>
              <a:buAutoNum type="arabicPeriod"/>
            </a:pPr>
            <a:r>
              <a:rPr lang="tr-TR" dirty="0"/>
              <a:t>Çocuğa yapılan karşılıksız kazandırmalar</a:t>
            </a:r>
          </a:p>
          <a:p>
            <a:pPr marL="1714500" lvl="3" indent="-342900">
              <a:buFont typeface="+mj-lt"/>
              <a:buAutoNum type="arabicPeriod"/>
            </a:pPr>
            <a:r>
              <a:rPr lang="tr-TR" dirty="0"/>
              <a:t>Saklı pay</a:t>
            </a:r>
          </a:p>
          <a:p>
            <a:pPr marL="1714500" lvl="3" indent="-342900">
              <a:buFont typeface="+mj-lt"/>
              <a:buAutoNum type="arabicPeriod"/>
            </a:pPr>
            <a:r>
              <a:rPr lang="tr-TR" dirty="0"/>
              <a:t>Meslek veya sanat için verilen mal ve kişisel kazanç</a:t>
            </a:r>
          </a:p>
          <a:p>
            <a:pPr marL="1257300" lvl="2" indent="-342900">
              <a:buFont typeface="+mj-lt"/>
              <a:buAutoNum type="arabicPeriod"/>
            </a:pPr>
            <a:r>
              <a:rPr lang="tr-TR" dirty="0"/>
              <a:t>Yönetimin sona ermesi ve ana ile babanın sorumluluğu</a:t>
            </a:r>
          </a:p>
          <a:p>
            <a:pPr marL="1371600" lvl="3" indent="0">
              <a:buNone/>
            </a:pPr>
            <a:r>
              <a:rPr lang="tr-TR" dirty="0"/>
              <a:t>«Ana ve baba, çocuk mallarının geri verilmesinde vekil gibi sorumludurlar. </a:t>
            </a:r>
          </a:p>
          <a:p>
            <a:pPr marL="1371600" lvl="3" indent="0">
              <a:buNone/>
            </a:pPr>
            <a:r>
              <a:rPr lang="tr-TR" dirty="0"/>
              <a:t>Dürüstlük kuralına uygun olarak başkasına devrettikleri malların yerine sadece aldıkları karşılığı geri vermekle yükümlüdürler. </a:t>
            </a:r>
          </a:p>
          <a:p>
            <a:pPr marL="1371600" lvl="3" indent="0">
              <a:buNone/>
            </a:pPr>
            <a:r>
              <a:rPr lang="tr-TR" dirty="0"/>
              <a:t>Kanuna uygun olarak çocuk veya aile için yaptıkları harcamalardan dolayı tazminatla yükümlü tutulmazlar.»</a:t>
            </a:r>
          </a:p>
          <a:p>
            <a:endParaRPr lang="tr-TR" dirty="0"/>
          </a:p>
        </p:txBody>
      </p:sp>
    </p:spTree>
    <p:extLst>
      <p:ext uri="{BB962C8B-B14F-4D97-AF65-F5344CB8AC3E}">
        <p14:creationId xmlns:p14="http://schemas.microsoft.com/office/powerpoint/2010/main" val="1397199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7962C7-0A52-4A19-B2EF-C8F18EDC94FC}"/>
              </a:ext>
            </a:extLst>
          </p:cNvPr>
          <p:cNvSpPr>
            <a:spLocks noGrp="1"/>
          </p:cNvSpPr>
          <p:nvPr>
            <p:ph type="title"/>
          </p:nvPr>
        </p:nvSpPr>
        <p:spPr/>
        <p:txBody>
          <a:bodyPr/>
          <a:lstStyle/>
          <a:p>
            <a:r>
              <a:rPr lang="tr-TR" dirty="0"/>
              <a:t>SOYBAĞININ HÜKÜMLERİ</a:t>
            </a:r>
          </a:p>
        </p:txBody>
      </p:sp>
      <p:sp>
        <p:nvSpPr>
          <p:cNvPr id="3" name="İçerik Yer Tutucusu 2">
            <a:extLst>
              <a:ext uri="{FF2B5EF4-FFF2-40B4-BE49-F238E27FC236}">
                <a16:creationId xmlns:a16="http://schemas.microsoft.com/office/drawing/2014/main" id="{66CEDA93-150E-4F37-9CCE-4AC74432E3AF}"/>
              </a:ext>
            </a:extLst>
          </p:cNvPr>
          <p:cNvSpPr>
            <a:spLocks noGrp="1"/>
          </p:cNvSpPr>
          <p:nvPr>
            <p:ph idx="1"/>
          </p:nvPr>
        </p:nvSpPr>
        <p:spPr>
          <a:xfrm>
            <a:off x="1451579" y="2015732"/>
            <a:ext cx="9603275" cy="4235778"/>
          </a:xfrm>
        </p:spPr>
        <p:txBody>
          <a:bodyPr>
            <a:normAutofit fontScale="92500"/>
          </a:bodyPr>
          <a:lstStyle/>
          <a:p>
            <a:pPr marL="457200" indent="-457200">
              <a:buFont typeface="+mj-lt"/>
              <a:buAutoNum type="arabicPeriod" startAt="5"/>
            </a:pPr>
            <a:r>
              <a:rPr lang="tr-TR" dirty="0"/>
              <a:t>Çocuğun ana ve babasına karşı korunması</a:t>
            </a:r>
          </a:p>
          <a:p>
            <a:pPr marL="800100" lvl="1" indent="-342900">
              <a:buFont typeface="+mj-lt"/>
              <a:buAutoNum type="arabicPeriod"/>
            </a:pPr>
            <a:r>
              <a:rPr lang="tr-TR" dirty="0"/>
              <a:t>Çocuğun kişiliğinin korunmasına ilişkin önlemler</a:t>
            </a:r>
          </a:p>
          <a:p>
            <a:pPr lvl="2"/>
            <a:r>
              <a:rPr lang="tr-TR" dirty="0"/>
              <a:t>Herhangi bir ilgilinin başvurusu üzerine veya hakimin re’sen harekete geçmesiyle gerekli önlemler alınabilir.</a:t>
            </a:r>
          </a:p>
          <a:p>
            <a:pPr lvl="2"/>
            <a:r>
              <a:rPr lang="tr-TR" dirty="0"/>
              <a:t>Hangi önlemlerin alınacağı hakimin takdir yetkisine bırakılmıştır.</a:t>
            </a:r>
          </a:p>
          <a:p>
            <a:pPr lvl="2"/>
            <a:r>
              <a:rPr lang="tr-TR" dirty="0"/>
              <a:t>Koruma önlemlerinin alınması için; çocuğun menfaati ve gelişmesinin tehlikeye düşmesi, ana ve babanın duruma çare bulamamaları veya buna güçlerinin yetmemesi şartlarının gerçekleşmesi gerekir.</a:t>
            </a:r>
          </a:p>
          <a:p>
            <a:pPr lvl="2"/>
            <a:r>
              <a:rPr lang="tr-TR" dirty="0"/>
              <a:t>Ana ve babanın kusuru, alınacak önlemin niteliğini etkiler.</a:t>
            </a:r>
          </a:p>
          <a:p>
            <a:pPr lvl="2"/>
            <a:r>
              <a:rPr lang="tr-TR" dirty="0"/>
              <a:t>Koruma önlemleri yanında çocuk, hakim kararıyla ana ve babadan alınabilir. </a:t>
            </a:r>
          </a:p>
          <a:p>
            <a:pPr lvl="2"/>
            <a:r>
              <a:rPr lang="tr-TR" dirty="0"/>
              <a:t>«Çocuğun bedensel ve zihinsel gelişmesi tehlikede bulunur veya çocuk manen terk edilmiş hâlde kalırsa hâkim, çocuğu ana ve babadan alarak bir aile yanına veya bir kuruma yerleştirebilir. Çocuğun aile içinde kalması ailenin huzurunu onlardan katlanmaları beklenemeyecek derecede bozuyorsa ve durumun gereklerine göre başka çare de kalmamışsa, ana ve baba veya çocuğun istemi üzerine hâkim aynı önlemleri alabilir.»</a:t>
            </a:r>
          </a:p>
        </p:txBody>
      </p:sp>
    </p:spTree>
    <p:extLst>
      <p:ext uri="{BB962C8B-B14F-4D97-AF65-F5344CB8AC3E}">
        <p14:creationId xmlns:p14="http://schemas.microsoft.com/office/powerpoint/2010/main" val="2584492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D6626B-A2CE-41CC-A858-91AEC98A82B4}"/>
              </a:ext>
            </a:extLst>
          </p:cNvPr>
          <p:cNvSpPr>
            <a:spLocks noGrp="1"/>
          </p:cNvSpPr>
          <p:nvPr>
            <p:ph type="title"/>
          </p:nvPr>
        </p:nvSpPr>
        <p:spPr/>
        <p:txBody>
          <a:bodyPr/>
          <a:lstStyle/>
          <a:p>
            <a:r>
              <a:rPr lang="tr-TR" dirty="0"/>
              <a:t>SOYBAĞININ HÜKÜMLERİ</a:t>
            </a:r>
          </a:p>
        </p:txBody>
      </p:sp>
      <p:sp>
        <p:nvSpPr>
          <p:cNvPr id="3" name="İçerik Yer Tutucusu 2">
            <a:extLst>
              <a:ext uri="{FF2B5EF4-FFF2-40B4-BE49-F238E27FC236}">
                <a16:creationId xmlns:a16="http://schemas.microsoft.com/office/drawing/2014/main" id="{2025ABF1-1D63-449F-A039-85A6B9377833}"/>
              </a:ext>
            </a:extLst>
          </p:cNvPr>
          <p:cNvSpPr>
            <a:spLocks noGrp="1"/>
          </p:cNvSpPr>
          <p:nvPr>
            <p:ph idx="1"/>
          </p:nvPr>
        </p:nvSpPr>
        <p:spPr/>
        <p:txBody>
          <a:bodyPr>
            <a:normAutofit lnSpcReduction="10000"/>
          </a:bodyPr>
          <a:lstStyle/>
          <a:p>
            <a:pPr marL="800100" lvl="1" indent="-342900">
              <a:buFont typeface="+mj-lt"/>
              <a:buAutoNum type="arabicPeriod" startAt="2"/>
            </a:pPr>
            <a:r>
              <a:rPr lang="tr-TR" dirty="0"/>
              <a:t>Çocuğun mallarına ilişkin önlemler</a:t>
            </a:r>
          </a:p>
          <a:p>
            <a:pPr lvl="2"/>
            <a:r>
              <a:rPr lang="tr-TR" dirty="0"/>
              <a:t>«Ana ve baba, çocuğun mallarını yönetmekte her ne sebeple olursa olsun yeterince özen göstermezlerse hâkim, malların korunması için uygun önlemleri alır. </a:t>
            </a:r>
          </a:p>
          <a:p>
            <a:pPr lvl="2"/>
            <a:r>
              <a:rPr lang="tr-TR" dirty="0"/>
              <a:t>Hâkim, özellikle malların yönetimi konusunda talimat verebilir; belirli zamanlarda verilen bilgi ve hesabı yeterli görmezse, malların tevdi edilmesine veya güvence gösterilmesine karar verebilir. </a:t>
            </a:r>
          </a:p>
          <a:p>
            <a:pPr lvl="2"/>
            <a:r>
              <a:rPr lang="tr-TR" dirty="0"/>
              <a:t>Çocuğun mallarının tehlikeye düşmesi başka bir şekilde önlenemiyorsa hâkim, yönetimin bir kayyıma devredilmesine karar verebilir. </a:t>
            </a:r>
          </a:p>
          <a:p>
            <a:pPr lvl="2"/>
            <a:r>
              <a:rPr lang="tr-TR" dirty="0"/>
              <a:t>Çocuğun, yönetimi ana ve babaya ait olmayan malları tehlikeye düştüğünde hâkim, aynı önlemlerin alınmasını kararlaştırabilir. </a:t>
            </a:r>
          </a:p>
          <a:p>
            <a:pPr lvl="2"/>
            <a:r>
              <a:rPr lang="tr-TR" dirty="0"/>
              <a:t>Çocuk mallarının gelirlerinin veya bu mallardan ayrılmış belirli miktarların kanuna uygun şekilde sarf edileceğinden kuşku duyulursa hâkim, bunların da yönetimini bir kayyıma bırakabilir.»</a:t>
            </a:r>
          </a:p>
          <a:p>
            <a:pPr marL="0" indent="0">
              <a:buNone/>
            </a:pPr>
            <a:endParaRPr lang="tr-TR" dirty="0"/>
          </a:p>
        </p:txBody>
      </p:sp>
    </p:spTree>
    <p:extLst>
      <p:ext uri="{BB962C8B-B14F-4D97-AF65-F5344CB8AC3E}">
        <p14:creationId xmlns:p14="http://schemas.microsoft.com/office/powerpoint/2010/main" val="2441188852"/>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52EECE1-A961-4579-AA29-7192FD97CB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438E8FB-21EA-44C6-AEC5-886A38CF1A37}">
  <ds:schemaRefs>
    <ds:schemaRef ds:uri="560ef61b-03e2-46a8-aeae-79f8a710d1e9"/>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04A7F642-C633-489F-A22B-13EF9B93A69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Galeri</Template>
  <TotalTime>1</TotalTime>
  <Words>1761</Words>
  <Application>Microsoft Office PowerPoint</Application>
  <PresentationFormat>Geniş ekran</PresentationFormat>
  <Paragraphs>145</Paragraphs>
  <Slides>16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16</vt:i4>
      </vt:variant>
    </vt:vector>
  </HeadingPairs>
  <TitlesOfParts>
    <vt:vector size="19" baseType="lpstr">
      <vt:lpstr>Arial</vt:lpstr>
      <vt:lpstr>Gill Sans MT</vt:lpstr>
      <vt:lpstr>Galeri</vt:lpstr>
      <vt:lpstr>Medeni hukuk</vt:lpstr>
      <vt:lpstr>SOYBAĞININ HÜKÜMLERİ</vt:lpstr>
      <vt:lpstr>SOYBAĞININ HÜKÜMLERİ</vt:lpstr>
      <vt:lpstr>SOYBAĞININ HÜKÜMLERİ</vt:lpstr>
      <vt:lpstr>SOYBAĞININ HÜKÜMLERİ</vt:lpstr>
      <vt:lpstr>SOYBAĞININ HÜKÜMLERİ</vt:lpstr>
      <vt:lpstr>SOYBAĞININ HÜKÜMLERİ</vt:lpstr>
      <vt:lpstr>SOYBAĞININ HÜKÜMLERİ</vt:lpstr>
      <vt:lpstr>SOYBAĞININ HÜKÜMLERİ</vt:lpstr>
      <vt:lpstr>SOYBAĞININ HÜKÜMLERİ</vt:lpstr>
      <vt:lpstr>Yardım nafakası</vt:lpstr>
      <vt:lpstr>Yardım nafakası</vt:lpstr>
      <vt:lpstr>Yardım nafakası</vt:lpstr>
      <vt:lpstr>Yardım nafakası</vt:lpstr>
      <vt:lpstr>Yardım nafakası</vt:lpstr>
      <vt:lpstr>Yardım nafakası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SOYBAĞININ HÜKÜMLERİ</dc:title>
  <dc:creator>Hilal Nur Gözüküçük</dc:creator>
  <cp:lastModifiedBy>Hilal Nur Gözüküçük</cp:lastModifiedBy>
  <cp:revision>1</cp:revision>
  <dcterms:created xsi:type="dcterms:W3CDTF">2020-05-26T10:44:25Z</dcterms:created>
  <dcterms:modified xsi:type="dcterms:W3CDTF">2020-05-27T14:41:22Z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